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5" r:id="rId4"/>
    <p:sldId id="288" r:id="rId5"/>
    <p:sldId id="273" r:id="rId6"/>
    <p:sldId id="289" r:id="rId7"/>
    <p:sldId id="271" r:id="rId8"/>
    <p:sldId id="290" r:id="rId9"/>
    <p:sldId id="286" r:id="rId10"/>
    <p:sldId id="287" r:id="rId11"/>
    <p:sldId id="292" r:id="rId12"/>
    <p:sldId id="265" r:id="rId13"/>
    <p:sldId id="291" r:id="rId14"/>
    <p:sldId id="296" r:id="rId15"/>
    <p:sldId id="298" r:id="rId16"/>
    <p:sldId id="299" r:id="rId17"/>
    <p:sldId id="267" r:id="rId18"/>
    <p:sldId id="269" r:id="rId19"/>
    <p:sldId id="270" r:id="rId20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C8063E7-AF04-462D-88E3-55D5D32419FE}" type="datetimeFigureOut">
              <a:rPr lang="zh-CN" altLang="en-US" smtClean="0"/>
              <a:pPr/>
              <a:t>2013/5/16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D3AA030-3E02-4B33-A37B-DDB0136604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9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5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40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/>
              <a:t>USING A 3D PRINTER is like printing a letter; hit the print button on a computer screen and a digital file is sent to, say, an inkjet printer which deposits a layer of ink on the surface of a piece of paper to create an image in two dimensions. In 3D printing, however, the software takes a series of digital slices through a computer-aided design and sends descriptions of those slices to the 3D printer, which adds successive thin layers until a solid object emerges. The big difference is that the “ink” a 3D printer uses is a material.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90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71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7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73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71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AA030-3E02-4B33-A37B-DDB0136604E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63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2910-0639-4534-995C-BF4FA59AD9CA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16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A514-6E2D-4504-A0D5-125E242FE6F6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7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D404-EF75-4512-A19E-9093869111D8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5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BC5C-9F83-4290-81D8-B8C5B02EEA17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3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4E90-29BD-4725-94E1-9519232D6FE0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6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C90C-0722-45D9-B740-AEBB159E25F3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6662-1F58-4429-85B9-619E230F3B0E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2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D0BB-D7D0-45E7-8AD5-0783DC82FDCC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9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54E4-58FB-410C-A73E-5673C436EF9A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57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528C-FC70-442A-A6FD-F5FF8587CA92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48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79B3-7A70-43D8-AEEB-4E7C4823D813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74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A4729-A22C-4DF1-8A36-2CAC37808E46}" type="datetime1">
              <a:rPr lang="zh-CN" altLang="en-US" smtClean="0"/>
              <a:t>2013/5/16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28B0-16D8-4ADA-82AC-66404A758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48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430" y="1639636"/>
            <a:ext cx="8393373" cy="689646"/>
          </a:xfrm>
        </p:spPr>
        <p:txBody>
          <a:bodyPr>
            <a:noAutofit/>
          </a:bodyPr>
          <a:lstStyle/>
          <a:p>
            <a:r>
              <a:rPr lang="en-US" altLang="zh-CN" sz="4400" b="1" dirty="0"/>
              <a:t>Fluid substitution for an HTI medium</a:t>
            </a:r>
            <a:endParaRPr lang="zh-CN" alt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368" y="2840509"/>
            <a:ext cx="6858000" cy="1241822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Long Huang, Nikolay Dyaur and Robert Stewart 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University of Houston</a:t>
            </a:r>
          </a:p>
          <a:p>
            <a:r>
              <a:rPr lang="en-US" altLang="zh-CN" dirty="0" err="1" smtClean="0"/>
              <a:t>Samik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Sil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 ConocoPhillips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7" y="187468"/>
            <a:ext cx="2092368" cy="590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6800" y="5104786"/>
            <a:ext cx="14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Houston</a:t>
            </a:r>
          </a:p>
          <a:p>
            <a:pPr algn="ctr"/>
            <a:r>
              <a:rPr lang="en-US" dirty="0"/>
              <a:t>May 16,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90" y="95536"/>
            <a:ext cx="1965278" cy="1010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7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-336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Parameter estimation</a:t>
            </a:r>
            <a:endParaRPr lang="zh-CN" alt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10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8650" y="1599799"/>
            <a:ext cx="8061875" cy="4478948"/>
            <a:chOff x="628650" y="1599799"/>
            <a:chExt cx="8061875" cy="4478948"/>
          </a:xfrm>
        </p:grpSpPr>
        <p:grpSp>
          <p:nvGrpSpPr>
            <p:cNvPr id="5" name="Group 4"/>
            <p:cNvGrpSpPr/>
            <p:nvPr/>
          </p:nvGrpSpPr>
          <p:grpSpPr>
            <a:xfrm>
              <a:off x="628650" y="1599799"/>
              <a:ext cx="8061875" cy="4478948"/>
              <a:chOff x="628650" y="1599799"/>
              <a:chExt cx="8061875" cy="447894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78632" y="5219717"/>
                <a:ext cx="283858" cy="38804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28650" y="5182099"/>
                <a:ext cx="8061874" cy="896648"/>
                <a:chOff x="561855" y="1395521"/>
                <a:chExt cx="10749166" cy="1195531"/>
              </a:xfrm>
            </p:grpSpPr>
            <p:graphicFrame>
              <p:nvGraphicFramePr>
                <p:cNvPr id="97" name="Object 9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04921" y="1395521"/>
                <a:ext cx="10221384" cy="11895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2" name="Equation" r:id="rId3" imgW="4686120" imgH="495000" progId="Equation.3">
                        <p:embed/>
                      </p:oleObj>
                    </mc:Choice>
                    <mc:Fallback>
                      <p:oleObj name="Equation" r:id="rId3" imgW="4686120" imgH="495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4921" y="1395521"/>
                              <a:ext cx="10221384" cy="1189567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8" name="Rectangle 97"/>
                <p:cNvSpPr/>
                <p:nvPr/>
              </p:nvSpPr>
              <p:spPr>
                <a:xfrm>
                  <a:off x="561855" y="1396361"/>
                  <a:ext cx="10749166" cy="1194691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3716282" y="2525456"/>
                <a:ext cx="1600025" cy="488406"/>
                <a:chOff x="11065940" y="5282020"/>
                <a:chExt cx="2133366" cy="651208"/>
              </a:xfrm>
            </p:grpSpPr>
            <p:graphicFrame>
              <p:nvGraphicFramePr>
                <p:cNvPr id="95" name="Object 9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1080795" y="5297913"/>
                <a:ext cx="2118510" cy="6032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3" name="Equation" r:id="rId5" imgW="749160" imgH="228600" progId="Equation.3">
                        <p:embed/>
                      </p:oleObj>
                    </mc:Choice>
                    <mc:Fallback>
                      <p:oleObj name="Equation" r:id="rId5" imgW="7491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080795" y="5297913"/>
                              <a:ext cx="2118510" cy="603251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6" name="Rectangle 95"/>
                <p:cNvSpPr/>
                <p:nvPr/>
              </p:nvSpPr>
              <p:spPr>
                <a:xfrm>
                  <a:off x="11065940" y="5282020"/>
                  <a:ext cx="2133366" cy="651208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590098" y="4316979"/>
                <a:ext cx="3391193" cy="475061"/>
                <a:chOff x="655319" y="3611560"/>
                <a:chExt cx="4521591" cy="633415"/>
              </a:xfrm>
            </p:grpSpPr>
            <p:graphicFrame>
              <p:nvGraphicFramePr>
                <p:cNvPr id="91" name="Object 9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08025" y="3611563"/>
                <a:ext cx="4387850" cy="633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4" name="Equation" r:id="rId7" imgW="1384200" imgH="228600" progId="Equation.3">
                        <p:embed/>
                      </p:oleObj>
                    </mc:Choice>
                    <mc:Fallback>
                      <p:oleObj name="Equation" r:id="rId7" imgW="13842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025" y="3611563"/>
                              <a:ext cx="4387850" cy="6334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2" name="Rectangle 91"/>
                <p:cNvSpPr/>
                <p:nvPr/>
              </p:nvSpPr>
              <p:spPr>
                <a:xfrm>
                  <a:off x="655319" y="3611560"/>
                  <a:ext cx="4521591" cy="63337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750041" y="3661887"/>
                  <a:ext cx="572688" cy="52571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348154" y="3661887"/>
                  <a:ext cx="448511" cy="529815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278967" y="3439177"/>
                <a:ext cx="2015605" cy="454989"/>
                <a:chOff x="2259744" y="3068931"/>
                <a:chExt cx="2687473" cy="606652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2259744" y="3068931"/>
                  <a:ext cx="2643166" cy="60665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4473194" y="3073081"/>
                  <a:ext cx="427147" cy="60250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graphicFrame>
              <p:nvGraphicFramePr>
                <p:cNvPr id="90" name="Object 8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72382" y="3086732"/>
                <a:ext cx="2674835" cy="5845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5" name="Equation" r:id="rId9" imgW="1028520" imgH="228600" progId="Equation.3">
                        <p:embed/>
                      </p:oleObj>
                    </mc:Choice>
                    <mc:Fallback>
                      <p:oleObj name="Equation" r:id="rId9" imgW="10285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72382" y="3086732"/>
                              <a:ext cx="2674835" cy="584518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54" name="Straight Arrow Connector 53"/>
              <p:cNvCxnSpPr/>
              <p:nvPr/>
            </p:nvCxnSpPr>
            <p:spPr>
              <a:xfrm flipH="1">
                <a:off x="3355062" y="4824040"/>
                <a:ext cx="0" cy="391834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1862563" y="3923609"/>
                <a:ext cx="0" cy="391834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883685" y="2520950"/>
                <a:ext cx="2388395" cy="492125"/>
                <a:chOff x="2032953" y="2090292"/>
                <a:chExt cx="3184526" cy="656167"/>
              </a:xfrm>
            </p:grpSpPr>
            <p:graphicFrame>
              <p:nvGraphicFramePr>
                <p:cNvPr id="86" name="Object 8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0244117"/>
                    </p:ext>
                  </p:extLst>
                </p:nvPr>
              </p:nvGraphicFramePr>
              <p:xfrm>
                <a:off x="2160691" y="2090292"/>
                <a:ext cx="2925233" cy="656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6" name="Equation" r:id="rId11" imgW="1130040" imgH="241200" progId="Equation.3">
                        <p:embed/>
                      </p:oleObj>
                    </mc:Choice>
                    <mc:Fallback>
                      <p:oleObj name="Equation" r:id="rId11" imgW="1130040" imgH="24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691" y="2090292"/>
                              <a:ext cx="2925233" cy="656167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7" name="Rectangle 86"/>
                <p:cNvSpPr/>
                <p:nvPr/>
              </p:nvSpPr>
              <p:spPr>
                <a:xfrm>
                  <a:off x="2032953" y="2101157"/>
                  <a:ext cx="3184526" cy="63619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58" name="Straight Arrow Connector 57"/>
              <p:cNvCxnSpPr/>
              <p:nvPr/>
            </p:nvCxnSpPr>
            <p:spPr>
              <a:xfrm flipH="1">
                <a:off x="1850099" y="3033509"/>
                <a:ext cx="0" cy="39600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>
                <a:off x="3714356" y="3417563"/>
                <a:ext cx="1601952" cy="483221"/>
                <a:chOff x="11866777" y="4900007"/>
                <a:chExt cx="2135936" cy="644294"/>
              </a:xfrm>
            </p:grpSpPr>
            <p:graphicFrame>
              <p:nvGraphicFramePr>
                <p:cNvPr id="84" name="Object 8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1869346" y="4924318"/>
                <a:ext cx="2133367" cy="5981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7" name="Equation" r:id="rId13" imgW="761760" imgH="203040" progId="Equation.3">
                        <p:embed/>
                      </p:oleObj>
                    </mc:Choice>
                    <mc:Fallback>
                      <p:oleObj name="Equation" r:id="rId13" imgW="76176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869346" y="4924318"/>
                              <a:ext cx="2133367" cy="598119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5" name="Rectangle 84"/>
                <p:cNvSpPr/>
                <p:nvPr/>
              </p:nvSpPr>
              <p:spPr>
                <a:xfrm>
                  <a:off x="11866777" y="4900007"/>
                  <a:ext cx="2117731" cy="644294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cxnSp>
            <p:nvCxnSpPr>
              <p:cNvPr id="66" name="Straight Arrow Connector 65"/>
              <p:cNvCxnSpPr/>
              <p:nvPr/>
            </p:nvCxnSpPr>
            <p:spPr>
              <a:xfrm flipH="1">
                <a:off x="1857252" y="2129407"/>
                <a:ext cx="0" cy="391834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1132765" y="1599799"/>
                <a:ext cx="4312692" cy="538163"/>
                <a:chOff x="-1673638" y="281922"/>
                <a:chExt cx="5750256" cy="71755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-1673638" y="316319"/>
                  <a:ext cx="5750256" cy="639265"/>
                </a:xfrm>
                <a:prstGeom prst="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graphicFrame>
              <p:nvGraphicFramePr>
                <p:cNvPr id="83" name="Object 8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90523907"/>
                    </p:ext>
                  </p:extLst>
                </p:nvPr>
              </p:nvGraphicFramePr>
              <p:xfrm>
                <a:off x="265053" y="281922"/>
                <a:ext cx="3771169" cy="7175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78" name="Equation" r:id="rId15" imgW="977760" imgH="228600" progId="Equation.3">
                        <p:embed/>
                      </p:oleObj>
                    </mc:Choice>
                    <mc:Fallback>
                      <p:oleObj name="Equation" r:id="rId15" imgW="9777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5053" y="281922"/>
                              <a:ext cx="3771169" cy="717550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8" name="Straight Arrow Connector 67"/>
              <p:cNvCxnSpPr/>
              <p:nvPr/>
            </p:nvCxnSpPr>
            <p:spPr>
              <a:xfrm flipH="1">
                <a:off x="4761102" y="2132118"/>
                <a:ext cx="0" cy="391834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4750479" y="3047157"/>
                <a:ext cx="0" cy="391834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4758000" y="3932317"/>
                <a:ext cx="0" cy="391834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2" t="5789" b="5393"/>
              <a:stretch/>
            </p:blipFill>
            <p:spPr>
              <a:xfrm>
                <a:off x="5778250" y="2527674"/>
                <a:ext cx="2912275" cy="1973622"/>
              </a:xfrm>
              <a:prstGeom prst="rect">
                <a:avLst/>
              </a:prstGeom>
            </p:spPr>
          </p:pic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6792729" y="4705406"/>
                <a:ext cx="0" cy="45900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821890" y="2126712"/>
              <a:ext cx="1733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</a:t>
              </a:r>
              <a:r>
                <a:rPr lang="en-US" altLang="zh-CN" dirty="0" err="1" smtClean="0"/>
                <a:t>Sil</a:t>
              </a:r>
              <a:r>
                <a:rPr lang="en-US" altLang="zh-CN" dirty="0" smtClean="0"/>
                <a:t> et al., 2013)</a:t>
              </a:r>
              <a:endParaRPr lang="zh-CN" alt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84548" y="2124356"/>
              <a:ext cx="28755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(Hsu </a:t>
              </a:r>
              <a:r>
                <a:rPr lang="en-US" altLang="zh-CN" dirty="0"/>
                <a:t>and </a:t>
              </a:r>
              <a:r>
                <a:rPr lang="en-US" altLang="zh-CN" dirty="0" smtClean="0"/>
                <a:t>Schoenberg, 1993</a:t>
              </a:r>
              <a:r>
                <a:rPr lang="en-US" altLang="zh-CN" dirty="0">
                  <a:latin typeface="NimbusRomNo9L-Regu"/>
                </a:rPr>
                <a:t>)</a:t>
              </a:r>
              <a:endParaRPr lang="zh-CN" alt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9161" y="3923159"/>
              <a:ext cx="28772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(Sayers </a:t>
              </a:r>
              <a:r>
                <a:rPr lang="en-US" altLang="zh-CN" dirty="0"/>
                <a:t>and </a:t>
              </a:r>
              <a:r>
                <a:rPr lang="en-US" altLang="zh-CN" dirty="0" err="1" smtClean="0"/>
                <a:t>Kachanov</a:t>
              </a:r>
              <a:r>
                <a:rPr lang="en-US" altLang="zh-CN" dirty="0" smtClean="0"/>
                <a:t>, 1995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24375" y="1665024"/>
            <a:ext cx="156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Well logs: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48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36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Fluid substitution experiment (HTI model)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11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1351128" y="2115403"/>
            <a:ext cx="2702257" cy="4026090"/>
          </a:xfrm>
          <a:prstGeom prst="flowChartMagneticDis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ube 7"/>
          <p:cNvSpPr/>
          <p:nvPr/>
        </p:nvSpPr>
        <p:spPr>
          <a:xfrm>
            <a:off x="5349600" y="3316406"/>
            <a:ext cx="2852704" cy="1815152"/>
          </a:xfrm>
          <a:prstGeom prst="cub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1774209" y="4804012"/>
            <a:ext cx="1637731" cy="81886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Flowchart: Magnetic Disk 214"/>
          <p:cNvSpPr/>
          <p:nvPr/>
        </p:nvSpPr>
        <p:spPr>
          <a:xfrm>
            <a:off x="1776484" y="5182118"/>
            <a:ext cx="1637731" cy="443032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2129049" y="4913193"/>
            <a:ext cx="928049" cy="578913"/>
            <a:chOff x="6384410" y="2838920"/>
            <a:chExt cx="1947639" cy="1668639"/>
          </a:xfrm>
        </p:grpSpPr>
        <p:cxnSp>
          <p:nvCxnSpPr>
            <p:cNvPr id="122" name="Straight Connector 121"/>
            <p:cNvCxnSpPr>
              <a:endCxn id="126" idx="0"/>
            </p:cNvCxnSpPr>
            <p:nvPr/>
          </p:nvCxnSpPr>
          <p:spPr>
            <a:xfrm flipV="1">
              <a:off x="6732281" y="3163241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26" idx="1"/>
            </p:cNvCxnSpPr>
            <p:nvPr/>
          </p:nvCxnSpPr>
          <p:spPr>
            <a:xfrm flipV="1">
              <a:off x="6732281" y="4247297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endCxn id="126" idx="7"/>
            </p:cNvCxnSpPr>
            <p:nvPr/>
          </p:nvCxnSpPr>
          <p:spPr>
            <a:xfrm flipV="1">
              <a:off x="6610341" y="2902987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26" idx="2"/>
            </p:cNvCxnSpPr>
            <p:nvPr/>
          </p:nvCxnSpPr>
          <p:spPr>
            <a:xfrm flipV="1">
              <a:off x="6610341" y="4507551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ctagon 125"/>
            <p:cNvSpPr/>
            <p:nvPr/>
          </p:nvSpPr>
          <p:spPr>
            <a:xfrm>
              <a:off x="7864404" y="2902987"/>
              <a:ext cx="461055" cy="1604564"/>
            </a:xfrm>
            <a:prstGeom prst="octagon">
              <a:avLst>
                <a:gd name="adj" fmla="val 2644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7" name="Straight Connector 126"/>
            <p:cNvCxnSpPr>
              <a:stCxn id="126" idx="7"/>
              <a:endCxn id="126" idx="0"/>
            </p:cNvCxnSpPr>
            <p:nvPr/>
          </p:nvCxnSpPr>
          <p:spPr>
            <a:xfrm>
              <a:off x="8203519" y="290298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6" idx="0"/>
              <a:endCxn id="126" idx="1"/>
            </p:cNvCxnSpPr>
            <p:nvPr/>
          </p:nvCxnSpPr>
          <p:spPr>
            <a:xfrm>
              <a:off x="8325459" y="3163241"/>
              <a:ext cx="0" cy="1084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6" idx="1"/>
              <a:endCxn id="126" idx="2"/>
            </p:cNvCxnSpPr>
            <p:nvPr/>
          </p:nvCxnSpPr>
          <p:spPr>
            <a:xfrm flipH="1">
              <a:off x="8203519" y="424729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732281" y="316324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732281" y="350784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6732281" y="388054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732281" y="333355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732281" y="369058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732281" y="4059655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667638" y="4385570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6671311" y="3022542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6610341" y="290298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6732281" y="3163241"/>
              <a:ext cx="0" cy="1084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610341" y="424729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6484728" y="4479241"/>
              <a:ext cx="121945" cy="28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6384410" y="3098473"/>
              <a:ext cx="10472" cy="10817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384410" y="4180179"/>
              <a:ext cx="96062" cy="2925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6394882" y="2860515"/>
              <a:ext cx="99841" cy="225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 flipV="1">
              <a:off x="6492073" y="2860515"/>
              <a:ext cx="114600" cy="411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6446347" y="2965373"/>
              <a:ext cx="221291" cy="5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6394882" y="3085734"/>
              <a:ext cx="337399" cy="7750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6442675" y="4335304"/>
              <a:ext cx="221296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6384410" y="4180179"/>
              <a:ext cx="347871" cy="671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 flipV="1">
              <a:off x="6388293" y="3254613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 flipV="1">
              <a:off x="6394882" y="3425790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 flipV="1">
              <a:off x="6388293" y="3609813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6391987" y="380170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6391987" y="3995097"/>
              <a:ext cx="330812" cy="68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26" idx="7"/>
            </p:cNvCxnSpPr>
            <p:nvPr/>
          </p:nvCxnSpPr>
          <p:spPr>
            <a:xfrm flipH="1" flipV="1">
              <a:off x="8090763" y="2838920"/>
              <a:ext cx="112756" cy="640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6495746" y="2843582"/>
              <a:ext cx="1598690" cy="91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729386" y="360139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729386" y="397409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6729386" y="342710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6729386" y="378413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6729386" y="4153205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6738871" y="325259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6394881" y="333899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6401470" y="3510174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6394881" y="369419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 flipV="1">
              <a:off x="6388848" y="3915276"/>
              <a:ext cx="340537" cy="65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6397777" y="4092079"/>
              <a:ext cx="331609" cy="56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 flipV="1">
              <a:off x="6386728" y="3171394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 flipV="1">
              <a:off x="6411049" y="4264139"/>
              <a:ext cx="288000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6449158" y="4409883"/>
              <a:ext cx="180000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 flipV="1">
              <a:off x="6472287" y="2913493"/>
              <a:ext cx="176327" cy="42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6430132" y="3026980"/>
              <a:ext cx="252000" cy="5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6690061" y="309742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6648614" y="2960316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6647960" y="4451326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699049" y="4313722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755090" y="4342347"/>
            <a:ext cx="140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air pump</a:t>
            </a:r>
            <a:endParaRPr lang="zh-CN" alt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10436" y="4694830"/>
            <a:ext cx="327546" cy="72154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96536" y="4313863"/>
            <a:ext cx="139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water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>
            <a:endCxn id="10" idx="0"/>
          </p:cNvCxnSpPr>
          <p:nvPr/>
        </p:nvCxnSpPr>
        <p:spPr>
          <a:xfrm flipH="1">
            <a:off x="2593075" y="4428532"/>
            <a:ext cx="719008" cy="648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47316" y="4046139"/>
            <a:ext cx="150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HTI model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03055" y="3551357"/>
            <a:ext cx="133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vacuum</a:t>
            </a:r>
            <a:endParaRPr lang="zh-CN" altLang="en-US" sz="2400" b="1" dirty="0"/>
          </a:p>
        </p:txBody>
      </p:sp>
      <p:sp>
        <p:nvSpPr>
          <p:cNvPr id="31" name="U-Turn Arrow 30"/>
          <p:cNvSpPr/>
          <p:nvPr/>
        </p:nvSpPr>
        <p:spPr>
          <a:xfrm flipH="1">
            <a:off x="2297947" y="1853166"/>
            <a:ext cx="4730647" cy="1607104"/>
          </a:xfrm>
          <a:prstGeom prst="uturnArrow">
            <a:avLst>
              <a:gd name="adj1" fmla="val 25000"/>
              <a:gd name="adj2" fmla="val 23892"/>
              <a:gd name="adj3" fmla="val 0"/>
              <a:gd name="adj4" fmla="val 45966"/>
              <a:gd name="adj5" fmla="val 75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17409" y="1843966"/>
            <a:ext cx="123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air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2330335"/>
            <a:ext cx="3888000" cy="327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36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Fluid </a:t>
            </a:r>
            <a:r>
              <a:rPr lang="en-US" altLang="zh-CN" sz="3600" b="1" dirty="0" smtClean="0"/>
              <a:t>substitution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12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12059" y="2347011"/>
            <a:ext cx="1223889" cy="346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645693" y="4827818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38970" y="5116320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14425" y="2304646"/>
            <a:ext cx="385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631557" y="2302139"/>
            <a:ext cx="0" cy="338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30986" y="1963324"/>
            <a:ext cx="253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0</a:t>
            </a:r>
            <a:endParaRPr lang="zh-CN" altLang="en-US" sz="2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108993" y="2326250"/>
            <a:ext cx="133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polarization</a:t>
            </a:r>
            <a:endParaRPr lang="zh-CN" alt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64843" y="4582771"/>
            <a:ext cx="550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S1</a:t>
            </a:r>
            <a:endParaRPr lang="zh-CN" altLang="en-US" sz="2100" b="1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8462073" y="4892817"/>
            <a:ext cx="54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S2</a:t>
            </a:r>
            <a:endParaRPr lang="zh-CN" altLang="en-US" sz="2100" b="1" baseline="-25000" dirty="0"/>
          </a:p>
        </p:txBody>
      </p:sp>
      <p:pic>
        <p:nvPicPr>
          <p:cNvPr id="38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15339"/>
            <a:ext cx="3886200" cy="3276000"/>
          </a:xfrm>
        </p:spPr>
      </p:pic>
      <p:cxnSp>
        <p:nvCxnSpPr>
          <p:cNvPr id="48" name="Straight Connector 47"/>
          <p:cNvCxnSpPr/>
          <p:nvPr/>
        </p:nvCxnSpPr>
        <p:spPr>
          <a:xfrm flipV="1">
            <a:off x="629842" y="4765889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22613" y="5015671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3044" y="2298682"/>
            <a:ext cx="385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15287" y="2291817"/>
            <a:ext cx="0" cy="338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112478" y="2359118"/>
            <a:ext cx="1223889" cy="346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TextBox 54"/>
          <p:cNvSpPr txBox="1"/>
          <p:nvPr/>
        </p:nvSpPr>
        <p:spPr>
          <a:xfrm>
            <a:off x="471144" y="1966702"/>
            <a:ext cx="253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0</a:t>
            </a:r>
            <a:endParaRPr lang="zh-CN" altLang="en-US" sz="21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869117" y="1963324"/>
            <a:ext cx="627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360</a:t>
            </a:r>
            <a:endParaRPr lang="zh-CN" altLang="en-US" sz="2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084974" y="2326250"/>
            <a:ext cx="133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polarization</a:t>
            </a:r>
            <a:endParaRPr lang="zh-CN" alt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86652" y="5243228"/>
            <a:ext cx="781572" cy="421246"/>
            <a:chOff x="686652" y="5243228"/>
            <a:chExt cx="781572" cy="421246"/>
          </a:xfrm>
        </p:grpSpPr>
        <p:sp>
          <p:nvSpPr>
            <p:cNvPr id="39" name="Rectangle 38"/>
            <p:cNvSpPr/>
            <p:nvPr/>
          </p:nvSpPr>
          <p:spPr>
            <a:xfrm>
              <a:off x="692523" y="5243228"/>
              <a:ext cx="673101" cy="3563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652" y="5248976"/>
              <a:ext cx="78157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time</a:t>
              </a:r>
              <a:endParaRPr lang="zh-CN" altLang="en-US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08826" y="3006557"/>
            <a:ext cx="594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P</a:t>
            </a:r>
            <a:endParaRPr lang="zh-CN" altLang="en-US" sz="2100" b="1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106198" y="4455531"/>
            <a:ext cx="5706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S1</a:t>
            </a:r>
            <a:endParaRPr lang="zh-CN" altLang="en-US" sz="2100" b="1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3428" y="4765576"/>
            <a:ext cx="54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S2</a:t>
            </a:r>
            <a:endParaRPr lang="zh-CN" altLang="en-US" sz="2100" b="1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45442" y="1963380"/>
            <a:ext cx="5934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180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700238" y="5254571"/>
            <a:ext cx="781572" cy="421246"/>
            <a:chOff x="686652" y="5243228"/>
            <a:chExt cx="781572" cy="421246"/>
          </a:xfrm>
        </p:grpSpPr>
        <p:sp>
          <p:nvSpPr>
            <p:cNvPr id="67" name="Rectangle 66"/>
            <p:cNvSpPr/>
            <p:nvPr/>
          </p:nvSpPr>
          <p:spPr>
            <a:xfrm>
              <a:off x="692523" y="5243228"/>
              <a:ext cx="673101" cy="3563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6652" y="5248976"/>
              <a:ext cx="78157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time</a:t>
              </a:r>
              <a:endParaRPr lang="zh-CN" altLang="en-US" b="1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172202" y="1963377"/>
            <a:ext cx="5934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180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21082" y="1682655"/>
            <a:ext cx="110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dry</a:t>
            </a:r>
            <a:endParaRPr lang="zh-CN" alt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853244" y="1682149"/>
            <a:ext cx="110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saturated</a:t>
            </a:r>
            <a:endParaRPr lang="zh-CN" alt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459835" y="3001637"/>
            <a:ext cx="545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P</a:t>
            </a:r>
            <a:endParaRPr lang="zh-CN" altLang="en-US" sz="2100" b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7874368" y="1959946"/>
            <a:ext cx="627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360</a:t>
            </a:r>
            <a:endParaRPr lang="zh-CN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257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65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Velocity measurement from sides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13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5400000">
            <a:off x="1078295" y="2257539"/>
            <a:ext cx="1947639" cy="1668639"/>
            <a:chOff x="6384410" y="2838920"/>
            <a:chExt cx="1947639" cy="1668639"/>
          </a:xfrm>
        </p:grpSpPr>
        <p:cxnSp>
          <p:nvCxnSpPr>
            <p:cNvPr id="42" name="Straight Connector 41"/>
            <p:cNvCxnSpPr>
              <a:endCxn id="53" idx="0"/>
            </p:cNvCxnSpPr>
            <p:nvPr/>
          </p:nvCxnSpPr>
          <p:spPr>
            <a:xfrm flipV="1">
              <a:off x="6732281" y="3163241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53" idx="1"/>
            </p:cNvCxnSpPr>
            <p:nvPr/>
          </p:nvCxnSpPr>
          <p:spPr>
            <a:xfrm flipV="1">
              <a:off x="6732281" y="4247297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53" idx="7"/>
            </p:cNvCxnSpPr>
            <p:nvPr/>
          </p:nvCxnSpPr>
          <p:spPr>
            <a:xfrm flipV="1">
              <a:off x="6610341" y="2902987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53" idx="2"/>
            </p:cNvCxnSpPr>
            <p:nvPr/>
          </p:nvCxnSpPr>
          <p:spPr>
            <a:xfrm flipV="1">
              <a:off x="6610341" y="4507551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ctagon 52"/>
            <p:cNvSpPr/>
            <p:nvPr/>
          </p:nvSpPr>
          <p:spPr>
            <a:xfrm>
              <a:off x="7864404" y="2902987"/>
              <a:ext cx="461055" cy="1604564"/>
            </a:xfrm>
            <a:prstGeom prst="octagon">
              <a:avLst>
                <a:gd name="adj" fmla="val 2644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Straight Connector 53"/>
            <p:cNvCxnSpPr>
              <a:stCxn id="53" idx="7"/>
              <a:endCxn id="53" idx="0"/>
            </p:cNvCxnSpPr>
            <p:nvPr/>
          </p:nvCxnSpPr>
          <p:spPr>
            <a:xfrm>
              <a:off x="8203519" y="290298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3" idx="0"/>
              <a:endCxn id="53" idx="1"/>
            </p:cNvCxnSpPr>
            <p:nvPr/>
          </p:nvCxnSpPr>
          <p:spPr>
            <a:xfrm>
              <a:off x="8325459" y="3163241"/>
              <a:ext cx="0" cy="1084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3" idx="1"/>
              <a:endCxn id="53" idx="2"/>
            </p:cNvCxnSpPr>
            <p:nvPr/>
          </p:nvCxnSpPr>
          <p:spPr>
            <a:xfrm flipH="1">
              <a:off x="8203519" y="424729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32281" y="316324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732281" y="350784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732281" y="388054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32281" y="333355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732281" y="369058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732281" y="4059655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67638" y="4385570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671311" y="3022542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10341" y="290298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732281" y="3163241"/>
              <a:ext cx="0" cy="1084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610341" y="424729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484728" y="4479241"/>
              <a:ext cx="121945" cy="28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384410" y="3098473"/>
              <a:ext cx="10472" cy="10817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384410" y="4180179"/>
              <a:ext cx="96062" cy="2925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394882" y="2860515"/>
              <a:ext cx="99841" cy="225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6492073" y="2860515"/>
              <a:ext cx="114600" cy="411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6446347" y="2965373"/>
              <a:ext cx="221291" cy="5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6394882" y="3085734"/>
              <a:ext cx="337399" cy="7750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6442675" y="4335304"/>
              <a:ext cx="221296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6384410" y="4180179"/>
              <a:ext cx="347871" cy="671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6388293" y="3254613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6394882" y="3425790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6388293" y="3609813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6391987" y="380170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6391987" y="3995097"/>
              <a:ext cx="330812" cy="68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53" idx="7"/>
            </p:cNvCxnSpPr>
            <p:nvPr/>
          </p:nvCxnSpPr>
          <p:spPr>
            <a:xfrm flipH="1" flipV="1">
              <a:off x="8090763" y="2838920"/>
              <a:ext cx="112756" cy="640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495746" y="2843582"/>
              <a:ext cx="1598690" cy="91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729386" y="360139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729386" y="397409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729386" y="342710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729386" y="378413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729386" y="4153205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738871" y="325259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6394881" y="333899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6401470" y="3510174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6394881" y="369419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6388848" y="3915276"/>
              <a:ext cx="340537" cy="65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6397777" y="4092079"/>
              <a:ext cx="331609" cy="56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6386728" y="3171394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6411049" y="4264139"/>
              <a:ext cx="288000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6449158" y="4409883"/>
              <a:ext cx="180000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 flipV="1">
              <a:off x="6472287" y="2913493"/>
              <a:ext cx="176327" cy="42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6430132" y="3026980"/>
              <a:ext cx="252000" cy="5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690061" y="309742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648614" y="2960316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647960" y="4451326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699049" y="4313722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Arrow Connector 154"/>
          <p:cNvCxnSpPr/>
          <p:nvPr/>
        </p:nvCxnSpPr>
        <p:spPr>
          <a:xfrm rot="5400000">
            <a:off x="2037881" y="2079938"/>
            <a:ext cx="0" cy="205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rot="5400000">
            <a:off x="3375045" y="1276112"/>
            <a:ext cx="3448566" cy="3687825"/>
            <a:chOff x="3408594" y="1340783"/>
            <a:chExt cx="3448566" cy="3687825"/>
          </a:xfrm>
        </p:grpSpPr>
        <p:sp>
          <p:nvSpPr>
            <p:cNvPr id="7" name="Flowchart: Direct Access Storage 6"/>
            <p:cNvSpPr/>
            <p:nvPr/>
          </p:nvSpPr>
          <p:spPr>
            <a:xfrm rot="-2700000">
              <a:off x="5664031" y="2106485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Flowchart: Direct Access Storage 131"/>
            <p:cNvSpPr/>
            <p:nvPr/>
          </p:nvSpPr>
          <p:spPr>
            <a:xfrm rot="8700000" flipV="1">
              <a:off x="4036704" y="3636872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97917" y="2277657"/>
              <a:ext cx="1688695" cy="1656563"/>
              <a:chOff x="4297917" y="2277657"/>
              <a:chExt cx="1688695" cy="1656563"/>
            </a:xfrm>
          </p:grpSpPr>
          <p:sp>
            <p:nvSpPr>
              <p:cNvPr id="121" name="Octagon 120"/>
              <p:cNvSpPr>
                <a:spLocks noChangeAspect="1"/>
              </p:cNvSpPr>
              <p:nvPr/>
            </p:nvSpPr>
            <p:spPr>
              <a:xfrm>
                <a:off x="4304523" y="2277657"/>
                <a:ext cx="1656563" cy="1656563"/>
              </a:xfrm>
              <a:prstGeom prst="oct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680953" y="2378096"/>
                <a:ext cx="9094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4671225" y="3793480"/>
                <a:ext cx="93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4542829" y="2503200"/>
                <a:ext cx="115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4423917" y="2622110"/>
                <a:ext cx="14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330612" y="276327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317641" y="291567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4317775" y="306792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4304804" y="322032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4310888" y="3377340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297917" y="3442188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4317641" y="3297833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317641" y="3143344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304804" y="2989433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304804" y="2835123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394733" y="3508151"/>
                <a:ext cx="151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469988" y="3593445"/>
                <a:ext cx="133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4584168" y="3729022"/>
                <a:ext cx="108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4551739" y="3657681"/>
                <a:ext cx="11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726345" y="3858331"/>
                <a:ext cx="79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391488" y="2696690"/>
                <a:ext cx="151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510398" y="2568050"/>
                <a:ext cx="12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648527" y="2433216"/>
                <a:ext cx="9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755529" y="2326212"/>
                <a:ext cx="7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>
              <a:off x="5118829" y="2266765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4941634" y="1355534"/>
              <a:ext cx="398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 rot="16200000">
              <a:off x="4861921" y="4573595"/>
              <a:ext cx="54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180</a:t>
              </a:r>
              <a:endParaRPr lang="zh-CN" alt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 rot="16200000">
              <a:off x="6402146" y="2855719"/>
              <a:ext cx="54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90</a:t>
              </a:r>
              <a:endParaRPr lang="zh-CN" altLang="en-US" dirty="0"/>
            </a:p>
          </p:txBody>
        </p:sp>
        <p:sp>
          <p:nvSpPr>
            <p:cNvPr id="16" name="Flowchart: Direct Access Storage 15"/>
            <p:cNvSpPr/>
            <p:nvPr/>
          </p:nvSpPr>
          <p:spPr>
            <a:xfrm>
              <a:off x="5986612" y="2883162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Flowchart: Direct Access Storage 157"/>
            <p:cNvSpPr/>
            <p:nvPr/>
          </p:nvSpPr>
          <p:spPr>
            <a:xfrm flipH="1">
              <a:off x="3747351" y="2938385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Flowchart: Direct Access Storage 158"/>
            <p:cNvSpPr/>
            <p:nvPr/>
          </p:nvSpPr>
          <p:spPr>
            <a:xfrm rot="16200000">
              <a:off x="4848829" y="1763075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Flowchart: Direct Access Storage 160"/>
            <p:cNvSpPr/>
            <p:nvPr/>
          </p:nvSpPr>
          <p:spPr>
            <a:xfrm rot="5400000" flipV="1">
              <a:off x="4862804" y="4045848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 rot="2700000">
              <a:off x="5137620" y="2244153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rot="5400000">
              <a:off x="5132804" y="2264376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5976277" y="1854990"/>
              <a:ext cx="447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45</a:t>
              </a:r>
              <a:endParaRPr lang="zh-CN" altLang="en-US" dirty="0"/>
            </a:p>
          </p:txBody>
        </p:sp>
        <p:sp>
          <p:nvSpPr>
            <p:cNvPr id="164" name="Flowchart: Direct Access Storage 163"/>
            <p:cNvSpPr/>
            <p:nvPr/>
          </p:nvSpPr>
          <p:spPr>
            <a:xfrm rot="2700000" flipV="1">
              <a:off x="5709772" y="3647748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Flowchart: Direct Access Storage 164"/>
            <p:cNvSpPr/>
            <p:nvPr/>
          </p:nvSpPr>
          <p:spPr>
            <a:xfrm rot="24300000" flipH="1" flipV="1">
              <a:off x="4082046" y="2048165"/>
              <a:ext cx="540000" cy="4320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 rot="8100000" flipH="1">
              <a:off x="5125917" y="2259961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 rot="16200000">
              <a:off x="5999499" y="3987681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135</a:t>
              </a:r>
              <a:endParaRPr lang="zh-CN" altLang="en-US" dirty="0"/>
            </a:p>
          </p:txBody>
        </p:sp>
        <p:sp>
          <p:nvSpPr>
            <p:cNvPr id="168" name="TextBox 167"/>
            <p:cNvSpPr txBox="1"/>
            <p:nvPr/>
          </p:nvSpPr>
          <p:spPr>
            <a:xfrm rot="16200000">
              <a:off x="3683039" y="3955247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225</a:t>
              </a:r>
              <a:endParaRPr lang="zh-CN" altLang="en-US" dirty="0"/>
            </a:p>
          </p:txBody>
        </p:sp>
        <p:sp>
          <p:nvSpPr>
            <p:cNvPr id="169" name="TextBox 168"/>
            <p:cNvSpPr txBox="1"/>
            <p:nvPr/>
          </p:nvSpPr>
          <p:spPr>
            <a:xfrm rot="16200000">
              <a:off x="3313095" y="2945830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270</a:t>
              </a:r>
              <a:endParaRPr lang="zh-CN" altLang="en-US" dirty="0"/>
            </a:p>
          </p:txBody>
        </p:sp>
        <p:sp>
          <p:nvSpPr>
            <p:cNvPr id="170" name="TextBox 169"/>
            <p:cNvSpPr txBox="1"/>
            <p:nvPr/>
          </p:nvSpPr>
          <p:spPr>
            <a:xfrm rot="16200000">
              <a:off x="3722157" y="1747864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315</a:t>
              </a:r>
              <a:endParaRPr lang="zh-CN" alt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861" y="2696784"/>
            <a:ext cx="157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ymmetry</a:t>
            </a:r>
          </a:p>
          <a:p>
            <a:r>
              <a:rPr lang="en-US" altLang="zh-CN" dirty="0" smtClean="0"/>
              <a:t>axis</a:t>
            </a:r>
            <a:endParaRPr lang="zh-CN" alt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84536" y="6089835"/>
            <a:ext cx="112553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44742" y="4859263"/>
            <a:ext cx="115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S1</a:t>
            </a:r>
            <a:endParaRPr lang="zh-CN" altLang="en-US" sz="2800" b="1" dirty="0"/>
          </a:p>
        </p:txBody>
      </p:sp>
      <p:cxnSp>
        <p:nvCxnSpPr>
          <p:cNvPr id="171" name="Straight Arrow Connector 170"/>
          <p:cNvCxnSpPr/>
          <p:nvPr/>
        </p:nvCxnSpPr>
        <p:spPr>
          <a:xfrm rot="16200000">
            <a:off x="1477442" y="5243551"/>
            <a:ext cx="112553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692240" y="5815180"/>
            <a:ext cx="115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S2</a:t>
            </a:r>
            <a:endParaRPr lang="zh-CN" altLang="en-US" sz="28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908008" y="4370534"/>
            <a:ext cx="2932351" cy="369332"/>
            <a:chOff x="916188" y="5502690"/>
            <a:chExt cx="2932351" cy="369332"/>
          </a:xfrm>
        </p:grpSpPr>
        <p:cxnSp>
          <p:nvCxnSpPr>
            <p:cNvPr id="173" name="Straight Arrow Connector 172"/>
            <p:cNvCxnSpPr/>
            <p:nvPr/>
          </p:nvCxnSpPr>
          <p:spPr>
            <a:xfrm>
              <a:off x="959412" y="5692668"/>
              <a:ext cx="338299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916188" y="5554621"/>
              <a:ext cx="432984" cy="265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411198" y="5502690"/>
              <a:ext cx="2437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polarization vector</a:t>
              </a:r>
              <a:endParaRPr lang="zh-CN" alt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520748" y="1032202"/>
            <a:ext cx="302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transmission measurements with every 45-degree azimuth</a:t>
            </a:r>
            <a:endParaRPr lang="zh-CN" altLang="en-US" dirty="0"/>
          </a:p>
        </p:txBody>
      </p:sp>
      <p:sp>
        <p:nvSpPr>
          <p:cNvPr id="34" name="Rectangle 33"/>
          <p:cNvSpPr/>
          <p:nvPr/>
        </p:nvSpPr>
        <p:spPr>
          <a:xfrm>
            <a:off x="5538225" y="1016351"/>
            <a:ext cx="2977125" cy="701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71150" y="4956146"/>
            <a:ext cx="4608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P-wave</a:t>
            </a:r>
            <a:r>
              <a:rPr lang="en-US" altLang="zh-CN" dirty="0" smtClean="0"/>
              <a:t> velocity measurement: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r>
              <a:rPr lang="en-US" altLang="zh-CN" b="1" dirty="0" smtClean="0"/>
              <a:t>500 </a:t>
            </a:r>
            <a:r>
              <a:rPr lang="en-US" altLang="zh-CN" b="1" dirty="0"/>
              <a:t>kHz vertical </a:t>
            </a:r>
            <a:r>
              <a:rPr lang="en-US" altLang="zh-CN" dirty="0"/>
              <a:t>component </a:t>
            </a:r>
            <a:r>
              <a:rPr lang="en-US" altLang="zh-CN" dirty="0" smtClean="0"/>
              <a:t>transducer</a:t>
            </a:r>
          </a:p>
          <a:p>
            <a:r>
              <a:rPr lang="en-US" altLang="zh-CN" b="1" dirty="0" smtClean="0"/>
              <a:t>S-wave</a:t>
            </a:r>
            <a:r>
              <a:rPr lang="en-US" altLang="zh-CN" dirty="0" smtClean="0"/>
              <a:t> </a:t>
            </a:r>
            <a:r>
              <a:rPr lang="en-US" altLang="zh-CN" dirty="0"/>
              <a:t>velocity </a:t>
            </a:r>
            <a:r>
              <a:rPr lang="en-US" altLang="zh-CN" dirty="0" smtClean="0"/>
              <a:t>measurement: </a:t>
            </a:r>
          </a:p>
          <a:p>
            <a:r>
              <a:rPr lang="en-US" altLang="zh-CN" b="1" dirty="0" smtClean="0"/>
              <a:t>500 kHz horizontal</a:t>
            </a:r>
            <a:r>
              <a:rPr lang="en-US" altLang="zh-CN" dirty="0" smtClean="0"/>
              <a:t> component, </a:t>
            </a:r>
            <a:r>
              <a:rPr lang="en-US" altLang="zh-CN" b="1" dirty="0" smtClean="0"/>
              <a:t>polarized in two orthogonal directions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782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33881" y="1704332"/>
            <a:ext cx="7139141" cy="4513519"/>
            <a:chOff x="633885" y="1704332"/>
            <a:chExt cx="7139141" cy="4513519"/>
          </a:xfrm>
        </p:grpSpPr>
        <p:grpSp>
          <p:nvGrpSpPr>
            <p:cNvPr id="6" name="Group 5"/>
            <p:cNvGrpSpPr/>
            <p:nvPr/>
          </p:nvGrpSpPr>
          <p:grpSpPr>
            <a:xfrm>
              <a:off x="633885" y="1704332"/>
              <a:ext cx="7139141" cy="4513519"/>
              <a:chOff x="-4452751" y="1704332"/>
              <a:chExt cx="7139141" cy="4513519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-4452751" y="1704332"/>
                <a:ext cx="5677002" cy="4301103"/>
                <a:chOff x="-331117" y="1704332"/>
                <a:chExt cx="5677002" cy="4301103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-331117" y="1719618"/>
                  <a:ext cx="5595582" cy="42717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2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-294148" y="1704332"/>
                  <a:ext cx="5640033" cy="4301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-3199118" y="5756186"/>
                <a:ext cx="5885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We see 2% - 4.6% increase in P-wave velocity</a:t>
                </a:r>
                <a:endParaRPr lang="zh-CN" altLang="en-US" sz="2400" dirty="0"/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 rot="16200000">
              <a:off x="408242" y="3492918"/>
              <a:ext cx="1284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Vp (km/s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65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P-wave velocity change after saturation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14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39205" y="2470621"/>
            <a:ext cx="2879113" cy="2686635"/>
            <a:chOff x="3722532" y="1764973"/>
            <a:chExt cx="2879113" cy="2686635"/>
          </a:xfrm>
        </p:grpSpPr>
        <p:grpSp>
          <p:nvGrpSpPr>
            <p:cNvPr id="14" name="Group 13"/>
            <p:cNvGrpSpPr/>
            <p:nvPr/>
          </p:nvGrpSpPr>
          <p:grpSpPr>
            <a:xfrm>
              <a:off x="4297917" y="2277657"/>
              <a:ext cx="1688695" cy="1656563"/>
              <a:chOff x="4297917" y="2277657"/>
              <a:chExt cx="1688695" cy="1656563"/>
            </a:xfrm>
          </p:grpSpPr>
          <p:sp>
            <p:nvSpPr>
              <p:cNvPr id="34" name="Octagon 33"/>
              <p:cNvSpPr>
                <a:spLocks noChangeAspect="1"/>
              </p:cNvSpPr>
              <p:nvPr/>
            </p:nvSpPr>
            <p:spPr>
              <a:xfrm>
                <a:off x="4304523" y="2277657"/>
                <a:ext cx="1656563" cy="1656563"/>
              </a:xfrm>
              <a:prstGeom prst="oct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680953" y="2378096"/>
                <a:ext cx="9094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671225" y="3793480"/>
                <a:ext cx="93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542829" y="2503200"/>
                <a:ext cx="115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423917" y="2622110"/>
                <a:ext cx="14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330612" y="276327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317641" y="291567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317775" y="306792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304804" y="3220326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310888" y="3377340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297917" y="3442188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317641" y="3297833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317641" y="3143344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304804" y="2989433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304804" y="2835123"/>
                <a:ext cx="16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394733" y="3508151"/>
                <a:ext cx="151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469988" y="3593445"/>
                <a:ext cx="133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584168" y="3729022"/>
                <a:ext cx="108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551739" y="3657681"/>
                <a:ext cx="11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726345" y="3858331"/>
                <a:ext cx="79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91488" y="2696690"/>
                <a:ext cx="151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510398" y="2568050"/>
                <a:ext cx="12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648527" y="2433216"/>
                <a:ext cx="9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755529" y="2326212"/>
                <a:ext cx="7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>
              <a:off x="5118829" y="2266765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41634" y="1764973"/>
              <a:ext cx="398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217" y="4082276"/>
              <a:ext cx="54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180</a:t>
              </a:r>
              <a:endParaRPr lang="zh-CN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60950" y="2855719"/>
              <a:ext cx="540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90</a:t>
              </a:r>
              <a:endParaRPr lang="zh-CN" alt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2700000">
              <a:off x="5137620" y="2244153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132804" y="2264376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88841" y="2155455"/>
              <a:ext cx="447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45</a:t>
              </a:r>
              <a:endParaRPr lang="zh-CN" alt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8100000" flipH="1">
              <a:off x="5125917" y="2259961"/>
              <a:ext cx="0" cy="1683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659308" y="3837223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135</a:t>
              </a:r>
              <a:endParaRPr lang="zh-CN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51529" y="3832415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225</a:t>
              </a:r>
              <a:endParaRPr lang="zh-CN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22532" y="2945830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270</a:t>
              </a:r>
              <a:endParaRPr lang="zh-CN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95114" y="2170947"/>
              <a:ext cx="56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315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75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65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S-wave velocity change after saturation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15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698" y="1375307"/>
            <a:ext cx="329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</a:t>
            </a:r>
            <a:r>
              <a:rPr lang="en-US" sz="2000" b="1" baseline="-25000" dirty="0" smtClean="0"/>
              <a:t>S1</a:t>
            </a:r>
            <a:r>
              <a:rPr lang="en-US" sz="2000" b="1" dirty="0" smtClean="0"/>
              <a:t> and V</a:t>
            </a:r>
            <a:r>
              <a:rPr lang="en-US" sz="2000" b="1" baseline="-25000" dirty="0" smtClean="0"/>
              <a:t>S2</a:t>
            </a:r>
            <a:r>
              <a:rPr lang="en-US" sz="2000" b="1" dirty="0"/>
              <a:t> </a:t>
            </a:r>
            <a:r>
              <a:rPr lang="en-US" sz="2000" b="1" dirty="0" smtClean="0"/>
              <a:t>before saturation</a:t>
            </a:r>
            <a:endParaRPr lang="en-US" sz="2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879393" cy="373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704" y="1752600"/>
            <a:ext cx="4879393" cy="373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46117" y="1383268"/>
            <a:ext cx="305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V</a:t>
            </a:r>
            <a:r>
              <a:rPr lang="en-US" altLang="zh-CN" sz="2000" b="1" baseline="-25000" dirty="0"/>
              <a:t>S1</a:t>
            </a:r>
            <a:r>
              <a:rPr lang="en-US" altLang="zh-CN" sz="2000" b="1" dirty="0"/>
              <a:t> and </a:t>
            </a:r>
            <a:r>
              <a:rPr lang="en-US" altLang="zh-CN" sz="2000" b="1" dirty="0" smtClean="0"/>
              <a:t>V</a:t>
            </a:r>
            <a:r>
              <a:rPr lang="en-US" altLang="zh-CN" sz="2000" b="1" baseline="-25000" dirty="0" smtClean="0"/>
              <a:t>S2</a:t>
            </a:r>
            <a:r>
              <a:rPr lang="en-US" altLang="zh-CN" sz="2000" b="1" dirty="0" smtClean="0"/>
              <a:t> </a:t>
            </a:r>
            <a:r>
              <a:rPr lang="en-US" sz="2000" b="1" dirty="0" smtClean="0"/>
              <a:t>after saturation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80371" y="3352800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Vs (km/s)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64499" y="5512194"/>
            <a:ext cx="40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Black denotes </a:t>
            </a:r>
            <a:r>
              <a:rPr lang="en-US" altLang="zh-CN" sz="2000" b="1" dirty="0" smtClean="0"/>
              <a:t>fast shear-wave (V</a:t>
            </a:r>
            <a:r>
              <a:rPr lang="en-US" altLang="zh-CN" sz="2000" b="1" baseline="-25000" dirty="0" smtClean="0"/>
              <a:t>S1</a:t>
            </a:r>
            <a:r>
              <a:rPr lang="en-US" altLang="zh-CN" sz="2000" b="1" dirty="0" smtClean="0"/>
              <a:t>)</a:t>
            </a:r>
            <a:endParaRPr lang="zh-CN" altLang="en-US" sz="2000" b="1" dirty="0"/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Red denotes slow shear-wave (V</a:t>
            </a:r>
            <a:r>
              <a:rPr lang="en-US" altLang="zh-CN" sz="2000" b="1" baseline="-25000" dirty="0" smtClean="0">
                <a:solidFill>
                  <a:srgbClr val="FF0000"/>
                </a:solidFill>
              </a:rPr>
              <a:t>S2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64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65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S-wave velocity change after saturation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16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80371" y="3352800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Vs (km/s)</a:t>
            </a:r>
            <a:endParaRPr lang="en-US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706" y="1746321"/>
            <a:ext cx="4879393" cy="373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93" y="1752600"/>
            <a:ext cx="4879393" cy="373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80718" y="1480066"/>
            <a:ext cx="56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</a:t>
            </a:r>
            <a:r>
              <a:rPr lang="en-US" sz="2400" b="1" baseline="-25000" dirty="0" smtClean="0"/>
              <a:t>S1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7950" y="1480066"/>
            <a:ext cx="56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</a:t>
            </a:r>
            <a:r>
              <a:rPr lang="en-US" sz="2400" b="1" baseline="-25000" dirty="0" smtClean="0"/>
              <a:t>S2</a:t>
            </a:r>
            <a:endParaRPr lang="en-US" sz="24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46511" y="5888377"/>
            <a:ext cx="28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Black denotes </a:t>
            </a:r>
            <a:r>
              <a:rPr lang="en-US" altLang="zh-CN" sz="2000" b="1" dirty="0" smtClean="0"/>
              <a:t>dry </a:t>
            </a:r>
            <a:endParaRPr lang="zh-CN" altLang="en-US" sz="2000" b="1" dirty="0"/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Red denotes saturated</a:t>
            </a:r>
            <a:endParaRPr lang="en-US" altLang="zh-CN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262" y="5277844"/>
            <a:ext cx="301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about 1.2% decrease</a:t>
            </a:r>
            <a:endParaRPr lang="zh-CN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0010" y="5277845"/>
            <a:ext cx="282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about 1.6% decrease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78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36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Theoretical predictions for the HTI model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17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462" y="5156861"/>
            <a:ext cx="716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Density increases about 4% after water saturation, which contributes about 2% decrease in velocity</a:t>
            </a:r>
            <a:endParaRPr lang="zh-CN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1726900"/>
            <a:ext cx="7888908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Conclusions</a:t>
            </a:r>
            <a:endParaRPr lang="zh-CN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7825"/>
            <a:ext cx="7886700" cy="50119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0000"/>
                </a:solidFill>
              </a:rPr>
              <a:t>Innovative physical models</a:t>
            </a:r>
          </a:p>
          <a:p>
            <a:pPr marL="0" indent="0">
              <a:buNone/>
            </a:pPr>
            <a:r>
              <a:rPr lang="en-US" altLang="zh-CN" dirty="0" smtClean="0"/>
              <a:t>   - print any structure with 3D printing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- cheap and fast.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00B050"/>
                </a:solidFill>
              </a:rPr>
              <a:t>Rich anisotropic response</a:t>
            </a:r>
          </a:p>
          <a:p>
            <a:pPr marL="0" indent="0">
              <a:buNone/>
            </a:pPr>
            <a:r>
              <a:rPr lang="en-US" altLang="zh-CN" dirty="0" smtClean="0"/>
              <a:t>   - transverse isotropic symmetry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- clear shear wave splitting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2060"/>
                </a:solidFill>
              </a:rPr>
              <a:t>New </a:t>
            </a:r>
            <a:r>
              <a:rPr lang="en-US" altLang="zh-CN" dirty="0" smtClean="0">
                <a:solidFill>
                  <a:srgbClr val="002060"/>
                </a:solidFill>
              </a:rPr>
              <a:t>equations</a:t>
            </a:r>
            <a:endParaRPr lang="en-US" altLang="zh-CN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   - Gassmann’s equations for an HTI medium</a:t>
            </a:r>
          </a:p>
          <a:p>
            <a:pPr marL="0" indent="0">
              <a:buNone/>
            </a:pPr>
            <a:r>
              <a:rPr lang="en-US" altLang="zh-CN" dirty="0" smtClean="0"/>
              <a:t>   - predict better results for fluid substitution.</a:t>
            </a:r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18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Acknowledgement</a:t>
            </a:r>
            <a:endParaRPr lang="zh-CN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0905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Allied Geophysical Laboratories, UH</a:t>
            </a:r>
          </a:p>
          <a:p>
            <a:endParaRPr lang="en-US" altLang="zh-CN" dirty="0"/>
          </a:p>
          <a:p>
            <a:r>
              <a:rPr lang="en-US" altLang="zh-CN" dirty="0" smtClean="0"/>
              <a:t>Dr. Robert Sheriff and SEG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ConocoPhillips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Bode </a:t>
            </a:r>
            <a:r>
              <a:rPr lang="en-US" altLang="zh-CN" dirty="0" err="1" smtClean="0"/>
              <a:t>Omoboya</a:t>
            </a:r>
            <a:r>
              <a:rPr lang="en-US" altLang="zh-CN" dirty="0" smtClean="0"/>
              <a:t>, Tao Jiang and all the other AGL members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19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36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</a:rPr>
              <a:t>Outline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764"/>
            <a:ext cx="7886700" cy="517250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4500" dirty="0" smtClean="0">
                <a:solidFill>
                  <a:srgbClr val="FF0000"/>
                </a:solidFill>
              </a:rPr>
              <a:t>Motivation</a:t>
            </a:r>
          </a:p>
          <a:p>
            <a:pPr marL="0" indent="0">
              <a:buNone/>
            </a:pPr>
            <a:r>
              <a:rPr lang="en-US" altLang="zh-CN" dirty="0" smtClean="0"/>
              <a:t>     3D printed models</a:t>
            </a:r>
            <a:r>
              <a:rPr lang="en-US" altLang="zh-CN" dirty="0" smtClean="0">
                <a:sym typeface="Wingdings" panose="05000000000000000000" pitchFamily="2" charset="2"/>
              </a:rPr>
              <a:t></a:t>
            </a:r>
            <a:r>
              <a:rPr lang="en-US" altLang="zh-CN" dirty="0"/>
              <a:t> </a:t>
            </a:r>
            <a:r>
              <a:rPr lang="en-US" altLang="zh-CN" dirty="0" smtClean="0"/>
              <a:t>fractured </a:t>
            </a:r>
            <a:r>
              <a:rPr lang="en-US" altLang="zh-CN" dirty="0"/>
              <a:t>rocks, </a:t>
            </a:r>
            <a:r>
              <a:rPr lang="en-US" altLang="zh-CN" dirty="0" smtClean="0"/>
              <a:t>anisotropy and fluid substitution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4D time lapse seismic</a:t>
            </a:r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000" dirty="0" smtClean="0">
                <a:solidFill>
                  <a:schemeClr val="accent2"/>
                </a:solidFill>
              </a:rPr>
              <a:t>Experiments</a:t>
            </a:r>
            <a:endParaRPr lang="en-US" altLang="zh-CN" sz="4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en-US" altLang="zh-CN" dirty="0" smtClean="0"/>
              <a:t> 3D </a:t>
            </a:r>
            <a:r>
              <a:rPr lang="en-US" altLang="zh-CN" dirty="0"/>
              <a:t>printed </a:t>
            </a:r>
            <a:r>
              <a:rPr lang="en-US" altLang="zh-CN" dirty="0" smtClean="0"/>
              <a:t>model, velocity measurements, fluid substitution experiments</a:t>
            </a: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500" dirty="0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</a:p>
          <a:p>
            <a:pPr marL="0" indent="0">
              <a:buNone/>
            </a:pPr>
            <a:r>
              <a:rPr lang="en-US" altLang="zh-CN" dirty="0" smtClean="0"/>
              <a:t>    anisotropic Gassmann’s equations (recast for an HTI medium)</a:t>
            </a:r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500" dirty="0" smtClean="0">
                <a:solidFill>
                  <a:srgbClr val="00B050"/>
                </a:solidFill>
              </a:rPr>
              <a:t>Discussion</a:t>
            </a:r>
          </a:p>
          <a:p>
            <a:pPr marL="0" indent="0">
              <a:buNone/>
            </a:pPr>
            <a:r>
              <a:rPr lang="en-US" altLang="zh-CN" dirty="0" smtClean="0"/>
              <a:t>    experiment results versus theoretical predictions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500" dirty="0" smtClean="0"/>
              <a:t>Conclusions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2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1230694"/>
            <a:ext cx="2456597" cy="275142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-336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3D </a:t>
            </a:r>
            <a:r>
              <a:rPr lang="en-US" altLang="zh-CN" sz="3600" b="1" dirty="0" smtClean="0"/>
              <a:t>printing</a:t>
            </a:r>
            <a:endParaRPr lang="zh-CN" alt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3761" y="1235711"/>
            <a:ext cx="3261815" cy="2235663"/>
          </a:xfrm>
        </p:spPr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3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35711"/>
            <a:ext cx="3657600" cy="512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32" y="4204971"/>
            <a:ext cx="3031490" cy="21513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1354" y="9814"/>
            <a:ext cx="7640638" cy="6359718"/>
            <a:chOff x="592302" y="-3366"/>
            <a:chExt cx="7640638" cy="6359718"/>
          </a:xfrm>
        </p:grpSpPr>
        <p:grpSp>
          <p:nvGrpSpPr>
            <p:cNvPr id="11" name="Group 10"/>
            <p:cNvGrpSpPr/>
            <p:nvPr/>
          </p:nvGrpSpPr>
          <p:grpSpPr>
            <a:xfrm>
              <a:off x="592302" y="-3366"/>
              <a:ext cx="7640623" cy="1466547"/>
              <a:chOff x="491319" y="1235710"/>
              <a:chExt cx="7056632" cy="161553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91319" y="1235710"/>
                <a:ext cx="7056632" cy="119457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19466" y="1281586"/>
                <a:ext cx="702848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C000"/>
                    </a:solidFill>
                  </a:rPr>
                  <a:t>We are the first </a:t>
                </a:r>
                <a:r>
                  <a:rPr lang="en-US" altLang="zh-CN" sz="3200" b="1" dirty="0" smtClean="0">
                    <a:solidFill>
                      <a:srgbClr val="FFC000"/>
                    </a:solidFill>
                  </a:rPr>
                  <a:t>generation of geophysicists </a:t>
                </a:r>
              </a:p>
              <a:p>
                <a:r>
                  <a:rPr lang="en-US" altLang="zh-CN" sz="3200" b="1" dirty="0" smtClean="0">
                    <a:solidFill>
                      <a:srgbClr val="FFC000"/>
                    </a:solidFill>
                  </a:rPr>
                  <a:t>to </a:t>
                </a:r>
                <a:r>
                  <a:rPr lang="en-US" altLang="zh-CN" sz="3200" b="1" dirty="0">
                    <a:solidFill>
                      <a:srgbClr val="FFC000"/>
                    </a:solidFill>
                  </a:rPr>
                  <a:t>use 3D printed models!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5" y="1235711"/>
              <a:ext cx="3660925" cy="27332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8" r="19702" b="25821"/>
            <a:stretch/>
          </p:blipFill>
          <p:spPr>
            <a:xfrm rot="5400000">
              <a:off x="-102872" y="1967199"/>
              <a:ext cx="5120641" cy="365766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153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-336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How it prints and where are the pores?</a:t>
            </a:r>
            <a:endParaRPr lang="zh-CN" altLang="en-US" sz="3600" b="1" dirty="0"/>
          </a:p>
        </p:txBody>
      </p:sp>
      <p:sp>
        <p:nvSpPr>
          <p:cNvPr id="18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91" name="Picture 190" descr="C:\Users\Nikolay\Pictures\3D-Fabric May2013\45X-N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514901"/>
            <a:ext cx="6455267" cy="484145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399345" y="1590347"/>
            <a:ext cx="6384007" cy="3500268"/>
            <a:chOff x="2399345" y="1590347"/>
            <a:chExt cx="6384007" cy="3500268"/>
          </a:xfrm>
        </p:grpSpPr>
        <p:pic>
          <p:nvPicPr>
            <p:cNvPr id="185" name="Picture 184" descr="C:\Users\Nikolay\Pictures\3D-Fabric May2013\45X-N2-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9345" y="1590347"/>
              <a:ext cx="4667024" cy="3500268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6291619" y="2838734"/>
              <a:ext cx="1119115" cy="3002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>
              <a:off x="4956413" y="3138985"/>
              <a:ext cx="2454321" cy="4253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H="1">
              <a:off x="6168789" y="3138985"/>
              <a:ext cx="1241945" cy="10645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359048" y="2904572"/>
              <a:ext cx="1424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pore space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01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-336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3D </a:t>
            </a:r>
            <a:r>
              <a:rPr lang="en-US" altLang="zh-CN" sz="3600" b="1" dirty="0" smtClean="0"/>
              <a:t>printed models</a:t>
            </a:r>
            <a:endParaRPr lang="zh-CN" altLang="en-US" sz="3600" b="1" dirty="0"/>
          </a:p>
        </p:txBody>
      </p:sp>
      <p:pic>
        <p:nvPicPr>
          <p:cNvPr id="14" name="Picture 2" descr="H:\DCIM\101CANON\IMG_96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3306"/>
          <a:stretch/>
        </p:blipFill>
        <p:spPr bwMode="auto">
          <a:xfrm>
            <a:off x="628650" y="1158419"/>
            <a:ext cx="5329124" cy="3476861"/>
          </a:xfrm>
          <a:prstGeom prst="rect">
            <a:avLst/>
          </a:prstGeom>
          <a:noFill/>
        </p:spPr>
      </p:pic>
      <p:grpSp>
        <p:nvGrpSpPr>
          <p:cNvPr id="523" name="Group 522"/>
          <p:cNvGrpSpPr/>
          <p:nvPr/>
        </p:nvGrpSpPr>
        <p:grpSpPr>
          <a:xfrm>
            <a:off x="6371935" y="2024794"/>
            <a:ext cx="1622797" cy="1939473"/>
            <a:chOff x="6401161" y="1470784"/>
            <a:chExt cx="1622797" cy="3166275"/>
          </a:xfrm>
        </p:grpSpPr>
        <p:cxnSp>
          <p:nvCxnSpPr>
            <p:cNvPr id="277" name="Straight Connector 276"/>
            <p:cNvCxnSpPr>
              <a:endCxn id="281" idx="0"/>
            </p:cNvCxnSpPr>
            <p:nvPr/>
          </p:nvCxnSpPr>
          <p:spPr>
            <a:xfrm rot="5400000" flipV="1">
              <a:off x="6460080" y="3343246"/>
              <a:ext cx="2587623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endCxn id="281" idx="1"/>
            </p:cNvCxnSpPr>
            <p:nvPr/>
          </p:nvCxnSpPr>
          <p:spPr>
            <a:xfrm rot="5400000" flipV="1">
              <a:off x="5376024" y="3343246"/>
              <a:ext cx="2587623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endCxn id="281" idx="7"/>
            </p:cNvCxnSpPr>
            <p:nvPr/>
          </p:nvCxnSpPr>
          <p:spPr>
            <a:xfrm rot="5400000" flipV="1">
              <a:off x="6720334" y="3145192"/>
              <a:ext cx="2587623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endCxn id="281" idx="2"/>
            </p:cNvCxnSpPr>
            <p:nvPr/>
          </p:nvCxnSpPr>
          <p:spPr>
            <a:xfrm rot="5400000" flipV="1">
              <a:off x="5115770" y="3145192"/>
              <a:ext cx="2587623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ctagon 280"/>
            <p:cNvSpPr/>
            <p:nvPr/>
          </p:nvSpPr>
          <p:spPr>
            <a:xfrm rot="5400000">
              <a:off x="6837444" y="3460356"/>
              <a:ext cx="748842" cy="1604564"/>
            </a:xfrm>
            <a:prstGeom prst="octagon">
              <a:avLst>
                <a:gd name="adj" fmla="val 2644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2" name="Straight Connector 281"/>
            <p:cNvCxnSpPr>
              <a:stCxn id="281" idx="7"/>
              <a:endCxn id="281" idx="0"/>
            </p:cNvCxnSpPr>
            <p:nvPr/>
          </p:nvCxnSpPr>
          <p:spPr>
            <a:xfrm rot="5400000">
              <a:off x="7784993" y="4407905"/>
              <a:ext cx="198054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  <a:endCxn id="281" idx="1"/>
            </p:cNvCxnSpPr>
            <p:nvPr/>
          </p:nvCxnSpPr>
          <p:spPr>
            <a:xfrm rot="5400000">
              <a:off x="7211865" y="4095031"/>
              <a:ext cx="0" cy="108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1"/>
              <a:endCxn id="281" idx="2"/>
            </p:cNvCxnSpPr>
            <p:nvPr/>
          </p:nvCxnSpPr>
          <p:spPr>
            <a:xfrm rot="5400000" flipH="1">
              <a:off x="6440683" y="4407905"/>
              <a:ext cx="198054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5400000">
              <a:off x="7753891" y="2049436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5400000">
              <a:off x="7784993" y="1820282"/>
              <a:ext cx="198054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7211865" y="1507408"/>
              <a:ext cx="0" cy="108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5400000" flipH="1">
              <a:off x="6440683" y="1820282"/>
              <a:ext cx="198054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669834" y="4538032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6669834" y="4441664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6669834" y="4348183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6669834" y="4262010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6669834" y="4156376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6669834" y="4062934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6669834" y="3980819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6669834" y="3888217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6669834" y="3791849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6669834" y="3698368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6669834" y="3612195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6669834" y="3506561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6669834" y="3413119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6669834" y="3331004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6669834" y="3242632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6669834" y="3146264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6669834" y="3052783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6669834" y="2966610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6669834" y="2873675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6669834" y="2780233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6669834" y="2689652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6669834" y="2606649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6669834" y="2510281"/>
              <a:ext cx="108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6669834" y="2416800"/>
              <a:ext cx="108405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6669834" y="2330627"/>
              <a:ext cx="108405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6669834" y="2224993"/>
              <a:ext cx="108405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6669834" y="2131551"/>
              <a:ext cx="108405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V="1">
              <a:off x="7753890" y="1950409"/>
              <a:ext cx="260253" cy="18114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V="1">
              <a:off x="7758018" y="2047202"/>
              <a:ext cx="260253" cy="18114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V="1">
              <a:off x="7758014" y="2149070"/>
              <a:ext cx="260253" cy="18114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flipV="1">
              <a:off x="7756982" y="2238079"/>
              <a:ext cx="260253" cy="18114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V="1">
              <a:off x="7753889" y="2339947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V="1">
              <a:off x="7753887" y="2421092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V="1">
              <a:off x="7756487" y="2517324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flipV="1">
              <a:off x="7753887" y="2601791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V="1">
              <a:off x="7753887" y="2703720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V="1">
              <a:off x="7753887" y="2792540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V="1">
              <a:off x="7760610" y="2876466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V="1">
              <a:off x="7753890" y="2975354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V="1">
              <a:off x="7760610" y="4266623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V="1">
              <a:off x="7760610" y="4353299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5400000" flipH="1">
              <a:off x="6436456" y="1905041"/>
              <a:ext cx="198054" cy="260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5400000" flipH="1">
              <a:off x="6436456" y="1998983"/>
              <a:ext cx="198054" cy="260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5400000" flipH="1">
              <a:off x="6440675" y="2094000"/>
              <a:ext cx="198054" cy="260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5400000" flipH="1">
              <a:off x="6440675" y="2187942"/>
              <a:ext cx="198054" cy="26025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5400000" flipH="1">
              <a:off x="6436271" y="2286196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5400000" flipH="1">
              <a:off x="6436271" y="2380138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5400000" flipH="1">
              <a:off x="6432261" y="2462253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5400000" flipH="1">
              <a:off x="6432261" y="2556195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5400000" flipH="1">
              <a:off x="6436456" y="2645204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rot="5400000" flipH="1">
              <a:off x="6436456" y="2739146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5400000" flipH="1">
              <a:off x="6440675" y="2834163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H="1" flipV="1">
              <a:off x="6409575" y="2959205"/>
              <a:ext cx="249894" cy="182519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6405171" y="3057459"/>
              <a:ext cx="259309" cy="188959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H="1" flipV="1">
              <a:off x="6405171" y="3151401"/>
              <a:ext cx="259309" cy="18157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H="1" flipV="1">
              <a:off x="6401161" y="3233516"/>
              <a:ext cx="264264" cy="18289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 flipV="1">
              <a:off x="6401161" y="3327458"/>
              <a:ext cx="264663" cy="17764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5400000" flipH="1">
              <a:off x="6439243" y="3378123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5400000" flipH="1">
              <a:off x="6439243" y="3472065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5400000" flipH="1">
              <a:off x="6443462" y="3567082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rot="5400000" flipH="1">
              <a:off x="6443462" y="3661024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rot="5400000" flipH="1">
              <a:off x="6439058" y="3759278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H="1" flipV="1">
              <a:off x="6407958" y="3884320"/>
              <a:ext cx="264264" cy="186061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 flipV="1">
              <a:off x="6403948" y="3966435"/>
              <a:ext cx="261876" cy="194759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5400000" flipH="1">
              <a:off x="6435048" y="4029277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rot="5400000" flipH="1">
              <a:off x="6442264" y="4124557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rot="5400000" flipH="1">
              <a:off x="6442264" y="4218499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rot="5400000" flipH="1">
              <a:off x="6446483" y="4313516"/>
              <a:ext cx="198054" cy="260254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ctagon 466"/>
            <p:cNvSpPr/>
            <p:nvPr/>
          </p:nvSpPr>
          <p:spPr>
            <a:xfrm rot="5400000">
              <a:off x="6899463" y="983682"/>
              <a:ext cx="627573" cy="1601778"/>
            </a:xfrm>
            <a:prstGeom prst="octagon">
              <a:avLst>
                <a:gd name="adj" fmla="val 3724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5" name="Straight Connector 494"/>
            <p:cNvCxnSpPr>
              <a:stCxn id="467" idx="2"/>
              <a:endCxn id="467" idx="3"/>
            </p:cNvCxnSpPr>
            <p:nvPr/>
          </p:nvCxnSpPr>
          <p:spPr>
            <a:xfrm flipV="1">
              <a:off x="6412361" y="1704493"/>
              <a:ext cx="0" cy="160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67" idx="7"/>
              <a:endCxn id="467" idx="6"/>
            </p:cNvCxnSpPr>
            <p:nvPr/>
          </p:nvCxnSpPr>
          <p:spPr>
            <a:xfrm flipV="1">
              <a:off x="8014139" y="1704493"/>
              <a:ext cx="0" cy="1601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stCxn id="467" idx="6"/>
              <a:endCxn id="467" idx="5"/>
            </p:cNvCxnSpPr>
            <p:nvPr/>
          </p:nvCxnSpPr>
          <p:spPr>
            <a:xfrm flipH="1" flipV="1">
              <a:off x="7780431" y="1470785"/>
              <a:ext cx="233708" cy="233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>
              <a:stCxn id="467" idx="5"/>
              <a:endCxn id="467" idx="4"/>
            </p:cNvCxnSpPr>
            <p:nvPr/>
          </p:nvCxnSpPr>
          <p:spPr>
            <a:xfrm flipH="1">
              <a:off x="6646069" y="1470785"/>
              <a:ext cx="11343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stCxn id="467" idx="4"/>
              <a:endCxn id="467" idx="3"/>
            </p:cNvCxnSpPr>
            <p:nvPr/>
          </p:nvCxnSpPr>
          <p:spPr>
            <a:xfrm flipH="1">
              <a:off x="6412361" y="1470785"/>
              <a:ext cx="233708" cy="233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flipV="1">
              <a:off x="7760077" y="3057779"/>
              <a:ext cx="260253" cy="18114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flipV="1">
              <a:off x="7756984" y="3159647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7756982" y="3240792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flipV="1">
              <a:off x="7759582" y="3337024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V="1">
              <a:off x="7756982" y="3421491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V="1">
              <a:off x="7756982" y="3523420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flipV="1">
              <a:off x="7756982" y="3612240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flipV="1">
              <a:off x="7763705" y="3696166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flipV="1">
              <a:off x="7756985" y="3795054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flipV="1">
              <a:off x="7758685" y="3887642"/>
              <a:ext cx="260253" cy="18114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flipV="1">
              <a:off x="7755592" y="3989510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flipV="1">
              <a:off x="7755590" y="4070655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V="1">
              <a:off x="7758190" y="4166887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flipV="1">
              <a:off x="7755590" y="4353283"/>
              <a:ext cx="260253" cy="18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" name="Group 551"/>
          <p:cNvGrpSpPr/>
          <p:nvPr/>
        </p:nvGrpSpPr>
        <p:grpSpPr>
          <a:xfrm rot="5400000">
            <a:off x="3316526" y="4959336"/>
            <a:ext cx="1947639" cy="1668639"/>
            <a:chOff x="6384410" y="2838920"/>
            <a:chExt cx="1947639" cy="1668639"/>
          </a:xfrm>
        </p:grpSpPr>
        <p:cxnSp>
          <p:nvCxnSpPr>
            <p:cNvPr id="147" name="Straight Connector 146"/>
            <p:cNvCxnSpPr>
              <a:endCxn id="154" idx="0"/>
            </p:cNvCxnSpPr>
            <p:nvPr/>
          </p:nvCxnSpPr>
          <p:spPr>
            <a:xfrm flipV="1">
              <a:off x="6732281" y="3163241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endCxn id="154" idx="1"/>
            </p:cNvCxnSpPr>
            <p:nvPr/>
          </p:nvCxnSpPr>
          <p:spPr>
            <a:xfrm flipV="1">
              <a:off x="6732281" y="4247297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endCxn id="154" idx="7"/>
            </p:cNvCxnSpPr>
            <p:nvPr/>
          </p:nvCxnSpPr>
          <p:spPr>
            <a:xfrm flipV="1">
              <a:off x="6610341" y="2902987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endCxn id="154" idx="2"/>
            </p:cNvCxnSpPr>
            <p:nvPr/>
          </p:nvCxnSpPr>
          <p:spPr>
            <a:xfrm flipV="1">
              <a:off x="6610341" y="4507551"/>
              <a:ext cx="1593178" cy="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ctagon 153"/>
            <p:cNvSpPr/>
            <p:nvPr/>
          </p:nvSpPr>
          <p:spPr>
            <a:xfrm>
              <a:off x="7864404" y="2902987"/>
              <a:ext cx="461055" cy="1604564"/>
            </a:xfrm>
            <a:prstGeom prst="octagon">
              <a:avLst>
                <a:gd name="adj" fmla="val 2644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1" name="Straight Connector 160"/>
            <p:cNvCxnSpPr>
              <a:stCxn id="154" idx="7"/>
              <a:endCxn id="154" idx="0"/>
            </p:cNvCxnSpPr>
            <p:nvPr/>
          </p:nvCxnSpPr>
          <p:spPr>
            <a:xfrm>
              <a:off x="8203519" y="290298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54" idx="0"/>
              <a:endCxn id="154" idx="1"/>
            </p:cNvCxnSpPr>
            <p:nvPr/>
          </p:nvCxnSpPr>
          <p:spPr>
            <a:xfrm>
              <a:off x="8325459" y="3163241"/>
              <a:ext cx="0" cy="1084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4" idx="1"/>
              <a:endCxn id="154" idx="2"/>
            </p:cNvCxnSpPr>
            <p:nvPr/>
          </p:nvCxnSpPr>
          <p:spPr>
            <a:xfrm flipH="1">
              <a:off x="8203519" y="424729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6732281" y="316324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6732281" y="350784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6732281" y="388054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732281" y="333355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6732281" y="369058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6732281" y="4059655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6667638" y="4385570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6671311" y="3022542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6610341" y="290298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6732281" y="3163241"/>
              <a:ext cx="0" cy="1084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6610341" y="4247297"/>
              <a:ext cx="121940" cy="260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H="1" flipV="1">
              <a:off x="6484728" y="4479241"/>
              <a:ext cx="121945" cy="28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6384410" y="3098473"/>
              <a:ext cx="10472" cy="10817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84410" y="4180179"/>
              <a:ext cx="96062" cy="2925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6394882" y="2860515"/>
              <a:ext cx="99841" cy="225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6492073" y="2860515"/>
              <a:ext cx="114600" cy="411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 flipV="1">
              <a:off x="6446347" y="2965373"/>
              <a:ext cx="221291" cy="5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 flipV="1">
              <a:off x="6394882" y="3085734"/>
              <a:ext cx="337399" cy="7750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 flipV="1">
              <a:off x="6442675" y="4335304"/>
              <a:ext cx="221296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 flipV="1">
              <a:off x="6384410" y="4180179"/>
              <a:ext cx="347871" cy="671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6388293" y="3254613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6394882" y="3425790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6388293" y="3609813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 flipV="1">
              <a:off x="6391987" y="380170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 flipV="1">
              <a:off x="6391987" y="3995097"/>
              <a:ext cx="330812" cy="68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154" idx="7"/>
            </p:cNvCxnSpPr>
            <p:nvPr/>
          </p:nvCxnSpPr>
          <p:spPr>
            <a:xfrm flipH="1" flipV="1">
              <a:off x="8090763" y="2838920"/>
              <a:ext cx="112756" cy="640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6495746" y="2843582"/>
              <a:ext cx="1598690" cy="91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>
              <a:off x="6729386" y="360139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>
              <a:off x="6729386" y="397409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>
              <a:off x="6729386" y="3427108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>
              <a:off x="6729386" y="378413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6729386" y="4153205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6738871" y="3252594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flipH="1" flipV="1">
              <a:off x="6394881" y="333899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flipH="1" flipV="1">
              <a:off x="6401470" y="3510174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flipH="1" flipV="1">
              <a:off x="6394881" y="3694197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 flipH="1" flipV="1">
              <a:off x="6388848" y="3915276"/>
              <a:ext cx="340537" cy="65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 flipH="1" flipV="1">
              <a:off x="6397777" y="4092079"/>
              <a:ext cx="331609" cy="56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flipH="1" flipV="1">
              <a:off x="6386728" y="3171394"/>
              <a:ext cx="337399" cy="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flipH="1" flipV="1">
              <a:off x="6411049" y="4264139"/>
              <a:ext cx="288000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flipH="1" flipV="1">
              <a:off x="6449158" y="4409883"/>
              <a:ext cx="180000" cy="5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 flipH="1" flipV="1">
              <a:off x="6472287" y="2913493"/>
              <a:ext cx="176327" cy="42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 flipH="1" flipV="1">
              <a:off x="6430132" y="3026980"/>
              <a:ext cx="252000" cy="5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>
              <a:off x="6690061" y="3097427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>
              <a:off x="6648614" y="2960316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>
              <a:off x="6647960" y="4451326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>
              <a:off x="6699049" y="4313722"/>
              <a:ext cx="1593178" cy="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0" name="Group 709"/>
          <p:cNvGrpSpPr/>
          <p:nvPr/>
        </p:nvGrpSpPr>
        <p:grpSpPr>
          <a:xfrm>
            <a:off x="5332405" y="4300606"/>
            <a:ext cx="2696354" cy="2350538"/>
            <a:chOff x="5598599" y="4300851"/>
            <a:chExt cx="2696354" cy="2350538"/>
          </a:xfrm>
        </p:grpSpPr>
        <p:sp>
          <p:nvSpPr>
            <p:cNvPr id="690" name="Octagon 689"/>
            <p:cNvSpPr>
              <a:spLocks noChangeAspect="1"/>
            </p:cNvSpPr>
            <p:nvPr/>
          </p:nvSpPr>
          <p:spPr>
            <a:xfrm>
              <a:off x="6631665" y="4994826"/>
              <a:ext cx="1656563" cy="1656563"/>
            </a:xfrm>
            <a:prstGeom prst="octag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2" name="Straight Arrow Connector 691"/>
            <p:cNvCxnSpPr/>
            <p:nvPr/>
          </p:nvCxnSpPr>
          <p:spPr>
            <a:xfrm flipH="1">
              <a:off x="6371935" y="4995389"/>
              <a:ext cx="0" cy="1656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3" name="Straight Arrow Connector 692"/>
            <p:cNvCxnSpPr/>
            <p:nvPr/>
          </p:nvCxnSpPr>
          <p:spPr>
            <a:xfrm rot="16200000" flipH="1">
              <a:off x="7466953" y="4033518"/>
              <a:ext cx="0" cy="1656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4" name="TextBox 693"/>
            <p:cNvSpPr txBox="1"/>
            <p:nvPr/>
          </p:nvSpPr>
          <p:spPr>
            <a:xfrm>
              <a:off x="5598599" y="5527151"/>
              <a:ext cx="1083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51 mm</a:t>
              </a:r>
              <a:endParaRPr lang="zh-CN" altLang="en-US" dirty="0"/>
            </a:p>
          </p:txBody>
        </p:sp>
        <p:cxnSp>
          <p:nvCxnSpPr>
            <p:cNvPr id="696" name="Straight Connector 695"/>
            <p:cNvCxnSpPr>
              <a:endCxn id="690" idx="6"/>
            </p:cNvCxnSpPr>
            <p:nvPr/>
          </p:nvCxnSpPr>
          <p:spPr>
            <a:xfrm>
              <a:off x="6018043" y="4987825"/>
              <a:ext cx="1098813" cy="7001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>
              <a:endCxn id="690" idx="3"/>
            </p:cNvCxnSpPr>
            <p:nvPr/>
          </p:nvCxnSpPr>
          <p:spPr>
            <a:xfrm>
              <a:off x="6018043" y="6651389"/>
              <a:ext cx="1098813" cy="0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>
              <a:stCxn id="690" idx="5"/>
            </p:cNvCxnSpPr>
            <p:nvPr/>
          </p:nvCxnSpPr>
          <p:spPr>
            <a:xfrm flipH="1" flipV="1">
              <a:off x="6628770" y="4378968"/>
              <a:ext cx="2895" cy="1101049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>
              <a:stCxn id="690" idx="0"/>
            </p:cNvCxnSpPr>
            <p:nvPr/>
          </p:nvCxnSpPr>
          <p:spPr>
            <a:xfrm flipV="1">
              <a:off x="8288228" y="4300851"/>
              <a:ext cx="3097" cy="1179166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00" name="TextBox 699"/>
            <p:cNvSpPr txBox="1"/>
            <p:nvPr/>
          </p:nvSpPr>
          <p:spPr>
            <a:xfrm>
              <a:off x="7072612" y="4358244"/>
              <a:ext cx="1083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51 mm</a:t>
              </a:r>
              <a:endParaRPr lang="zh-CN" altLang="en-US" dirty="0"/>
            </a:p>
          </p:txBody>
        </p:sp>
      </p:grpSp>
      <p:cxnSp>
        <p:nvCxnSpPr>
          <p:cNvPr id="706" name="Straight Connector 705"/>
          <p:cNvCxnSpPr/>
          <p:nvPr/>
        </p:nvCxnSpPr>
        <p:spPr>
          <a:xfrm flipV="1">
            <a:off x="7721572" y="2379029"/>
            <a:ext cx="1024305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7" name="Straight Connector 706"/>
          <p:cNvCxnSpPr/>
          <p:nvPr/>
        </p:nvCxnSpPr>
        <p:spPr>
          <a:xfrm flipV="1">
            <a:off x="7728788" y="3964267"/>
            <a:ext cx="1024305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8" name="Straight Arrow Connector 707"/>
          <p:cNvCxnSpPr/>
          <p:nvPr/>
        </p:nvCxnSpPr>
        <p:spPr>
          <a:xfrm flipH="1">
            <a:off x="8336601" y="2374062"/>
            <a:ext cx="0" cy="15840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9" name="TextBox 708"/>
          <p:cNvSpPr txBox="1"/>
          <p:nvPr/>
        </p:nvSpPr>
        <p:spPr>
          <a:xfrm>
            <a:off x="8294953" y="2977176"/>
            <a:ext cx="108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51 mm</a:t>
            </a:r>
            <a:endParaRPr lang="zh-CN" altLang="en-US" dirty="0"/>
          </a:p>
        </p:txBody>
      </p:sp>
      <p:sp>
        <p:nvSpPr>
          <p:cNvPr id="712" name="TextBox 711"/>
          <p:cNvSpPr txBox="1"/>
          <p:nvPr/>
        </p:nvSpPr>
        <p:spPr>
          <a:xfrm>
            <a:off x="1665028" y="5478515"/>
            <a:ext cx="216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HTI model</a:t>
            </a:r>
            <a:endParaRPr lang="zh-CN" altLang="en-US" sz="2800" b="1" dirty="0"/>
          </a:p>
        </p:txBody>
      </p:sp>
      <p:sp>
        <p:nvSpPr>
          <p:cNvPr id="713" name="TextBox 712"/>
          <p:cNvSpPr txBox="1"/>
          <p:nvPr/>
        </p:nvSpPr>
        <p:spPr>
          <a:xfrm>
            <a:off x="6440082" y="1455578"/>
            <a:ext cx="170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VTI model</a:t>
            </a:r>
            <a:endParaRPr lang="zh-CN" altLang="en-US" sz="2800" b="1" dirty="0"/>
          </a:p>
        </p:txBody>
      </p:sp>
      <p:sp>
        <p:nvSpPr>
          <p:cNvPr id="7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9315" y="624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Rotation experiments </a:t>
            </a:r>
            <a:endParaRPr lang="zh-CN" altLang="en-US" sz="3600" b="1" dirty="0"/>
          </a:p>
        </p:txBody>
      </p:sp>
      <p:sp>
        <p:nvSpPr>
          <p:cNvPr id="7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28261" y="1967768"/>
            <a:ext cx="2474128" cy="3222326"/>
            <a:chOff x="5597887" y="1862045"/>
            <a:chExt cx="1732941" cy="2303080"/>
          </a:xfrm>
        </p:grpSpPr>
        <p:sp>
          <p:nvSpPr>
            <p:cNvPr id="713" name="TextBox 712"/>
            <p:cNvSpPr txBox="1"/>
            <p:nvPr/>
          </p:nvSpPr>
          <p:spPr>
            <a:xfrm>
              <a:off x="5925109" y="3835161"/>
              <a:ext cx="1405719" cy="32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VTI model</a:t>
              </a:r>
              <a:endParaRPr lang="zh-CN" altLang="en-US" sz="24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 rot="5400000">
              <a:off x="5439549" y="2020383"/>
              <a:ext cx="1939473" cy="1622797"/>
              <a:chOff x="5435479" y="2143007"/>
              <a:chExt cx="1939473" cy="1622797"/>
            </a:xfrm>
          </p:grpSpPr>
          <p:grpSp>
            <p:nvGrpSpPr>
              <p:cNvPr id="523" name="Group 522"/>
              <p:cNvGrpSpPr/>
              <p:nvPr/>
            </p:nvGrpSpPr>
            <p:grpSpPr>
              <a:xfrm rot="16200000">
                <a:off x="5593817" y="1984669"/>
                <a:ext cx="1622797" cy="1939473"/>
                <a:chOff x="6401161" y="1470784"/>
                <a:chExt cx="1622797" cy="3166275"/>
              </a:xfrm>
            </p:grpSpPr>
            <p:cxnSp>
              <p:nvCxnSpPr>
                <p:cNvPr id="277" name="Straight Connector 276"/>
                <p:cNvCxnSpPr>
                  <a:endCxn id="281" idx="0"/>
                </p:cNvCxnSpPr>
                <p:nvPr/>
              </p:nvCxnSpPr>
              <p:spPr>
                <a:xfrm rot="5400000" flipV="1">
                  <a:off x="6460080" y="3343246"/>
                  <a:ext cx="2587623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>
                  <a:endCxn id="281" idx="1"/>
                </p:cNvCxnSpPr>
                <p:nvPr/>
              </p:nvCxnSpPr>
              <p:spPr>
                <a:xfrm rot="5400000" flipV="1">
                  <a:off x="5376024" y="3343246"/>
                  <a:ext cx="2587623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>
                  <a:endCxn id="281" idx="7"/>
                </p:cNvCxnSpPr>
                <p:nvPr/>
              </p:nvCxnSpPr>
              <p:spPr>
                <a:xfrm rot="5400000" flipV="1">
                  <a:off x="6720334" y="3145192"/>
                  <a:ext cx="2587623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>
                  <a:endCxn id="281" idx="2"/>
                </p:cNvCxnSpPr>
                <p:nvPr/>
              </p:nvCxnSpPr>
              <p:spPr>
                <a:xfrm rot="5400000" flipV="1">
                  <a:off x="5115770" y="3145192"/>
                  <a:ext cx="2587623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1" name="Octagon 280"/>
                <p:cNvSpPr/>
                <p:nvPr/>
              </p:nvSpPr>
              <p:spPr>
                <a:xfrm rot="5400000">
                  <a:off x="6837444" y="3460356"/>
                  <a:ext cx="748842" cy="1604564"/>
                </a:xfrm>
                <a:prstGeom prst="octagon">
                  <a:avLst>
                    <a:gd name="adj" fmla="val 26448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82" name="Straight Connector 281"/>
                <p:cNvCxnSpPr>
                  <a:stCxn id="281" idx="7"/>
                  <a:endCxn id="281" idx="0"/>
                </p:cNvCxnSpPr>
                <p:nvPr/>
              </p:nvCxnSpPr>
              <p:spPr>
                <a:xfrm rot="5400000">
                  <a:off x="7784993" y="4407905"/>
                  <a:ext cx="198054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>
                  <a:stCxn id="281" idx="0"/>
                  <a:endCxn id="281" idx="1"/>
                </p:cNvCxnSpPr>
                <p:nvPr/>
              </p:nvCxnSpPr>
              <p:spPr>
                <a:xfrm rot="5400000">
                  <a:off x="7211865" y="4095031"/>
                  <a:ext cx="0" cy="10840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stCxn id="281" idx="1"/>
                  <a:endCxn id="281" idx="2"/>
                </p:cNvCxnSpPr>
                <p:nvPr/>
              </p:nvCxnSpPr>
              <p:spPr>
                <a:xfrm rot="5400000" flipH="1">
                  <a:off x="6440683" y="4407905"/>
                  <a:ext cx="198054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>
                  <a:off x="7753891" y="2049436"/>
                  <a:ext cx="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5400000">
                  <a:off x="7784993" y="1820282"/>
                  <a:ext cx="198054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5400000">
                  <a:off x="7211865" y="1507408"/>
                  <a:ext cx="0" cy="10840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5400000" flipH="1">
                  <a:off x="6440683" y="1820282"/>
                  <a:ext cx="198054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6669834" y="4538032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6669834" y="4441664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6669834" y="4348183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6669834" y="4262010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6669834" y="4156376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6669834" y="4062934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6669834" y="3980819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6669834" y="3888217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6669834" y="3791849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6669834" y="3698368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6669834" y="3612195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6669834" y="3506561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6669834" y="3413119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6669834" y="3331004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6669834" y="3242632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6669834" y="3146264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6669834" y="3052783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>
                  <a:off x="6669834" y="2966610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6669834" y="2873675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6669834" y="2780233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>
                  <a:off x="6669834" y="2689652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6669834" y="2606649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6669834" y="2510281"/>
                  <a:ext cx="108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6669834" y="2416800"/>
                  <a:ext cx="108405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>
                  <a:off x="6669834" y="2330627"/>
                  <a:ext cx="108405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>
                  <a:off x="6669834" y="2224993"/>
                  <a:ext cx="108405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/>
                <p:nvPr/>
              </p:nvCxnSpPr>
              <p:spPr>
                <a:xfrm>
                  <a:off x="6669834" y="2131551"/>
                  <a:ext cx="108405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 flipV="1">
                  <a:off x="7753890" y="1950409"/>
                  <a:ext cx="260253" cy="181142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V="1">
                  <a:off x="7758018" y="2047202"/>
                  <a:ext cx="260253" cy="181142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V="1">
                  <a:off x="7758014" y="2149070"/>
                  <a:ext cx="260253" cy="181142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V="1">
                  <a:off x="7756982" y="2238079"/>
                  <a:ext cx="260253" cy="181142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V="1">
                  <a:off x="7753889" y="2339947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flipV="1">
                  <a:off x="7753887" y="2421092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flipV="1">
                  <a:off x="7756487" y="2517324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flipV="1">
                  <a:off x="7753887" y="2601791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V="1">
                  <a:off x="7753887" y="2703720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flipV="1">
                  <a:off x="7753887" y="2792540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V="1">
                  <a:off x="7760610" y="2876466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 flipV="1">
                  <a:off x="7753890" y="2975354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flipV="1">
                  <a:off x="7760610" y="4266623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flipV="1">
                  <a:off x="7760610" y="4353299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/>
                <p:nvPr/>
              </p:nvCxnSpPr>
              <p:spPr>
                <a:xfrm rot="5400000" flipH="1">
                  <a:off x="6436456" y="1905041"/>
                  <a:ext cx="198054" cy="260254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/>
                <p:nvPr/>
              </p:nvCxnSpPr>
              <p:spPr>
                <a:xfrm rot="5400000" flipH="1">
                  <a:off x="6436456" y="1998983"/>
                  <a:ext cx="198054" cy="260254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/>
                <p:cNvCxnSpPr/>
                <p:nvPr/>
              </p:nvCxnSpPr>
              <p:spPr>
                <a:xfrm rot="5400000" flipH="1">
                  <a:off x="6440675" y="2094000"/>
                  <a:ext cx="198054" cy="260254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/>
              </p:nvCxnSpPr>
              <p:spPr>
                <a:xfrm rot="5400000" flipH="1">
                  <a:off x="6440675" y="2187942"/>
                  <a:ext cx="198054" cy="260254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5400000" flipH="1">
                  <a:off x="6436271" y="2286196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rot="5400000" flipH="1">
                  <a:off x="6436271" y="2380138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 rot="5400000" flipH="1">
                  <a:off x="6432261" y="2462253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rot="5400000" flipH="1">
                  <a:off x="6432261" y="2556195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5400000" flipH="1">
                  <a:off x="6436456" y="2645204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5400000" flipH="1">
                  <a:off x="6436456" y="2739146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 rot="5400000" flipH="1">
                  <a:off x="6440675" y="2834163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flipH="1" flipV="1">
                  <a:off x="6409575" y="2959205"/>
                  <a:ext cx="249894" cy="182519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flipH="1" flipV="1">
                  <a:off x="6405171" y="3057459"/>
                  <a:ext cx="259309" cy="188959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 flipH="1" flipV="1">
                  <a:off x="6405171" y="3151401"/>
                  <a:ext cx="259309" cy="1815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/>
                <p:cNvCxnSpPr/>
                <p:nvPr/>
              </p:nvCxnSpPr>
              <p:spPr>
                <a:xfrm flipH="1" flipV="1">
                  <a:off x="6401161" y="3233516"/>
                  <a:ext cx="264264" cy="18289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 flipH="1" flipV="1">
                  <a:off x="6401161" y="3327458"/>
                  <a:ext cx="264663" cy="17764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/>
                <p:cNvCxnSpPr/>
                <p:nvPr/>
              </p:nvCxnSpPr>
              <p:spPr>
                <a:xfrm rot="5400000" flipH="1">
                  <a:off x="6439243" y="3378123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rot="5400000" flipH="1">
                  <a:off x="6439243" y="3472065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rot="5400000" flipH="1">
                  <a:off x="6443462" y="3567082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 rot="5400000" flipH="1">
                  <a:off x="6443462" y="3661024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rot="5400000" flipH="1">
                  <a:off x="6439058" y="3759278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flipH="1" flipV="1">
                  <a:off x="6407958" y="3884320"/>
                  <a:ext cx="264264" cy="18606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>
                <a:xfrm flipH="1" flipV="1">
                  <a:off x="6403948" y="3966435"/>
                  <a:ext cx="261876" cy="194759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/>
                <p:cNvCxnSpPr/>
                <p:nvPr/>
              </p:nvCxnSpPr>
              <p:spPr>
                <a:xfrm rot="5400000" flipH="1">
                  <a:off x="6435048" y="4029277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rot="5400000" flipH="1">
                  <a:off x="6442264" y="4124557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rot="5400000" flipH="1">
                  <a:off x="6442264" y="4218499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 rot="5400000" flipH="1">
                  <a:off x="6446483" y="4313516"/>
                  <a:ext cx="198054" cy="26025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7" name="Octagon 466"/>
                <p:cNvSpPr/>
                <p:nvPr/>
              </p:nvSpPr>
              <p:spPr>
                <a:xfrm rot="5400000">
                  <a:off x="6899463" y="983682"/>
                  <a:ext cx="627573" cy="1601778"/>
                </a:xfrm>
                <a:prstGeom prst="octagon">
                  <a:avLst>
                    <a:gd name="adj" fmla="val 3724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95" name="Straight Connector 494"/>
                <p:cNvCxnSpPr>
                  <a:stCxn id="467" idx="2"/>
                  <a:endCxn id="467" idx="3"/>
                </p:cNvCxnSpPr>
                <p:nvPr/>
              </p:nvCxnSpPr>
              <p:spPr>
                <a:xfrm flipV="1">
                  <a:off x="6412361" y="1704493"/>
                  <a:ext cx="0" cy="1601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/>
                <p:cNvCxnSpPr>
                  <a:stCxn id="467" idx="7"/>
                  <a:endCxn id="467" idx="6"/>
                </p:cNvCxnSpPr>
                <p:nvPr/>
              </p:nvCxnSpPr>
              <p:spPr>
                <a:xfrm flipV="1">
                  <a:off x="8014139" y="1704493"/>
                  <a:ext cx="0" cy="1601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>
                  <a:stCxn id="467" idx="6"/>
                  <a:endCxn id="467" idx="5"/>
                </p:cNvCxnSpPr>
                <p:nvPr/>
              </p:nvCxnSpPr>
              <p:spPr>
                <a:xfrm flipH="1" flipV="1">
                  <a:off x="7780431" y="1470785"/>
                  <a:ext cx="233708" cy="2337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>
                  <a:stCxn id="467" idx="5"/>
                  <a:endCxn id="467" idx="4"/>
                </p:cNvCxnSpPr>
                <p:nvPr/>
              </p:nvCxnSpPr>
              <p:spPr>
                <a:xfrm flipH="1">
                  <a:off x="6646069" y="1470785"/>
                  <a:ext cx="113436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>
                  <a:stCxn id="467" idx="4"/>
                  <a:endCxn id="467" idx="3"/>
                </p:cNvCxnSpPr>
                <p:nvPr/>
              </p:nvCxnSpPr>
              <p:spPr>
                <a:xfrm flipH="1">
                  <a:off x="6412361" y="1470785"/>
                  <a:ext cx="233708" cy="2337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/>
                <p:cNvCxnSpPr/>
                <p:nvPr/>
              </p:nvCxnSpPr>
              <p:spPr>
                <a:xfrm flipV="1">
                  <a:off x="7760077" y="3057779"/>
                  <a:ext cx="260253" cy="181142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 flipV="1">
                  <a:off x="7756984" y="3159647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7756982" y="3240792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 flipV="1">
                  <a:off x="7759582" y="3337024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7756982" y="3421491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/>
                <p:cNvCxnSpPr/>
                <p:nvPr/>
              </p:nvCxnSpPr>
              <p:spPr>
                <a:xfrm flipV="1">
                  <a:off x="7756982" y="3523420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7756982" y="3612240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 flipV="1">
                  <a:off x="7763705" y="3696166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7756985" y="3795054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 flipV="1">
                  <a:off x="7758685" y="3887642"/>
                  <a:ext cx="260253" cy="181142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7755592" y="3989510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 flipV="1">
                  <a:off x="7755590" y="4070655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/>
                <p:cNvCxnSpPr/>
                <p:nvPr/>
              </p:nvCxnSpPr>
              <p:spPr>
                <a:xfrm flipV="1">
                  <a:off x="7758190" y="4166887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 flipV="1">
                  <a:off x="7755590" y="4353283"/>
                  <a:ext cx="260253" cy="181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1" name="Oval 460"/>
              <p:cNvSpPr/>
              <p:nvPr/>
            </p:nvSpPr>
            <p:spPr>
              <a:xfrm>
                <a:off x="5443655" y="2472454"/>
                <a:ext cx="338299" cy="10079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2" name="Straight Arrow Connector 461"/>
              <p:cNvCxnSpPr/>
              <p:nvPr/>
            </p:nvCxnSpPr>
            <p:spPr>
              <a:xfrm>
                <a:off x="5443655" y="2967556"/>
                <a:ext cx="338299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4" name="Oval 463"/>
              <p:cNvSpPr/>
              <p:nvPr/>
            </p:nvSpPr>
            <p:spPr>
              <a:xfrm>
                <a:off x="7029521" y="2449229"/>
                <a:ext cx="338299" cy="10079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5" name="Straight Arrow Connector 464"/>
              <p:cNvCxnSpPr/>
              <p:nvPr/>
            </p:nvCxnSpPr>
            <p:spPr>
              <a:xfrm>
                <a:off x="7029521" y="2944331"/>
                <a:ext cx="338299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4060589" y="5479409"/>
            <a:ext cx="465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Transducer: 500 kHz horizontal component</a:t>
            </a:r>
            <a:endParaRPr lang="zh-CN" alt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3771593" y="1895406"/>
            <a:ext cx="4944114" cy="3614970"/>
            <a:chOff x="3572086" y="1473957"/>
            <a:chExt cx="4944114" cy="3261531"/>
          </a:xfrm>
        </p:grpSpPr>
        <p:pic>
          <p:nvPicPr>
            <p:cNvPr id="468" name="Picture 467" descr="H:\DCIM\101CANON\IMG_9704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-1014" t="-1249" r="6640" b="-3209"/>
            <a:stretch/>
          </p:blipFill>
          <p:spPr bwMode="auto">
            <a:xfrm>
              <a:off x="3794075" y="1473957"/>
              <a:ext cx="4722125" cy="2972562"/>
            </a:xfrm>
            <a:prstGeom prst="rect">
              <a:avLst/>
            </a:prstGeom>
            <a:noFill/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6011546" y="3019856"/>
              <a:ext cx="618821" cy="17156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578635" y="3116270"/>
              <a:ext cx="432911" cy="16192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572086" y="2890499"/>
              <a:ext cx="2321732" cy="548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916188" y="5502690"/>
            <a:ext cx="3082375" cy="400110"/>
            <a:chOff x="916188" y="5502690"/>
            <a:chExt cx="3082375" cy="400110"/>
          </a:xfrm>
        </p:grpSpPr>
        <p:cxnSp>
          <p:nvCxnSpPr>
            <p:cNvPr id="396" name="Straight Arrow Connector 395"/>
            <p:cNvCxnSpPr/>
            <p:nvPr/>
          </p:nvCxnSpPr>
          <p:spPr>
            <a:xfrm>
              <a:off x="959412" y="5692668"/>
              <a:ext cx="338299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Rectangle 396"/>
            <p:cNvSpPr/>
            <p:nvPr/>
          </p:nvSpPr>
          <p:spPr>
            <a:xfrm>
              <a:off x="916188" y="5554621"/>
              <a:ext cx="432984" cy="265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1411198" y="5502690"/>
              <a:ext cx="25873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polarization vector</a:t>
              </a:r>
              <a:endParaRPr lang="zh-CN" alt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29366" y="1377296"/>
            <a:ext cx="2482406" cy="3936933"/>
            <a:chOff x="1063696" y="1439292"/>
            <a:chExt cx="1723460" cy="2825996"/>
          </a:xfrm>
        </p:grpSpPr>
        <p:grpSp>
          <p:nvGrpSpPr>
            <p:cNvPr id="2" name="Group 1"/>
            <p:cNvGrpSpPr/>
            <p:nvPr/>
          </p:nvGrpSpPr>
          <p:grpSpPr>
            <a:xfrm rot="5400000">
              <a:off x="724354" y="2202486"/>
              <a:ext cx="2402144" cy="1723460"/>
              <a:chOff x="1174720" y="2011074"/>
              <a:chExt cx="2402144" cy="1723460"/>
            </a:xfrm>
          </p:grpSpPr>
          <p:grpSp>
            <p:nvGrpSpPr>
              <p:cNvPr id="552" name="Group 551"/>
              <p:cNvGrpSpPr/>
              <p:nvPr/>
            </p:nvGrpSpPr>
            <p:grpSpPr>
              <a:xfrm>
                <a:off x="1174940" y="2065895"/>
                <a:ext cx="1947639" cy="1668639"/>
                <a:chOff x="6384410" y="2838920"/>
                <a:chExt cx="1947639" cy="1668639"/>
              </a:xfrm>
            </p:grpSpPr>
            <p:cxnSp>
              <p:nvCxnSpPr>
                <p:cNvPr id="147" name="Straight Connector 146"/>
                <p:cNvCxnSpPr>
                  <a:endCxn id="154" idx="0"/>
                </p:cNvCxnSpPr>
                <p:nvPr/>
              </p:nvCxnSpPr>
              <p:spPr>
                <a:xfrm flipV="1">
                  <a:off x="6732281" y="3163241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>
                  <a:endCxn id="154" idx="1"/>
                </p:cNvCxnSpPr>
                <p:nvPr/>
              </p:nvCxnSpPr>
              <p:spPr>
                <a:xfrm flipV="1">
                  <a:off x="6732281" y="4247297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>
                  <a:endCxn id="154" idx="7"/>
                </p:cNvCxnSpPr>
                <p:nvPr/>
              </p:nvCxnSpPr>
              <p:spPr>
                <a:xfrm flipV="1">
                  <a:off x="6610341" y="2902987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>
                  <a:endCxn id="154" idx="2"/>
                </p:cNvCxnSpPr>
                <p:nvPr/>
              </p:nvCxnSpPr>
              <p:spPr>
                <a:xfrm flipV="1">
                  <a:off x="6610341" y="4507551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ctagon 153"/>
                <p:cNvSpPr/>
                <p:nvPr/>
              </p:nvSpPr>
              <p:spPr>
                <a:xfrm>
                  <a:off x="7864404" y="2902987"/>
                  <a:ext cx="461055" cy="1604564"/>
                </a:xfrm>
                <a:prstGeom prst="octagon">
                  <a:avLst>
                    <a:gd name="adj" fmla="val 26448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1" name="Straight Connector 160"/>
                <p:cNvCxnSpPr>
                  <a:stCxn id="154" idx="7"/>
                  <a:endCxn id="154" idx="0"/>
                </p:cNvCxnSpPr>
                <p:nvPr/>
              </p:nvCxnSpPr>
              <p:spPr>
                <a:xfrm>
                  <a:off x="8203519" y="290298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>
                  <a:stCxn id="154" idx="0"/>
                  <a:endCxn id="154" idx="1"/>
                </p:cNvCxnSpPr>
                <p:nvPr/>
              </p:nvCxnSpPr>
              <p:spPr>
                <a:xfrm>
                  <a:off x="8325459" y="3163241"/>
                  <a:ext cx="0" cy="10840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54" idx="1"/>
                  <a:endCxn id="154" idx="2"/>
                </p:cNvCxnSpPr>
                <p:nvPr/>
              </p:nvCxnSpPr>
              <p:spPr>
                <a:xfrm flipH="1">
                  <a:off x="8203519" y="424729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732281" y="3163243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6732281" y="3507847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6732281" y="388054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6732281" y="333355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6732281" y="3690584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6732281" y="4059655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6667638" y="4385570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6671311" y="3022542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6610341" y="290298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6732281" y="3163241"/>
                  <a:ext cx="0" cy="10840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H="1">
                  <a:off x="6610341" y="424729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 flipV="1">
                  <a:off x="6484728" y="4479241"/>
                  <a:ext cx="121945" cy="283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6384410" y="3098473"/>
                  <a:ext cx="10472" cy="10817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384410" y="4180179"/>
                  <a:ext cx="96062" cy="2925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6394882" y="2860515"/>
                  <a:ext cx="99841" cy="2252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flipH="1" flipV="1">
                  <a:off x="6492073" y="2860515"/>
                  <a:ext cx="114600" cy="4113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flipH="1" flipV="1">
                  <a:off x="6446347" y="2965373"/>
                  <a:ext cx="221291" cy="571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flipH="1" flipV="1">
                  <a:off x="6394882" y="3085734"/>
                  <a:ext cx="337399" cy="77507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flipH="1" flipV="1">
                  <a:off x="6442675" y="4335304"/>
                  <a:ext cx="221296" cy="502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flipH="1" flipV="1">
                  <a:off x="6384410" y="4180179"/>
                  <a:ext cx="347871" cy="671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flipH="1" flipV="1">
                  <a:off x="6388293" y="3254613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H="1" flipV="1">
                  <a:off x="6394882" y="3425790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 flipV="1">
                  <a:off x="6388293" y="3609813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H="1" flipV="1">
                  <a:off x="6391987" y="3801707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H="1" flipV="1">
                  <a:off x="6391987" y="3995097"/>
                  <a:ext cx="330812" cy="686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>
                  <a:stCxn id="154" idx="7"/>
                </p:cNvCxnSpPr>
                <p:nvPr/>
              </p:nvCxnSpPr>
              <p:spPr>
                <a:xfrm flipH="1" flipV="1">
                  <a:off x="8090763" y="2838920"/>
                  <a:ext cx="112756" cy="640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flipV="1">
                  <a:off x="6495746" y="2843582"/>
                  <a:ext cx="1598690" cy="91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>
                  <a:off x="6729386" y="3601397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>
                  <a:off x="6729386" y="397409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/>
                <p:cNvCxnSpPr/>
                <p:nvPr/>
              </p:nvCxnSpPr>
              <p:spPr>
                <a:xfrm>
                  <a:off x="6729386" y="342710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>
                  <a:off x="6729386" y="3784134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/>
                <p:cNvCxnSpPr/>
                <p:nvPr/>
              </p:nvCxnSpPr>
              <p:spPr>
                <a:xfrm>
                  <a:off x="6729386" y="4153205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/>
                <p:cNvCxnSpPr/>
                <p:nvPr/>
              </p:nvCxnSpPr>
              <p:spPr>
                <a:xfrm>
                  <a:off x="6738871" y="3252594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/>
                <p:cNvCxnSpPr/>
                <p:nvPr/>
              </p:nvCxnSpPr>
              <p:spPr>
                <a:xfrm flipH="1" flipV="1">
                  <a:off x="6394881" y="3338997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/>
                <p:cNvCxnSpPr/>
                <p:nvPr/>
              </p:nvCxnSpPr>
              <p:spPr>
                <a:xfrm flipH="1" flipV="1">
                  <a:off x="6401470" y="3510174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/>
                <p:nvPr/>
              </p:nvCxnSpPr>
              <p:spPr>
                <a:xfrm flipH="1" flipV="1">
                  <a:off x="6394881" y="3694197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/>
                <p:cNvCxnSpPr/>
                <p:nvPr/>
              </p:nvCxnSpPr>
              <p:spPr>
                <a:xfrm flipH="1" flipV="1">
                  <a:off x="6388848" y="3915276"/>
                  <a:ext cx="340537" cy="6539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/>
                <p:cNvCxnSpPr/>
                <p:nvPr/>
              </p:nvCxnSpPr>
              <p:spPr>
                <a:xfrm flipH="1" flipV="1">
                  <a:off x="6397777" y="4092079"/>
                  <a:ext cx="331609" cy="56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/>
                <p:cNvCxnSpPr/>
                <p:nvPr/>
              </p:nvCxnSpPr>
              <p:spPr>
                <a:xfrm flipH="1" flipV="1">
                  <a:off x="6386728" y="3171394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Connector 535"/>
                <p:cNvCxnSpPr/>
                <p:nvPr/>
              </p:nvCxnSpPr>
              <p:spPr>
                <a:xfrm flipH="1" flipV="1">
                  <a:off x="6411049" y="4264139"/>
                  <a:ext cx="288000" cy="502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/>
                <p:cNvCxnSpPr/>
                <p:nvPr/>
              </p:nvCxnSpPr>
              <p:spPr>
                <a:xfrm flipH="1" flipV="1">
                  <a:off x="6449158" y="4409883"/>
                  <a:ext cx="180000" cy="502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/>
                <p:cNvCxnSpPr/>
                <p:nvPr/>
              </p:nvCxnSpPr>
              <p:spPr>
                <a:xfrm flipH="1" flipV="1">
                  <a:off x="6472287" y="2913493"/>
                  <a:ext cx="176327" cy="423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/>
                <p:cNvCxnSpPr/>
                <p:nvPr/>
              </p:nvCxnSpPr>
              <p:spPr>
                <a:xfrm flipH="1" flipV="1">
                  <a:off x="6430132" y="3026980"/>
                  <a:ext cx="252000" cy="571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/>
                <p:cNvCxnSpPr/>
                <p:nvPr/>
              </p:nvCxnSpPr>
              <p:spPr>
                <a:xfrm>
                  <a:off x="6690061" y="3097427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/>
                <p:cNvCxnSpPr/>
                <p:nvPr/>
              </p:nvCxnSpPr>
              <p:spPr>
                <a:xfrm>
                  <a:off x="6648614" y="2960316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/>
                <p:cNvCxnSpPr/>
                <p:nvPr/>
              </p:nvCxnSpPr>
              <p:spPr>
                <a:xfrm>
                  <a:off x="6647960" y="4451326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/>
                <p:cNvCxnSpPr/>
                <p:nvPr/>
              </p:nvCxnSpPr>
              <p:spPr>
                <a:xfrm>
                  <a:off x="6699049" y="4313722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2" name="TextBox 711"/>
              <p:cNvSpPr txBox="1"/>
              <p:nvPr/>
            </p:nvSpPr>
            <p:spPr>
              <a:xfrm rot="16200000">
                <a:off x="2708309" y="2548238"/>
                <a:ext cx="1405719" cy="3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HTI model</a:t>
                </a:r>
                <a:endParaRPr lang="zh-CN" altLang="en-US" sz="2400" b="1" dirty="0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1174720" y="2392694"/>
                <a:ext cx="338299" cy="10079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2787856" y="2395396"/>
                <a:ext cx="338299" cy="10079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6" name="Straight Arrow Connector 445"/>
              <p:cNvCxnSpPr/>
              <p:nvPr/>
            </p:nvCxnSpPr>
            <p:spPr>
              <a:xfrm>
                <a:off x="1174720" y="2899361"/>
                <a:ext cx="338299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Arrow Connector 455"/>
              <p:cNvCxnSpPr/>
              <p:nvPr/>
            </p:nvCxnSpPr>
            <p:spPr>
              <a:xfrm>
                <a:off x="2787856" y="2890498"/>
                <a:ext cx="338299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745923" y="1439292"/>
              <a:ext cx="294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0</a:t>
              </a:r>
              <a:endParaRPr lang="zh-CN" alt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4273" y="1367465"/>
            <a:ext cx="2403444" cy="3309044"/>
            <a:chOff x="1134281" y="1382213"/>
            <a:chExt cx="2403444" cy="3309044"/>
          </a:xfrm>
        </p:grpSpPr>
        <p:grpSp>
          <p:nvGrpSpPr>
            <p:cNvPr id="399" name="Group 398"/>
            <p:cNvGrpSpPr/>
            <p:nvPr/>
          </p:nvGrpSpPr>
          <p:grpSpPr>
            <a:xfrm>
              <a:off x="1134281" y="1382213"/>
              <a:ext cx="2403444" cy="3309044"/>
              <a:chOff x="1063696" y="1439292"/>
              <a:chExt cx="1668639" cy="2375287"/>
            </a:xfrm>
          </p:grpSpPr>
          <p:grpSp>
            <p:nvGrpSpPr>
              <p:cNvPr id="400" name="Group 399"/>
              <p:cNvGrpSpPr/>
              <p:nvPr/>
            </p:nvGrpSpPr>
            <p:grpSpPr>
              <a:xfrm rot="5400000">
                <a:off x="922298" y="2004542"/>
                <a:ext cx="1951435" cy="1668639"/>
                <a:chOff x="1174720" y="2065895"/>
                <a:chExt cx="1951435" cy="1668639"/>
              </a:xfrm>
            </p:grpSpPr>
            <p:grpSp>
              <p:nvGrpSpPr>
                <p:cNvPr id="402" name="Group 401"/>
                <p:cNvGrpSpPr/>
                <p:nvPr/>
              </p:nvGrpSpPr>
              <p:grpSpPr>
                <a:xfrm>
                  <a:off x="1174940" y="2065895"/>
                  <a:ext cx="1947639" cy="1668639"/>
                  <a:chOff x="6384410" y="2838920"/>
                  <a:chExt cx="1947639" cy="1668639"/>
                </a:xfrm>
              </p:grpSpPr>
              <p:cxnSp>
                <p:nvCxnSpPr>
                  <p:cNvPr id="408" name="Straight Connector 407"/>
                  <p:cNvCxnSpPr>
                    <a:endCxn id="412" idx="0"/>
                  </p:cNvCxnSpPr>
                  <p:nvPr/>
                </p:nvCxnSpPr>
                <p:spPr>
                  <a:xfrm flipV="1">
                    <a:off x="6732281" y="3163241"/>
                    <a:ext cx="1593178" cy="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/>
                  <p:cNvCxnSpPr>
                    <a:endCxn id="412" idx="1"/>
                  </p:cNvCxnSpPr>
                  <p:nvPr/>
                </p:nvCxnSpPr>
                <p:spPr>
                  <a:xfrm flipV="1">
                    <a:off x="6732281" y="4247297"/>
                    <a:ext cx="1593178" cy="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/>
                  <p:cNvCxnSpPr>
                    <a:endCxn id="412" idx="7"/>
                  </p:cNvCxnSpPr>
                  <p:nvPr/>
                </p:nvCxnSpPr>
                <p:spPr>
                  <a:xfrm flipV="1">
                    <a:off x="6610341" y="2902987"/>
                    <a:ext cx="1593178" cy="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Straight Connector 410"/>
                  <p:cNvCxnSpPr>
                    <a:endCxn id="412" idx="2"/>
                  </p:cNvCxnSpPr>
                  <p:nvPr/>
                </p:nvCxnSpPr>
                <p:spPr>
                  <a:xfrm flipV="1">
                    <a:off x="6610341" y="4507551"/>
                    <a:ext cx="1593178" cy="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2" name="Octagon 411"/>
                  <p:cNvSpPr/>
                  <p:nvPr/>
                </p:nvSpPr>
                <p:spPr>
                  <a:xfrm>
                    <a:off x="7864404" y="2902987"/>
                    <a:ext cx="461055" cy="1604564"/>
                  </a:xfrm>
                  <a:prstGeom prst="octagon">
                    <a:avLst>
                      <a:gd name="adj" fmla="val 26448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13" name="Straight Connector 412"/>
                  <p:cNvCxnSpPr>
                    <a:stCxn id="412" idx="7"/>
                    <a:endCxn id="412" idx="0"/>
                  </p:cNvCxnSpPr>
                  <p:nvPr/>
                </p:nvCxnSpPr>
                <p:spPr>
                  <a:xfrm>
                    <a:off x="8203519" y="2902987"/>
                    <a:ext cx="121940" cy="26025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/>
                  <p:cNvCxnSpPr>
                    <a:stCxn id="412" idx="0"/>
                    <a:endCxn id="412" idx="1"/>
                  </p:cNvCxnSpPr>
                  <p:nvPr/>
                </p:nvCxnSpPr>
                <p:spPr>
                  <a:xfrm>
                    <a:off x="8325459" y="3163241"/>
                    <a:ext cx="0" cy="108405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/>
                  <p:cNvCxnSpPr>
                    <a:stCxn id="412" idx="1"/>
                    <a:endCxn id="412" idx="2"/>
                  </p:cNvCxnSpPr>
                  <p:nvPr/>
                </p:nvCxnSpPr>
                <p:spPr>
                  <a:xfrm flipH="1">
                    <a:off x="8203519" y="4247297"/>
                    <a:ext cx="121940" cy="26025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/>
                  <p:cNvCxnSpPr/>
                  <p:nvPr/>
                </p:nvCxnSpPr>
                <p:spPr>
                  <a:xfrm>
                    <a:off x="6732281" y="3163243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>
                    <a:off x="6732281" y="3507847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>
                    <a:off x="6732281" y="3880548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>
                    <a:off x="6732281" y="3333558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>
                    <a:off x="6732281" y="3690584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Straight Connector 423"/>
                  <p:cNvCxnSpPr/>
                  <p:nvPr/>
                </p:nvCxnSpPr>
                <p:spPr>
                  <a:xfrm>
                    <a:off x="6732281" y="4059655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>
                    <a:off x="6667638" y="4385570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>
                    <a:off x="6671311" y="3022542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Straight Connector 462"/>
                  <p:cNvCxnSpPr/>
                  <p:nvPr/>
                </p:nvCxnSpPr>
                <p:spPr>
                  <a:xfrm>
                    <a:off x="6610341" y="2902987"/>
                    <a:ext cx="121940" cy="26025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Straight Connector 465"/>
                  <p:cNvCxnSpPr/>
                  <p:nvPr/>
                </p:nvCxnSpPr>
                <p:spPr>
                  <a:xfrm>
                    <a:off x="6732281" y="3163241"/>
                    <a:ext cx="0" cy="108405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/>
                  <p:cNvCxnSpPr/>
                  <p:nvPr/>
                </p:nvCxnSpPr>
                <p:spPr>
                  <a:xfrm flipH="1">
                    <a:off x="6610341" y="4247297"/>
                    <a:ext cx="121940" cy="26025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/>
                  <p:cNvCxnSpPr/>
                  <p:nvPr/>
                </p:nvCxnSpPr>
                <p:spPr>
                  <a:xfrm flipH="1" flipV="1">
                    <a:off x="6484728" y="4479241"/>
                    <a:ext cx="121945" cy="283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/>
                  <p:cNvCxnSpPr/>
                  <p:nvPr/>
                </p:nvCxnSpPr>
                <p:spPr>
                  <a:xfrm flipV="1">
                    <a:off x="6384410" y="3098473"/>
                    <a:ext cx="10472" cy="10817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/>
                  <p:nvPr/>
                </p:nvCxnSpPr>
                <p:spPr>
                  <a:xfrm>
                    <a:off x="6384410" y="4180179"/>
                    <a:ext cx="96062" cy="29253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/>
                  <p:cNvCxnSpPr/>
                  <p:nvPr/>
                </p:nvCxnSpPr>
                <p:spPr>
                  <a:xfrm flipH="1">
                    <a:off x="6394882" y="2860515"/>
                    <a:ext cx="99841" cy="22522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 flipH="1" flipV="1">
                    <a:off x="6492073" y="2860515"/>
                    <a:ext cx="114600" cy="4113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Straight Connector 481"/>
                  <p:cNvCxnSpPr/>
                  <p:nvPr/>
                </p:nvCxnSpPr>
                <p:spPr>
                  <a:xfrm flipH="1" flipV="1">
                    <a:off x="6446347" y="2965373"/>
                    <a:ext cx="221291" cy="57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/>
                  <p:cNvCxnSpPr/>
                  <p:nvPr/>
                </p:nvCxnSpPr>
                <p:spPr>
                  <a:xfrm flipH="1" flipV="1">
                    <a:off x="6394882" y="3085734"/>
                    <a:ext cx="337399" cy="77507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 flipH="1" flipV="1">
                    <a:off x="6442675" y="4335304"/>
                    <a:ext cx="221296" cy="502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 flipH="1" flipV="1">
                    <a:off x="6384410" y="4180179"/>
                    <a:ext cx="347871" cy="671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/>
                  <p:nvPr/>
                </p:nvCxnSpPr>
                <p:spPr>
                  <a:xfrm flipH="1" flipV="1">
                    <a:off x="6388293" y="3254613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 flipH="1" flipV="1">
                    <a:off x="6394882" y="3425790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 flipH="1" flipV="1">
                    <a:off x="6388293" y="3609813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 flipH="1" flipV="1">
                    <a:off x="6391987" y="3801707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 flipH="1" flipV="1">
                    <a:off x="6391987" y="3995097"/>
                    <a:ext cx="330812" cy="6867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>
                    <a:stCxn id="412" idx="7"/>
                  </p:cNvCxnSpPr>
                  <p:nvPr/>
                </p:nvCxnSpPr>
                <p:spPr>
                  <a:xfrm flipH="1" flipV="1">
                    <a:off x="8090763" y="2838920"/>
                    <a:ext cx="112756" cy="6406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/>
                  <p:cNvCxnSpPr/>
                  <p:nvPr/>
                </p:nvCxnSpPr>
                <p:spPr>
                  <a:xfrm flipV="1">
                    <a:off x="6495746" y="2843582"/>
                    <a:ext cx="1598690" cy="91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/>
                  <p:cNvCxnSpPr/>
                  <p:nvPr/>
                </p:nvCxnSpPr>
                <p:spPr>
                  <a:xfrm>
                    <a:off x="6729386" y="3601397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>
                  <a:xfrm>
                    <a:off x="6729386" y="3974098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/>
                  <p:cNvCxnSpPr/>
                  <p:nvPr/>
                </p:nvCxnSpPr>
                <p:spPr>
                  <a:xfrm>
                    <a:off x="6729386" y="3427108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/>
                  <p:cNvCxnSpPr/>
                  <p:nvPr/>
                </p:nvCxnSpPr>
                <p:spPr>
                  <a:xfrm>
                    <a:off x="6729386" y="3784134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/>
                  <p:cNvCxnSpPr/>
                  <p:nvPr/>
                </p:nvCxnSpPr>
                <p:spPr>
                  <a:xfrm>
                    <a:off x="6729386" y="4153205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/>
                  <p:cNvCxnSpPr/>
                  <p:nvPr/>
                </p:nvCxnSpPr>
                <p:spPr>
                  <a:xfrm>
                    <a:off x="6738871" y="3252594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/>
                  <p:cNvCxnSpPr/>
                  <p:nvPr/>
                </p:nvCxnSpPr>
                <p:spPr>
                  <a:xfrm flipH="1" flipV="1">
                    <a:off x="6394881" y="3338997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 flipH="1" flipV="1">
                    <a:off x="6401470" y="3510174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 flipH="1" flipV="1">
                    <a:off x="6394881" y="3694197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 flipH="1" flipV="1">
                    <a:off x="6388848" y="3915276"/>
                    <a:ext cx="340537" cy="6539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 flipH="1" flipV="1">
                    <a:off x="6397777" y="4092079"/>
                    <a:ext cx="331609" cy="5607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7" name="Straight Connector 536"/>
                  <p:cNvCxnSpPr/>
                  <p:nvPr/>
                </p:nvCxnSpPr>
                <p:spPr>
                  <a:xfrm flipH="1" flipV="1">
                    <a:off x="6386728" y="3171394"/>
                    <a:ext cx="337399" cy="7750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/>
                  <p:cNvCxnSpPr/>
                  <p:nvPr/>
                </p:nvCxnSpPr>
                <p:spPr>
                  <a:xfrm flipH="1" flipV="1">
                    <a:off x="6411049" y="4264139"/>
                    <a:ext cx="288000" cy="502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/>
                  <p:cNvCxnSpPr/>
                  <p:nvPr/>
                </p:nvCxnSpPr>
                <p:spPr>
                  <a:xfrm flipH="1" flipV="1">
                    <a:off x="6449158" y="4409883"/>
                    <a:ext cx="180000" cy="502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7" name="Straight Connector 546"/>
                  <p:cNvCxnSpPr/>
                  <p:nvPr/>
                </p:nvCxnSpPr>
                <p:spPr>
                  <a:xfrm flipH="1" flipV="1">
                    <a:off x="6472287" y="2913493"/>
                    <a:ext cx="176327" cy="423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>
                  <a:xfrm flipH="1" flipV="1">
                    <a:off x="6430132" y="3026980"/>
                    <a:ext cx="252000" cy="571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9" name="Straight Connector 548"/>
                  <p:cNvCxnSpPr/>
                  <p:nvPr/>
                </p:nvCxnSpPr>
                <p:spPr>
                  <a:xfrm>
                    <a:off x="6690061" y="3097427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/>
                  <p:cNvCxnSpPr/>
                  <p:nvPr/>
                </p:nvCxnSpPr>
                <p:spPr>
                  <a:xfrm>
                    <a:off x="6648614" y="2960316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1" name="Straight Connector 550"/>
                  <p:cNvCxnSpPr/>
                  <p:nvPr/>
                </p:nvCxnSpPr>
                <p:spPr>
                  <a:xfrm>
                    <a:off x="6647960" y="4451326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Straight Connector 552"/>
                  <p:cNvCxnSpPr/>
                  <p:nvPr/>
                </p:nvCxnSpPr>
                <p:spPr>
                  <a:xfrm>
                    <a:off x="6699049" y="4313722"/>
                    <a:ext cx="1593178" cy="874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4" name="Oval 403"/>
                <p:cNvSpPr/>
                <p:nvPr/>
              </p:nvSpPr>
              <p:spPr>
                <a:xfrm>
                  <a:off x="1174720" y="2392694"/>
                  <a:ext cx="338299" cy="100793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5" name="Oval 404"/>
                <p:cNvSpPr/>
                <p:nvPr/>
              </p:nvSpPr>
              <p:spPr>
                <a:xfrm>
                  <a:off x="2787856" y="2395396"/>
                  <a:ext cx="338299" cy="100793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06" name="Straight Arrow Connector 405"/>
                <p:cNvCxnSpPr/>
                <p:nvPr/>
              </p:nvCxnSpPr>
              <p:spPr>
                <a:xfrm rot="2700000">
                  <a:off x="1180269" y="2899361"/>
                  <a:ext cx="327202" cy="0"/>
                </a:xfrm>
                <a:prstGeom prst="straightConnector1">
                  <a:avLst/>
                </a:prstGeom>
                <a:ln w="28575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Arrow Connector 406"/>
                <p:cNvCxnSpPr/>
                <p:nvPr/>
              </p:nvCxnSpPr>
              <p:spPr>
                <a:xfrm rot="2700000">
                  <a:off x="2793404" y="2890498"/>
                  <a:ext cx="327202" cy="0"/>
                </a:xfrm>
                <a:prstGeom prst="straightConnector1">
                  <a:avLst/>
                </a:prstGeom>
                <a:ln w="28575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1" name="TextBox 400"/>
              <p:cNvSpPr txBox="1"/>
              <p:nvPr/>
            </p:nvSpPr>
            <p:spPr>
              <a:xfrm>
                <a:off x="1745923" y="1439292"/>
                <a:ext cx="294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0</a:t>
                </a:r>
                <a:endParaRPr lang="zh-CN" altLang="en-US" sz="2400" b="1" dirty="0"/>
              </a:p>
            </p:txBody>
          </p:sp>
        </p:grpSp>
        <p:sp>
          <p:nvSpPr>
            <p:cNvPr id="554" name="TextBox 553"/>
            <p:cNvSpPr txBox="1"/>
            <p:nvPr/>
          </p:nvSpPr>
          <p:spPr>
            <a:xfrm>
              <a:off x="2534577" y="1517858"/>
              <a:ext cx="591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45</a:t>
              </a:r>
              <a:endParaRPr lang="zh-CN" alt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24697" y="1956817"/>
            <a:ext cx="2439035" cy="2726103"/>
            <a:chOff x="1139451" y="1956817"/>
            <a:chExt cx="2439035" cy="2726103"/>
          </a:xfrm>
        </p:grpSpPr>
        <p:grpSp>
          <p:nvGrpSpPr>
            <p:cNvPr id="558" name="Group 557"/>
            <p:cNvGrpSpPr/>
            <p:nvPr/>
          </p:nvGrpSpPr>
          <p:grpSpPr>
            <a:xfrm rot="5400000">
              <a:off x="981888" y="2121913"/>
              <a:ext cx="2718570" cy="2403444"/>
              <a:chOff x="1174720" y="2065895"/>
              <a:chExt cx="1951435" cy="1668639"/>
            </a:xfrm>
          </p:grpSpPr>
          <p:grpSp>
            <p:nvGrpSpPr>
              <p:cNvPr id="560" name="Group 559"/>
              <p:cNvGrpSpPr/>
              <p:nvPr/>
            </p:nvGrpSpPr>
            <p:grpSpPr>
              <a:xfrm>
                <a:off x="1174940" y="2065895"/>
                <a:ext cx="1947639" cy="1668639"/>
                <a:chOff x="6384410" y="2838920"/>
                <a:chExt cx="1947639" cy="1668639"/>
              </a:xfrm>
            </p:grpSpPr>
            <p:cxnSp>
              <p:nvCxnSpPr>
                <p:cNvPr id="566" name="Straight Connector 565"/>
                <p:cNvCxnSpPr>
                  <a:endCxn id="570" idx="0"/>
                </p:cNvCxnSpPr>
                <p:nvPr/>
              </p:nvCxnSpPr>
              <p:spPr>
                <a:xfrm flipV="1">
                  <a:off x="6732281" y="3163241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>
                  <a:endCxn id="570" idx="1"/>
                </p:cNvCxnSpPr>
                <p:nvPr/>
              </p:nvCxnSpPr>
              <p:spPr>
                <a:xfrm flipV="1">
                  <a:off x="6732281" y="4247297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>
                  <a:endCxn id="570" idx="7"/>
                </p:cNvCxnSpPr>
                <p:nvPr/>
              </p:nvCxnSpPr>
              <p:spPr>
                <a:xfrm flipV="1">
                  <a:off x="6610341" y="2902987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>
                  <a:endCxn id="570" idx="2"/>
                </p:cNvCxnSpPr>
                <p:nvPr/>
              </p:nvCxnSpPr>
              <p:spPr>
                <a:xfrm flipV="1">
                  <a:off x="6610341" y="4507551"/>
                  <a:ext cx="1593178" cy="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0" name="Octagon 569"/>
                <p:cNvSpPr/>
                <p:nvPr/>
              </p:nvSpPr>
              <p:spPr>
                <a:xfrm>
                  <a:off x="7864404" y="2902987"/>
                  <a:ext cx="461055" cy="1604564"/>
                </a:xfrm>
                <a:prstGeom prst="octagon">
                  <a:avLst>
                    <a:gd name="adj" fmla="val 26448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71" name="Straight Connector 570"/>
                <p:cNvCxnSpPr>
                  <a:stCxn id="570" idx="7"/>
                  <a:endCxn id="570" idx="0"/>
                </p:cNvCxnSpPr>
                <p:nvPr/>
              </p:nvCxnSpPr>
              <p:spPr>
                <a:xfrm>
                  <a:off x="8203519" y="290298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/>
                <p:cNvCxnSpPr>
                  <a:stCxn id="570" idx="0"/>
                  <a:endCxn id="570" idx="1"/>
                </p:cNvCxnSpPr>
                <p:nvPr/>
              </p:nvCxnSpPr>
              <p:spPr>
                <a:xfrm>
                  <a:off x="8325459" y="3163241"/>
                  <a:ext cx="0" cy="10840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>
                  <a:stCxn id="570" idx="1"/>
                  <a:endCxn id="570" idx="2"/>
                </p:cNvCxnSpPr>
                <p:nvPr/>
              </p:nvCxnSpPr>
              <p:spPr>
                <a:xfrm flipH="1">
                  <a:off x="8203519" y="424729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/>
                <p:cNvCxnSpPr/>
                <p:nvPr/>
              </p:nvCxnSpPr>
              <p:spPr>
                <a:xfrm>
                  <a:off x="6732281" y="3163243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>
                  <a:off x="6732281" y="3507847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/>
                <p:cNvCxnSpPr/>
                <p:nvPr/>
              </p:nvCxnSpPr>
              <p:spPr>
                <a:xfrm>
                  <a:off x="6732281" y="388054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>
                  <a:off x="6732281" y="333355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>
                <a:xfrm>
                  <a:off x="6732281" y="3690584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>
                  <a:off x="6732281" y="4059655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/>
                <p:cNvCxnSpPr/>
                <p:nvPr/>
              </p:nvCxnSpPr>
              <p:spPr>
                <a:xfrm>
                  <a:off x="6667638" y="4385570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/>
                <p:cNvCxnSpPr/>
                <p:nvPr/>
              </p:nvCxnSpPr>
              <p:spPr>
                <a:xfrm>
                  <a:off x="6671311" y="3022542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/>
                <p:cNvCxnSpPr/>
                <p:nvPr/>
              </p:nvCxnSpPr>
              <p:spPr>
                <a:xfrm>
                  <a:off x="6610341" y="290298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/>
                <p:cNvCxnSpPr/>
                <p:nvPr/>
              </p:nvCxnSpPr>
              <p:spPr>
                <a:xfrm>
                  <a:off x="6732281" y="3163241"/>
                  <a:ext cx="0" cy="108405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/>
                <p:cNvCxnSpPr/>
                <p:nvPr/>
              </p:nvCxnSpPr>
              <p:spPr>
                <a:xfrm flipH="1">
                  <a:off x="6610341" y="4247297"/>
                  <a:ext cx="121940" cy="260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/>
                <p:cNvCxnSpPr/>
                <p:nvPr/>
              </p:nvCxnSpPr>
              <p:spPr>
                <a:xfrm flipH="1" flipV="1">
                  <a:off x="6484728" y="4479241"/>
                  <a:ext cx="121945" cy="283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/>
                <p:cNvCxnSpPr/>
                <p:nvPr/>
              </p:nvCxnSpPr>
              <p:spPr>
                <a:xfrm flipV="1">
                  <a:off x="6384410" y="3098473"/>
                  <a:ext cx="10472" cy="108170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/>
                <p:cNvCxnSpPr/>
                <p:nvPr/>
              </p:nvCxnSpPr>
              <p:spPr>
                <a:xfrm>
                  <a:off x="6384410" y="4180179"/>
                  <a:ext cx="96062" cy="2925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/>
                <p:cNvCxnSpPr/>
                <p:nvPr/>
              </p:nvCxnSpPr>
              <p:spPr>
                <a:xfrm flipH="1">
                  <a:off x="6394882" y="2860515"/>
                  <a:ext cx="99841" cy="2252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/>
                <p:cNvCxnSpPr/>
                <p:nvPr/>
              </p:nvCxnSpPr>
              <p:spPr>
                <a:xfrm flipH="1" flipV="1">
                  <a:off x="6492073" y="2860515"/>
                  <a:ext cx="114600" cy="4113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/>
                <p:cNvCxnSpPr/>
                <p:nvPr/>
              </p:nvCxnSpPr>
              <p:spPr>
                <a:xfrm flipH="1" flipV="1">
                  <a:off x="6446347" y="2965373"/>
                  <a:ext cx="221291" cy="571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/>
                <p:cNvCxnSpPr/>
                <p:nvPr/>
              </p:nvCxnSpPr>
              <p:spPr>
                <a:xfrm flipH="1" flipV="1">
                  <a:off x="6394882" y="3085734"/>
                  <a:ext cx="337399" cy="77507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/>
                <p:cNvCxnSpPr/>
                <p:nvPr/>
              </p:nvCxnSpPr>
              <p:spPr>
                <a:xfrm flipH="1" flipV="1">
                  <a:off x="6442675" y="4335304"/>
                  <a:ext cx="221296" cy="502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 flipH="1" flipV="1">
                  <a:off x="6384410" y="4180179"/>
                  <a:ext cx="347871" cy="671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/>
                <p:cNvCxnSpPr/>
                <p:nvPr/>
              </p:nvCxnSpPr>
              <p:spPr>
                <a:xfrm flipH="1" flipV="1">
                  <a:off x="6388293" y="3254613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Straight Connector 594"/>
                <p:cNvCxnSpPr/>
                <p:nvPr/>
              </p:nvCxnSpPr>
              <p:spPr>
                <a:xfrm flipH="1" flipV="1">
                  <a:off x="6394882" y="3425790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Straight Connector 595"/>
                <p:cNvCxnSpPr/>
                <p:nvPr/>
              </p:nvCxnSpPr>
              <p:spPr>
                <a:xfrm flipH="1" flipV="1">
                  <a:off x="6388293" y="3609813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Straight Connector 596"/>
                <p:cNvCxnSpPr/>
                <p:nvPr/>
              </p:nvCxnSpPr>
              <p:spPr>
                <a:xfrm flipH="1" flipV="1">
                  <a:off x="6391987" y="3801707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Straight Connector 597"/>
                <p:cNvCxnSpPr/>
                <p:nvPr/>
              </p:nvCxnSpPr>
              <p:spPr>
                <a:xfrm flipH="1" flipV="1">
                  <a:off x="6391987" y="3995097"/>
                  <a:ext cx="330812" cy="686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/>
                <p:cNvCxnSpPr>
                  <a:stCxn id="570" idx="7"/>
                </p:cNvCxnSpPr>
                <p:nvPr/>
              </p:nvCxnSpPr>
              <p:spPr>
                <a:xfrm flipH="1" flipV="1">
                  <a:off x="8090763" y="2838920"/>
                  <a:ext cx="112756" cy="640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/>
                <p:cNvCxnSpPr/>
                <p:nvPr/>
              </p:nvCxnSpPr>
              <p:spPr>
                <a:xfrm flipV="1">
                  <a:off x="6495746" y="2843582"/>
                  <a:ext cx="1598690" cy="91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/>
                <p:cNvCxnSpPr/>
                <p:nvPr/>
              </p:nvCxnSpPr>
              <p:spPr>
                <a:xfrm>
                  <a:off x="6729386" y="3601397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/>
                <p:cNvCxnSpPr/>
                <p:nvPr/>
              </p:nvCxnSpPr>
              <p:spPr>
                <a:xfrm>
                  <a:off x="6729386" y="397409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/>
                <p:cNvCxnSpPr/>
                <p:nvPr/>
              </p:nvCxnSpPr>
              <p:spPr>
                <a:xfrm>
                  <a:off x="6729386" y="3427108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/>
                <p:cNvCxnSpPr/>
                <p:nvPr/>
              </p:nvCxnSpPr>
              <p:spPr>
                <a:xfrm>
                  <a:off x="6729386" y="3784134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>
                <a:xfrm>
                  <a:off x="6729386" y="4153205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/>
                <p:cNvCxnSpPr/>
                <p:nvPr/>
              </p:nvCxnSpPr>
              <p:spPr>
                <a:xfrm>
                  <a:off x="6738871" y="3252594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/>
                <p:cNvCxnSpPr/>
                <p:nvPr/>
              </p:nvCxnSpPr>
              <p:spPr>
                <a:xfrm flipH="1" flipV="1">
                  <a:off x="6394881" y="3338997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/>
                <p:cNvCxnSpPr/>
                <p:nvPr/>
              </p:nvCxnSpPr>
              <p:spPr>
                <a:xfrm flipH="1" flipV="1">
                  <a:off x="6401470" y="3510174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/>
                <p:cNvCxnSpPr/>
                <p:nvPr/>
              </p:nvCxnSpPr>
              <p:spPr>
                <a:xfrm flipH="1" flipV="1">
                  <a:off x="6394881" y="3694197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/>
                <p:cNvCxnSpPr/>
                <p:nvPr/>
              </p:nvCxnSpPr>
              <p:spPr>
                <a:xfrm flipH="1" flipV="1">
                  <a:off x="6388848" y="3915276"/>
                  <a:ext cx="340537" cy="6539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/>
                <p:cNvCxnSpPr/>
                <p:nvPr/>
              </p:nvCxnSpPr>
              <p:spPr>
                <a:xfrm flipH="1" flipV="1">
                  <a:off x="6397777" y="4092079"/>
                  <a:ext cx="331609" cy="560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/>
                <p:nvPr/>
              </p:nvCxnSpPr>
              <p:spPr>
                <a:xfrm flipH="1" flipV="1">
                  <a:off x="6386728" y="3171394"/>
                  <a:ext cx="337399" cy="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Straight Connector 612"/>
                <p:cNvCxnSpPr/>
                <p:nvPr/>
              </p:nvCxnSpPr>
              <p:spPr>
                <a:xfrm flipH="1" flipV="1">
                  <a:off x="6411049" y="4264139"/>
                  <a:ext cx="288000" cy="502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Straight Connector 613"/>
                <p:cNvCxnSpPr/>
                <p:nvPr/>
              </p:nvCxnSpPr>
              <p:spPr>
                <a:xfrm flipH="1" flipV="1">
                  <a:off x="6449158" y="4409883"/>
                  <a:ext cx="180000" cy="502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Straight Connector 614"/>
                <p:cNvCxnSpPr/>
                <p:nvPr/>
              </p:nvCxnSpPr>
              <p:spPr>
                <a:xfrm flipH="1" flipV="1">
                  <a:off x="6472287" y="2913493"/>
                  <a:ext cx="176327" cy="423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/>
                <p:cNvCxnSpPr/>
                <p:nvPr/>
              </p:nvCxnSpPr>
              <p:spPr>
                <a:xfrm flipH="1" flipV="1">
                  <a:off x="6430132" y="3026980"/>
                  <a:ext cx="252000" cy="571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/>
                <p:nvPr/>
              </p:nvCxnSpPr>
              <p:spPr>
                <a:xfrm>
                  <a:off x="6690061" y="3097427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>
                  <a:off x="6648614" y="2960316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6647960" y="4451326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6699049" y="4313722"/>
                  <a:ext cx="1593178" cy="87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2" name="Oval 561"/>
              <p:cNvSpPr/>
              <p:nvPr/>
            </p:nvSpPr>
            <p:spPr>
              <a:xfrm>
                <a:off x="1174720" y="2392694"/>
                <a:ext cx="338299" cy="10079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2787856" y="2395396"/>
                <a:ext cx="338299" cy="100793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4" name="Straight Arrow Connector 563"/>
              <p:cNvCxnSpPr/>
              <p:nvPr/>
            </p:nvCxnSpPr>
            <p:spPr>
              <a:xfrm rot="5400000">
                <a:off x="1180269" y="2899361"/>
                <a:ext cx="327202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Arrow Connector 564"/>
              <p:cNvCxnSpPr/>
              <p:nvPr/>
            </p:nvCxnSpPr>
            <p:spPr>
              <a:xfrm rot="5400000">
                <a:off x="2793404" y="2890498"/>
                <a:ext cx="327202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1" name="TextBox 620"/>
            <p:cNvSpPr txBox="1"/>
            <p:nvPr/>
          </p:nvSpPr>
          <p:spPr>
            <a:xfrm>
              <a:off x="2987103" y="1956817"/>
              <a:ext cx="591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90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3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15339"/>
            <a:ext cx="3886200" cy="3276000"/>
          </a:xfr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15339"/>
            <a:ext cx="3888000" cy="3276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7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842" y="4765889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2613" y="5015671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45693" y="4990435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38970" y="5080310"/>
            <a:ext cx="3868340" cy="8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3044" y="2298682"/>
            <a:ext cx="385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5287" y="2291817"/>
            <a:ext cx="0" cy="338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15502" y="2302650"/>
            <a:ext cx="385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31643" y="2300146"/>
            <a:ext cx="0" cy="338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12059" y="2347011"/>
            <a:ext cx="1223889" cy="346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Rectangle 18"/>
          <p:cNvSpPr/>
          <p:nvPr/>
        </p:nvSpPr>
        <p:spPr>
          <a:xfrm>
            <a:off x="3112478" y="2359118"/>
            <a:ext cx="1223889" cy="346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1921082" y="1682655"/>
            <a:ext cx="141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HTI model</a:t>
            </a:r>
            <a:endParaRPr lang="zh-CN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03371" y="1682149"/>
            <a:ext cx="12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VTI model</a:t>
            </a:r>
            <a:endParaRPr lang="zh-CN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1144" y="1966702"/>
            <a:ext cx="253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0</a:t>
            </a:r>
            <a:endParaRPr lang="zh-CN" altLang="en-US" sz="2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69117" y="1963324"/>
            <a:ext cx="627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360</a:t>
            </a:r>
            <a:endParaRPr lang="zh-CN" altLang="en-US" sz="2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30986" y="1963324"/>
            <a:ext cx="253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0</a:t>
            </a:r>
            <a:endParaRPr lang="zh-CN" altLang="en-US" sz="2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74368" y="1959946"/>
            <a:ext cx="627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/>
              <a:t>360</a:t>
            </a:r>
            <a:endParaRPr lang="zh-CN" altLang="en-US" sz="2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84974" y="2326250"/>
            <a:ext cx="133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polarization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08993" y="2326250"/>
            <a:ext cx="133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polarization</a:t>
            </a:r>
            <a:endParaRPr lang="zh-CN" alt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08826" y="3006557"/>
            <a:ext cx="594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P</a:t>
            </a:r>
            <a:endParaRPr lang="zh-CN" altLang="en-US" sz="2100" b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106198" y="4455531"/>
            <a:ext cx="5706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S1</a:t>
            </a:r>
            <a:endParaRPr lang="zh-CN" altLang="en-US" sz="2100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428" y="4765576"/>
            <a:ext cx="54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S2</a:t>
            </a:r>
            <a:endParaRPr lang="zh-CN" altLang="en-US" sz="21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459835" y="3001637"/>
            <a:ext cx="545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P</a:t>
            </a:r>
            <a:endParaRPr lang="zh-CN" altLang="en-US" sz="21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8464843" y="4688281"/>
            <a:ext cx="679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S1</a:t>
            </a:r>
            <a:endParaRPr lang="zh-CN" altLang="en-US" sz="2100" b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8462073" y="4892817"/>
            <a:ext cx="54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T</a:t>
            </a:r>
            <a:r>
              <a:rPr lang="en-US" altLang="zh-CN" sz="2100" b="1" baseline="-25000" dirty="0" smtClean="0"/>
              <a:t>S2</a:t>
            </a:r>
            <a:endParaRPr lang="zh-CN" altLang="en-US" sz="2100" b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2245442" y="1963380"/>
            <a:ext cx="5934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180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2202" y="1963377"/>
            <a:ext cx="5934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180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29841" y="3229019"/>
            <a:ext cx="7818754" cy="49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86652" y="5243228"/>
            <a:ext cx="781572" cy="421246"/>
            <a:chOff x="686652" y="5243228"/>
            <a:chExt cx="781572" cy="421246"/>
          </a:xfrm>
        </p:grpSpPr>
        <p:sp>
          <p:nvSpPr>
            <p:cNvPr id="53" name="Rectangle 52"/>
            <p:cNvSpPr/>
            <p:nvPr/>
          </p:nvSpPr>
          <p:spPr>
            <a:xfrm>
              <a:off x="692523" y="5243228"/>
              <a:ext cx="673101" cy="3563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6652" y="5248976"/>
              <a:ext cx="78157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time</a:t>
              </a:r>
              <a:endParaRPr lang="zh-CN" alt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03156" y="5242842"/>
            <a:ext cx="781572" cy="421246"/>
            <a:chOff x="4703156" y="5242842"/>
            <a:chExt cx="781572" cy="421246"/>
          </a:xfrm>
        </p:grpSpPr>
        <p:sp>
          <p:nvSpPr>
            <p:cNvPr id="56" name="Rectangle 55"/>
            <p:cNvSpPr/>
            <p:nvPr/>
          </p:nvSpPr>
          <p:spPr>
            <a:xfrm>
              <a:off x="4709027" y="5242842"/>
              <a:ext cx="673101" cy="3563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03156" y="5248590"/>
              <a:ext cx="78157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time</a:t>
              </a:r>
              <a:endParaRPr lang="zh-CN" altLang="en-US" b="1" dirty="0"/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628650" y="-33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/>
              <a:t>Velocity variation with polarization </a:t>
            </a:r>
            <a:endParaRPr lang="zh-CN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68225" y="6141493"/>
            <a:ext cx="217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shear wave splitting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468224" y="6141493"/>
            <a:ext cx="1984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Straight Arrow Connector 19"/>
          <p:cNvCxnSpPr>
            <a:stCxn id="7" idx="0"/>
          </p:cNvCxnSpPr>
          <p:nvPr/>
        </p:nvCxnSpPr>
        <p:spPr>
          <a:xfrm flipH="1" flipV="1">
            <a:off x="2429301" y="5242842"/>
            <a:ext cx="0" cy="898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17584" y="5868193"/>
            <a:ext cx="221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lightly splitting, slightly orthorhombic</a:t>
            </a:r>
            <a:endParaRPr lang="zh-CN" altLang="en-US" dirty="0"/>
          </a:p>
        </p:txBody>
      </p:sp>
      <p:sp>
        <p:nvSpPr>
          <p:cNvPr id="50" name="Rectangle 49"/>
          <p:cNvSpPr/>
          <p:nvPr/>
        </p:nvSpPr>
        <p:spPr>
          <a:xfrm>
            <a:off x="5617583" y="5868192"/>
            <a:ext cx="22176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457950" y="5251795"/>
            <a:ext cx="0" cy="616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 rot="5400000">
            <a:off x="762229" y="1219711"/>
            <a:ext cx="1190375" cy="951124"/>
            <a:chOff x="1174720" y="2065895"/>
            <a:chExt cx="1951435" cy="1668639"/>
          </a:xfrm>
        </p:grpSpPr>
        <p:grpSp>
          <p:nvGrpSpPr>
            <p:cNvPr id="113" name="Group 112"/>
            <p:cNvGrpSpPr/>
            <p:nvPr/>
          </p:nvGrpSpPr>
          <p:grpSpPr>
            <a:xfrm>
              <a:off x="1174940" y="2065895"/>
              <a:ext cx="1947639" cy="1668639"/>
              <a:chOff x="6384410" y="2838920"/>
              <a:chExt cx="1947639" cy="1668639"/>
            </a:xfrm>
          </p:grpSpPr>
          <p:cxnSp>
            <p:nvCxnSpPr>
              <p:cNvPr id="121" name="Straight Connector 120"/>
              <p:cNvCxnSpPr>
                <a:endCxn id="125" idx="0"/>
              </p:cNvCxnSpPr>
              <p:nvPr/>
            </p:nvCxnSpPr>
            <p:spPr>
              <a:xfrm flipV="1">
                <a:off x="6732281" y="3163241"/>
                <a:ext cx="1593178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endCxn id="125" idx="1"/>
              </p:cNvCxnSpPr>
              <p:nvPr/>
            </p:nvCxnSpPr>
            <p:spPr>
              <a:xfrm flipV="1">
                <a:off x="6732281" y="4247297"/>
                <a:ext cx="1593178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endCxn id="125" idx="7"/>
              </p:cNvCxnSpPr>
              <p:nvPr/>
            </p:nvCxnSpPr>
            <p:spPr>
              <a:xfrm flipV="1">
                <a:off x="6610341" y="2902987"/>
                <a:ext cx="1593178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endCxn id="125" idx="2"/>
              </p:cNvCxnSpPr>
              <p:nvPr/>
            </p:nvCxnSpPr>
            <p:spPr>
              <a:xfrm flipV="1">
                <a:off x="6610341" y="4507551"/>
                <a:ext cx="1593178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ctagon 124"/>
              <p:cNvSpPr/>
              <p:nvPr/>
            </p:nvSpPr>
            <p:spPr>
              <a:xfrm>
                <a:off x="7864404" y="2902987"/>
                <a:ext cx="461055" cy="1604564"/>
              </a:xfrm>
              <a:prstGeom prst="octagon">
                <a:avLst>
                  <a:gd name="adj" fmla="val 2644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" name="Straight Connector 125"/>
              <p:cNvCxnSpPr>
                <a:stCxn id="125" idx="7"/>
                <a:endCxn id="125" idx="0"/>
              </p:cNvCxnSpPr>
              <p:nvPr/>
            </p:nvCxnSpPr>
            <p:spPr>
              <a:xfrm>
                <a:off x="8203519" y="2902987"/>
                <a:ext cx="121940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5" idx="0"/>
                <a:endCxn id="125" idx="1"/>
              </p:cNvCxnSpPr>
              <p:nvPr/>
            </p:nvCxnSpPr>
            <p:spPr>
              <a:xfrm>
                <a:off x="8325459" y="3163241"/>
                <a:ext cx="0" cy="10840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5" idx="1"/>
                <a:endCxn id="125" idx="2"/>
              </p:cNvCxnSpPr>
              <p:nvPr/>
            </p:nvCxnSpPr>
            <p:spPr>
              <a:xfrm flipH="1">
                <a:off x="8203519" y="4247297"/>
                <a:ext cx="121940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6732281" y="3163243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6732281" y="3507847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6732281" y="3880548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732281" y="3333558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6732281" y="3690584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732281" y="4059655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667638" y="4385570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671311" y="3022542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6610341" y="2902987"/>
                <a:ext cx="121940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732281" y="3163241"/>
                <a:ext cx="0" cy="10840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6610341" y="4247297"/>
                <a:ext cx="121940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6484728" y="4479241"/>
                <a:ext cx="121945" cy="283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6384410" y="3098473"/>
                <a:ext cx="10472" cy="1081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384410" y="4180179"/>
                <a:ext cx="96062" cy="2925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>
                <a:off x="6394882" y="2860515"/>
                <a:ext cx="99841" cy="225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6492073" y="2860515"/>
                <a:ext cx="114600" cy="411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6446347" y="2965373"/>
                <a:ext cx="221291" cy="57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6394882" y="3085734"/>
                <a:ext cx="337399" cy="77507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 flipV="1">
                <a:off x="6442675" y="4335304"/>
                <a:ext cx="221296" cy="502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6384410" y="4180179"/>
                <a:ext cx="347871" cy="671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6388293" y="3254613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6394882" y="3425790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6388293" y="3609813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6391987" y="3801707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6391987" y="3995097"/>
                <a:ext cx="330812" cy="686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25" idx="7"/>
              </p:cNvCxnSpPr>
              <p:nvPr/>
            </p:nvCxnSpPr>
            <p:spPr>
              <a:xfrm flipH="1" flipV="1">
                <a:off x="8090763" y="2838920"/>
                <a:ext cx="112756" cy="640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6495746" y="2843582"/>
                <a:ext cx="1598690" cy="91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729386" y="3601397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729386" y="3974098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729386" y="3427108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6729386" y="3784134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729386" y="4153205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738871" y="3252594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6394881" y="3338997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401470" y="3510174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 flipV="1">
                <a:off x="6394881" y="3694197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 flipV="1">
                <a:off x="6388848" y="3915276"/>
                <a:ext cx="340537" cy="653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6397777" y="4092079"/>
                <a:ext cx="331609" cy="56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6386728" y="3171394"/>
                <a:ext cx="337399" cy="775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6411049" y="4264139"/>
                <a:ext cx="288000" cy="502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6449158" y="4409883"/>
                <a:ext cx="180000" cy="502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6472287" y="2913493"/>
                <a:ext cx="176327" cy="42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430132" y="3026980"/>
                <a:ext cx="252000" cy="57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6690061" y="3097427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6648614" y="2960316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6647960" y="4451326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6699049" y="4313722"/>
                <a:ext cx="1593178" cy="8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Oval 114"/>
            <p:cNvSpPr/>
            <p:nvPr/>
          </p:nvSpPr>
          <p:spPr>
            <a:xfrm>
              <a:off x="1174720" y="2392694"/>
              <a:ext cx="338299" cy="10079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787856" y="2395396"/>
              <a:ext cx="338299" cy="10079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1174720" y="2899361"/>
              <a:ext cx="338299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2787856" y="2890498"/>
              <a:ext cx="338299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>
            <a:grpSpLocks noChangeAspect="1"/>
          </p:cNvGrpSpPr>
          <p:nvPr/>
        </p:nvGrpSpPr>
        <p:grpSpPr>
          <a:xfrm rot="5400000">
            <a:off x="4757639" y="1194193"/>
            <a:ext cx="1178465" cy="986043"/>
            <a:chOff x="5435479" y="2143007"/>
            <a:chExt cx="1939473" cy="1622797"/>
          </a:xfrm>
        </p:grpSpPr>
        <p:grpSp>
          <p:nvGrpSpPr>
            <p:cNvPr id="177" name="Group 176"/>
            <p:cNvGrpSpPr/>
            <p:nvPr/>
          </p:nvGrpSpPr>
          <p:grpSpPr>
            <a:xfrm rot="16200000">
              <a:off x="5593817" y="1984669"/>
              <a:ext cx="1622797" cy="1939473"/>
              <a:chOff x="6401161" y="1470784"/>
              <a:chExt cx="1622797" cy="3166275"/>
            </a:xfrm>
          </p:grpSpPr>
          <p:cxnSp>
            <p:nvCxnSpPr>
              <p:cNvPr id="184" name="Straight Connector 183"/>
              <p:cNvCxnSpPr>
                <a:endCxn id="188" idx="0"/>
              </p:cNvCxnSpPr>
              <p:nvPr/>
            </p:nvCxnSpPr>
            <p:spPr>
              <a:xfrm rot="5400000" flipV="1">
                <a:off x="6460080" y="3343246"/>
                <a:ext cx="2587623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endCxn id="188" idx="1"/>
              </p:cNvCxnSpPr>
              <p:nvPr/>
            </p:nvCxnSpPr>
            <p:spPr>
              <a:xfrm rot="5400000" flipV="1">
                <a:off x="5376024" y="3343246"/>
                <a:ext cx="2587623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endCxn id="188" idx="7"/>
              </p:cNvCxnSpPr>
              <p:nvPr/>
            </p:nvCxnSpPr>
            <p:spPr>
              <a:xfrm rot="5400000" flipV="1">
                <a:off x="6720334" y="3145192"/>
                <a:ext cx="2587623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endCxn id="188" idx="2"/>
              </p:cNvCxnSpPr>
              <p:nvPr/>
            </p:nvCxnSpPr>
            <p:spPr>
              <a:xfrm rot="5400000" flipV="1">
                <a:off x="5115770" y="3145192"/>
                <a:ext cx="2587623" cy="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ctagon 187"/>
              <p:cNvSpPr/>
              <p:nvPr/>
            </p:nvSpPr>
            <p:spPr>
              <a:xfrm rot="5400000">
                <a:off x="6837444" y="3460356"/>
                <a:ext cx="748842" cy="1604564"/>
              </a:xfrm>
              <a:prstGeom prst="octagon">
                <a:avLst>
                  <a:gd name="adj" fmla="val 2644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9" name="Straight Connector 188"/>
              <p:cNvCxnSpPr>
                <a:stCxn id="188" idx="7"/>
                <a:endCxn id="188" idx="0"/>
              </p:cNvCxnSpPr>
              <p:nvPr/>
            </p:nvCxnSpPr>
            <p:spPr>
              <a:xfrm rot="5400000">
                <a:off x="7784993" y="4407905"/>
                <a:ext cx="198054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88" idx="0"/>
                <a:endCxn id="188" idx="1"/>
              </p:cNvCxnSpPr>
              <p:nvPr/>
            </p:nvCxnSpPr>
            <p:spPr>
              <a:xfrm rot="5400000">
                <a:off x="7211865" y="4095031"/>
                <a:ext cx="0" cy="10840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88" idx="1"/>
                <a:endCxn id="188" idx="2"/>
              </p:cNvCxnSpPr>
              <p:nvPr/>
            </p:nvCxnSpPr>
            <p:spPr>
              <a:xfrm rot="5400000" flipH="1">
                <a:off x="6440683" y="4407905"/>
                <a:ext cx="198054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5400000">
                <a:off x="7753891" y="2049436"/>
                <a:ext cx="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>
                <a:off x="7784993" y="1820282"/>
                <a:ext cx="198054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>
                <a:off x="7211865" y="1507408"/>
                <a:ext cx="0" cy="10840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 flipH="1">
                <a:off x="6440683" y="1820282"/>
                <a:ext cx="198054" cy="260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6669834" y="4538032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6669834" y="4441664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6669834" y="4348183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6669834" y="4262010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6669834" y="4156376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669834" y="4062934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6669834" y="3980819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669834" y="3888217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669834" y="3791849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669834" y="3698368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6669834" y="3612195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6669834" y="3506561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669834" y="3413119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669834" y="3331004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669834" y="3242632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669834" y="3146264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669834" y="3052783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669834" y="2966610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669834" y="2873675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6669834" y="2780233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6669834" y="2689652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669834" y="2606649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6669834" y="2510281"/>
                <a:ext cx="108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669834" y="2416800"/>
                <a:ext cx="108405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669834" y="2330627"/>
                <a:ext cx="108405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669834" y="2224993"/>
                <a:ext cx="108405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6669834" y="2131551"/>
                <a:ext cx="108405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V="1">
                <a:off x="7753890" y="1950409"/>
                <a:ext cx="260253" cy="18114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7758018" y="2047202"/>
                <a:ext cx="260253" cy="18114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7758014" y="2149070"/>
                <a:ext cx="260253" cy="18114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7756982" y="2238079"/>
                <a:ext cx="260253" cy="18114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V="1">
                <a:off x="7753889" y="2339947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V="1">
                <a:off x="7753887" y="2421092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7756487" y="2517324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7753887" y="2601791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7753887" y="2703720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7753887" y="2792540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7760610" y="2876466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V="1">
                <a:off x="7753890" y="2975354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7760610" y="4266623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V="1">
                <a:off x="7760610" y="4353299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5400000" flipH="1">
                <a:off x="6436456" y="1905041"/>
                <a:ext cx="198054" cy="26025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5400000" flipH="1">
                <a:off x="6436456" y="1998983"/>
                <a:ext cx="198054" cy="26025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5400000" flipH="1">
                <a:off x="6440675" y="2094000"/>
                <a:ext cx="198054" cy="26025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>
                <a:off x="6440675" y="2187942"/>
                <a:ext cx="198054" cy="26025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>
                <a:off x="6436271" y="2286196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 flipH="1">
                <a:off x="6436271" y="2380138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5400000" flipH="1">
                <a:off x="6432261" y="2462253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5400000" flipH="1">
                <a:off x="6432261" y="2556195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5400000" flipH="1">
                <a:off x="6436456" y="2645204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5400000" flipH="1">
                <a:off x="6436456" y="2739146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5400000" flipH="1">
                <a:off x="6440675" y="2834163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 flipV="1">
                <a:off x="6409575" y="2959205"/>
                <a:ext cx="249894" cy="182519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 flipV="1">
                <a:off x="6405171" y="3057459"/>
                <a:ext cx="259309" cy="188959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 flipV="1">
                <a:off x="6405171" y="3151401"/>
                <a:ext cx="259309" cy="181576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 flipV="1">
                <a:off x="6401161" y="3233516"/>
                <a:ext cx="264264" cy="182892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 flipV="1">
                <a:off x="6401161" y="3327458"/>
                <a:ext cx="264663" cy="177643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rot="5400000" flipH="1">
                <a:off x="6439243" y="3378123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 flipH="1">
                <a:off x="6439243" y="3472065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5400000" flipH="1">
                <a:off x="6443462" y="3567082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>
                <a:off x="6443462" y="3661024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5400000" flipH="1">
                <a:off x="6439058" y="3759278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 flipV="1">
                <a:off x="6407958" y="3884320"/>
                <a:ext cx="264264" cy="186061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 flipV="1">
                <a:off x="6403948" y="3966435"/>
                <a:ext cx="261876" cy="194759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5400000" flipH="1">
                <a:off x="6435048" y="4029277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>
                <a:off x="6442264" y="4124557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5400000" flipH="1">
                <a:off x="6442264" y="4218499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5400000" flipH="1">
                <a:off x="6446483" y="4313516"/>
                <a:ext cx="198054" cy="260254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Octagon 263"/>
              <p:cNvSpPr/>
              <p:nvPr/>
            </p:nvSpPr>
            <p:spPr>
              <a:xfrm rot="5400000">
                <a:off x="6899463" y="983682"/>
                <a:ext cx="627573" cy="1601778"/>
              </a:xfrm>
              <a:prstGeom prst="octagon">
                <a:avLst>
                  <a:gd name="adj" fmla="val 3724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5" name="Straight Connector 264"/>
              <p:cNvCxnSpPr>
                <a:stCxn id="264" idx="2"/>
                <a:endCxn id="264" idx="3"/>
              </p:cNvCxnSpPr>
              <p:nvPr/>
            </p:nvCxnSpPr>
            <p:spPr>
              <a:xfrm flipV="1">
                <a:off x="6412361" y="1704493"/>
                <a:ext cx="0" cy="160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64" idx="7"/>
                <a:endCxn id="264" idx="6"/>
              </p:cNvCxnSpPr>
              <p:nvPr/>
            </p:nvCxnSpPr>
            <p:spPr>
              <a:xfrm flipV="1">
                <a:off x="8014139" y="1704493"/>
                <a:ext cx="0" cy="160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>
                <a:stCxn id="264" idx="6"/>
                <a:endCxn id="264" idx="5"/>
              </p:cNvCxnSpPr>
              <p:nvPr/>
            </p:nvCxnSpPr>
            <p:spPr>
              <a:xfrm flipH="1" flipV="1">
                <a:off x="7780431" y="1470785"/>
                <a:ext cx="233708" cy="2337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264" idx="5"/>
                <a:endCxn id="264" idx="4"/>
              </p:cNvCxnSpPr>
              <p:nvPr/>
            </p:nvCxnSpPr>
            <p:spPr>
              <a:xfrm flipH="1">
                <a:off x="6646069" y="1470785"/>
                <a:ext cx="11343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>
                <a:stCxn id="264" idx="4"/>
                <a:endCxn id="264" idx="3"/>
              </p:cNvCxnSpPr>
              <p:nvPr/>
            </p:nvCxnSpPr>
            <p:spPr>
              <a:xfrm flipH="1">
                <a:off x="6412361" y="1470785"/>
                <a:ext cx="233708" cy="2337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V="1">
                <a:off x="7760077" y="3057779"/>
                <a:ext cx="260253" cy="18114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7756984" y="3159647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V="1">
                <a:off x="7756982" y="3240792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7759582" y="3337024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V="1">
                <a:off x="7756982" y="3421491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7756982" y="3523420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7756982" y="3612240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V="1">
                <a:off x="7763705" y="3696166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V="1">
                <a:off x="7756985" y="3795054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flipV="1">
                <a:off x="7758685" y="3887642"/>
                <a:ext cx="260253" cy="18114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flipV="1">
                <a:off x="7755592" y="3989510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V="1">
                <a:off x="7755590" y="4070655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V="1">
                <a:off x="7758190" y="4166887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V="1">
                <a:off x="7755590" y="4353283"/>
                <a:ext cx="260253" cy="181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Oval 177"/>
            <p:cNvSpPr/>
            <p:nvPr/>
          </p:nvSpPr>
          <p:spPr>
            <a:xfrm>
              <a:off x="5443655" y="2472454"/>
              <a:ext cx="338299" cy="10079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>
              <a:off x="5443655" y="2967556"/>
              <a:ext cx="338299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7029521" y="2449229"/>
              <a:ext cx="338299" cy="10079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>
              <a:off x="7029521" y="2944331"/>
              <a:ext cx="338299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10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velocity will change after saturation?</a:t>
            </a:r>
          </a:p>
          <a:p>
            <a:pPr marL="0" indent="0">
              <a:buNone/>
            </a:pPr>
            <a:r>
              <a:rPr lang="en-US" altLang="zh-CN" dirty="0" smtClean="0"/>
              <a:t>   (P-wave, S-wave?)</a:t>
            </a:r>
            <a:endParaRPr lang="en-US" altLang="zh-CN" dirty="0"/>
          </a:p>
          <a:p>
            <a:r>
              <a:rPr lang="en-US" altLang="zh-CN" dirty="0" smtClean="0"/>
              <a:t>How can we theoretically predict the changes?</a:t>
            </a:r>
          </a:p>
          <a:p>
            <a:pPr marL="0" indent="0">
              <a:buNone/>
            </a:pPr>
            <a:r>
              <a:rPr lang="en-US" altLang="zh-CN" dirty="0" smtClean="0"/>
              <a:t>   (Gassmann’s equations?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isotropic or anisotropic? VTI, HTI, orthorhombic?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Hudson’s model? Linear slip model? GSA?)</a:t>
            </a:r>
          </a:p>
          <a:p>
            <a:r>
              <a:rPr lang="en-US" altLang="zh-CN" dirty="0" smtClean="0"/>
              <a:t>Why do we care?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(simulating 4D time lapse seismic!)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8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28650" y="-33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/>
              <a:t>What if we saturate the models?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3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Recast Gassmann’s equations</a:t>
            </a:r>
            <a:endParaRPr lang="zh-CN" alt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28B0-16D8-4ADA-82AC-66404A758A24}" type="slidenum">
              <a:rPr lang="zh-CN" altLang="en-US" sz="1800" b="1">
                <a:solidFill>
                  <a:schemeClr val="tx1"/>
                </a:solidFill>
              </a:rPr>
              <a:pPr/>
              <a:t>9</a:t>
            </a:fld>
            <a:endParaRPr lang="zh-CN" altLang="en-US" sz="1800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7249" y="1258397"/>
            <a:ext cx="8449204" cy="5156050"/>
            <a:chOff x="367249" y="1149215"/>
            <a:chExt cx="8449204" cy="5156050"/>
          </a:xfrm>
        </p:grpSpPr>
        <p:grpSp>
          <p:nvGrpSpPr>
            <p:cNvPr id="28" name="Group 27"/>
            <p:cNvGrpSpPr/>
            <p:nvPr/>
          </p:nvGrpSpPr>
          <p:grpSpPr>
            <a:xfrm>
              <a:off x="409326" y="3407130"/>
              <a:ext cx="8312597" cy="2802288"/>
              <a:chOff x="667212" y="1830724"/>
              <a:chExt cx="11083463" cy="3736384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84213" y="1830725"/>
              <a:ext cx="10360025" cy="1190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3" name="Equation" r:id="rId4" imgW="4749480" imgH="495000" progId="Equation.3">
                      <p:embed/>
                    </p:oleObj>
                  </mc:Choice>
                  <mc:Fallback>
                    <p:oleObj name="Equation" r:id="rId4" imgW="4749480" imgH="495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4213" y="1830725"/>
                            <a:ext cx="10360025" cy="1190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95325" y="3137237"/>
              <a:ext cx="11055350" cy="1096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4" name="Equation" r:id="rId6" imgW="5219640" imgH="495000" progId="Equation.3">
                      <p:embed/>
                    </p:oleObj>
                  </mc:Choice>
                  <mc:Fallback>
                    <p:oleObj name="Equation" r:id="rId6" imgW="5219640" imgH="495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5325" y="3137237"/>
                            <a:ext cx="11055350" cy="10969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84213" y="4419690"/>
              <a:ext cx="1265379" cy="511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5" name="Equation" r:id="rId8" imgW="545760" imgH="228600" progId="Equation.3">
                      <p:embed/>
                    </p:oleObj>
                  </mc:Choice>
                  <mc:Fallback>
                    <p:oleObj name="Equation" r:id="rId8" imgW="5457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4213" y="4419690"/>
                            <a:ext cx="1265379" cy="511173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1"/>
              <p:cNvSpPr/>
              <p:nvPr/>
            </p:nvSpPr>
            <p:spPr>
              <a:xfrm>
                <a:off x="1533379" y="2035957"/>
                <a:ext cx="2138290" cy="7315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483488" y="3087800"/>
                <a:ext cx="3116649" cy="121077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80338" y="1830724"/>
                <a:ext cx="7148733" cy="118682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1742" y="3095729"/>
                <a:ext cx="6930716" cy="121691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9" name="Straight Arrow Connector 18"/>
              <p:cNvCxnSpPr>
                <a:endCxn id="20" idx="1"/>
              </p:cNvCxnSpPr>
              <p:nvPr/>
            </p:nvCxnSpPr>
            <p:spPr>
              <a:xfrm>
                <a:off x="3640031" y="4317407"/>
                <a:ext cx="939347" cy="8048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4579377" y="4756501"/>
                <a:ext cx="2138289" cy="7315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81961" y="4826346"/>
                <a:ext cx="187883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/>
                  <a:t>Dry term</a:t>
                </a:r>
                <a:endParaRPr lang="zh-CN" altLang="en-US" sz="2400" b="1" dirty="0"/>
              </a:p>
            </p:txBody>
          </p:sp>
          <p:cxnSp>
            <p:nvCxnSpPr>
              <p:cNvPr id="22" name="Straight Arrow Connector 21"/>
              <p:cNvCxnSpPr>
                <a:endCxn id="24" idx="1"/>
              </p:cNvCxnSpPr>
              <p:nvPr/>
            </p:nvCxnSpPr>
            <p:spPr>
              <a:xfrm>
                <a:off x="7391448" y="4317407"/>
                <a:ext cx="912271" cy="75616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8303719" y="4705307"/>
                <a:ext cx="2138289" cy="7315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03719" y="4765795"/>
                <a:ext cx="213829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</a:rPr>
                  <a:t>Fluid term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7212" y="5039161"/>
              <a:ext cx="2273907" cy="5279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6" name="Equation" r:id="rId10" imgW="965160" imgH="241200" progId="Equation.3">
                      <p:embed/>
                    </p:oleObj>
                  </mc:Choice>
                  <mc:Fallback>
                    <p:oleObj name="Equation" r:id="rId10" imgW="9651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7212" y="5039161"/>
                            <a:ext cx="2273907" cy="52794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394545" y="1149215"/>
            <a:ext cx="4848225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7" name="Equation" r:id="rId12" imgW="3035160" imgH="482400" progId="Equation.3">
                    <p:embed/>
                  </p:oleObj>
                </mc:Choice>
                <mc:Fallback>
                  <p:oleObj name="Equation" r:id="rId12" imgW="303516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545" y="1149215"/>
                          <a:ext cx="4848225" cy="8921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721252" y="1580576"/>
              <a:ext cx="195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</a:t>
              </a:r>
              <a:r>
                <a:rPr lang="en-US" altLang="zh-CN" dirty="0" err="1" smtClean="0"/>
                <a:t>Gassmann</a:t>
              </a:r>
              <a:r>
                <a:rPr lang="en-US" altLang="zh-CN" dirty="0" smtClean="0"/>
                <a:t>, 1951)</a:t>
              </a:r>
              <a:endParaRPr lang="zh-CN" altLang="en-US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224585" y="2014094"/>
              <a:ext cx="1173585" cy="12976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7249" y="3298069"/>
              <a:ext cx="8449204" cy="3007196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8396" y="2044147"/>
              <a:ext cx="879187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dirty="0" smtClean="0"/>
                <a:t>linear slip model</a:t>
              </a:r>
              <a:endParaRPr lang="zh-CN" alt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23154" y="2786440"/>
              <a:ext cx="3253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(Schoenberg </a:t>
              </a:r>
              <a:r>
                <a:rPr lang="en-US" altLang="zh-CN" dirty="0"/>
                <a:t>and </a:t>
              </a:r>
              <a:r>
                <a:rPr lang="en-US" altLang="zh-CN" dirty="0" smtClean="0"/>
                <a:t>Sayers, 1995)</a:t>
              </a:r>
              <a:endParaRPr lang="zh-CN" alt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96835" y="2442949"/>
            <a:ext cx="1095261" cy="964302"/>
            <a:chOff x="7096835" y="2442949"/>
            <a:chExt cx="1095261" cy="964302"/>
          </a:xfrm>
        </p:grpSpPr>
        <p:grpSp>
          <p:nvGrpSpPr>
            <p:cNvPr id="8" name="Group 7"/>
            <p:cNvGrpSpPr/>
            <p:nvPr/>
          </p:nvGrpSpPr>
          <p:grpSpPr>
            <a:xfrm>
              <a:off x="7096835" y="2442949"/>
              <a:ext cx="1095261" cy="523220"/>
              <a:chOff x="7096835" y="2442949"/>
              <a:chExt cx="1095261" cy="52322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137779" y="2442949"/>
                <a:ext cx="10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/>
                  <a:t>New!</a:t>
                </a:r>
                <a:endParaRPr lang="zh-CN" altLang="en-US" sz="2800" b="1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096835" y="2442949"/>
                <a:ext cx="1042941" cy="4616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Down Arrow 26"/>
            <p:cNvSpPr/>
            <p:nvPr/>
          </p:nvSpPr>
          <p:spPr>
            <a:xfrm>
              <a:off x="7478973" y="2904614"/>
              <a:ext cx="275098" cy="502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93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686</Words>
  <Application>Microsoft Office PowerPoint</Application>
  <PresentationFormat>On-screen Show (4:3)</PresentationFormat>
  <Paragraphs>201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NimbusRomNo9L-Regu</vt:lpstr>
      <vt:lpstr>宋体</vt:lpstr>
      <vt:lpstr>Arial</vt:lpstr>
      <vt:lpstr>Calibri</vt:lpstr>
      <vt:lpstr>Calibri Light</vt:lpstr>
      <vt:lpstr>Wingdings</vt:lpstr>
      <vt:lpstr>Office Theme</vt:lpstr>
      <vt:lpstr>Equation</vt:lpstr>
      <vt:lpstr>Fluid substitution for an HTI medium</vt:lpstr>
      <vt:lpstr>Outline</vt:lpstr>
      <vt:lpstr>3D printing</vt:lpstr>
      <vt:lpstr>How it prints and where are the pores?</vt:lpstr>
      <vt:lpstr>3D printed models</vt:lpstr>
      <vt:lpstr>Rotation experiments </vt:lpstr>
      <vt:lpstr>PowerPoint Presentation</vt:lpstr>
      <vt:lpstr>PowerPoint Presentation</vt:lpstr>
      <vt:lpstr>Recast Gassmann’s equations</vt:lpstr>
      <vt:lpstr>Parameter estimation</vt:lpstr>
      <vt:lpstr>Fluid substitution experiment (HTI model)</vt:lpstr>
      <vt:lpstr>Fluid substitution</vt:lpstr>
      <vt:lpstr>Velocity measurement from sides</vt:lpstr>
      <vt:lpstr>P-wave velocity change after saturation</vt:lpstr>
      <vt:lpstr>S-wave velocity change after saturation</vt:lpstr>
      <vt:lpstr>S-wave velocity change after saturation</vt:lpstr>
      <vt:lpstr>Theoretical predictions for the HTI model</vt:lpstr>
      <vt:lpstr>Conclusions</vt:lpstr>
      <vt:lpstr>Acknowledgement</vt:lpstr>
    </vt:vector>
  </TitlesOfParts>
  <Company>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Substitution  for an HTI medium</dc:title>
  <dc:creator>Long Huang</dc:creator>
  <cp:lastModifiedBy>Long Huang</cp:lastModifiedBy>
  <cp:revision>153</cp:revision>
  <cp:lastPrinted>2013-05-16T05:22:05Z</cp:lastPrinted>
  <dcterms:created xsi:type="dcterms:W3CDTF">2013-05-03T05:11:27Z</dcterms:created>
  <dcterms:modified xsi:type="dcterms:W3CDTF">2013-05-16T08:24:45Z</dcterms:modified>
</cp:coreProperties>
</file>