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5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74" r:id="rId10"/>
    <p:sldId id="265" r:id="rId11"/>
    <p:sldId id="267" r:id="rId12"/>
    <p:sldId id="270" r:id="rId13"/>
    <p:sldId id="282" r:id="rId14"/>
    <p:sldId id="269" r:id="rId15"/>
    <p:sldId id="268" r:id="rId16"/>
    <p:sldId id="271" r:id="rId17"/>
    <p:sldId id="281" r:id="rId18"/>
    <p:sldId id="273" r:id="rId19"/>
    <p:sldId id="272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E35A-9AF5-450D-8BE4-1AE327E9369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2EF30-F4B4-4BD1-A550-ABC9CE3F1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55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6084-A898-4412-8F33-B436E4CCD205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0EE-7E55-4552-AC24-F574E1462014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0E80-56A6-495D-B2E2-03DE3DE087A9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FF231-7402-4B2E-8811-3E32C90919A9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EF16E-604B-478C-9865-7C6971BB2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8094C-281A-488C-ABBA-99D5202BD543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66949-77B7-480F-9853-907BE3262D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34CF3-047F-493C-AD74-FE08074FA860}" type="datetime1">
              <a:rPr lang="en-US" smtClean="0">
                <a:solidFill>
                  <a:srgbClr val="FFF39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2833-2B43-4C34-9D59-34E1DEF48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F4842-F1BE-4089-A043-5936FA60582C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A5C4-3ECF-41A5-9C0D-3EF326562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D32C6-9567-4C23-82BE-7F8C2BF0D846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469EB-0028-4461-B369-2917E29C4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87CAB-281D-4DD0-80DB-20247086FD2A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73E8-9A1F-46D7-BAC1-71BB2512D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39D05-26BB-4DDF-953A-F778FCDB6773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485B8-2AA7-4B42-85F7-8549CB3B46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EA077-C18E-44C6-94B4-ECD3AD8B657B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223F4-1208-4AEB-A410-C663EF282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D93-E8EA-4DBD-BBEF-4368C17A233B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9C2CB-F59D-4757-80AD-8C7CFCCB9E34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1A7C-E8F5-4233-93C3-D0DC5A216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FB5FB-412C-4E08-A403-13653F4F3D30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8F961-E219-4894-8EEE-0A9AE39AF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33D0A-266E-4418-9CD6-784A8ACFD302}" type="datetime1">
              <a:rPr lang="en-US" smtClean="0">
                <a:solidFill>
                  <a:srgbClr val="575F6D"/>
                </a:solidFill>
              </a:rPr>
              <a:pPr>
                <a:defRPr/>
              </a:pPr>
              <a:t>5/1/2012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325D9-CC02-4E1A-905B-EA042320A6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E82F-138B-4C88-8571-59AB73617722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8BA2DF-F8CD-4BAD-AC6F-62CDFDA29A0D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2BB0-F9AC-4EEB-8BC6-D37BB602FEFA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72A1-BEDC-4D70-BDC5-6187490182B8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0A4-399B-4B40-9ACB-C9927F524408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D4B9-A65B-4BC4-A98B-8B8183F63EA5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7A374E-E423-4432-893E-BA86FB1D9D44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8C2F64-7EE7-4B4A-854B-A7B308C09DBD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2F64-7EE7-4B4A-854B-A7B308C09DBD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Near-surface Imaging at </a:t>
            </a:r>
            <a:br>
              <a:rPr lang="en-US" sz="4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 Crater, Arizona</a:t>
            </a:r>
            <a:endParaRPr lang="en-US" sz="4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876800"/>
            <a:ext cx="7315200" cy="17526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Soumya</a:t>
            </a: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Roy, Ph. D. Student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Advisor: Dr. Robert R. Stewart</a:t>
            </a:r>
          </a:p>
          <a:p>
            <a:pPr>
              <a:spcAft>
                <a:spcPts val="1200"/>
              </a:spcAft>
            </a:pPr>
            <a:endParaRPr lang="en-US" sz="2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2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254" y="5615970"/>
            <a:ext cx="45512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AGL Annual Meeting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University of Houston, 2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May 2012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AGL-UH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1299915" cy="914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C:\Documents and Settings\SR\Desktop\UH Logo -no 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898" y="5791200"/>
            <a:ext cx="1106502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484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0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 and Interpretation: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S-wave Velocity Structure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828800"/>
            <a:ext cx="6492240" cy="3737569"/>
            <a:chOff x="1371600" y="1828800"/>
            <a:chExt cx="6492240" cy="3737569"/>
          </a:xfrm>
        </p:grpSpPr>
        <p:grpSp>
          <p:nvGrpSpPr>
            <p:cNvPr id="8" name="Group 7"/>
            <p:cNvGrpSpPr/>
            <p:nvPr/>
          </p:nvGrpSpPr>
          <p:grpSpPr>
            <a:xfrm>
              <a:off x="1371600" y="1828800"/>
              <a:ext cx="6492240" cy="3737569"/>
              <a:chOff x="1447800" y="2057400"/>
              <a:chExt cx="6492240" cy="373756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2057400"/>
                <a:ext cx="6492240" cy="3737569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524000" y="21336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73013" y="3212068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Ejecta blanket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5396" y="389786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Moenkopi 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22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2286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Result: P-wave NMO Velocity Structure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Figu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400800" cy="43074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0" y="6088797"/>
            <a:ext cx="1600200" cy="3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Turolski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2012)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00690"/>
            <a:ext cx="6920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Showing similar thinning pattern in low P-wave velocities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66925" y="2103438"/>
            <a:ext cx="5857875" cy="628649"/>
          </a:xfrm>
          <a:custGeom>
            <a:avLst/>
            <a:gdLst>
              <a:gd name="connsiteX0" fmla="*/ 0 w 5857875"/>
              <a:gd name="connsiteY0" fmla="*/ 582612 h 628649"/>
              <a:gd name="connsiteX1" fmla="*/ 857250 w 5857875"/>
              <a:gd name="connsiteY1" fmla="*/ 620712 h 628649"/>
              <a:gd name="connsiteX2" fmla="*/ 1866900 w 5857875"/>
              <a:gd name="connsiteY2" fmla="*/ 534987 h 628649"/>
              <a:gd name="connsiteX3" fmla="*/ 2657475 w 5857875"/>
              <a:gd name="connsiteY3" fmla="*/ 334962 h 628649"/>
              <a:gd name="connsiteX4" fmla="*/ 3171825 w 5857875"/>
              <a:gd name="connsiteY4" fmla="*/ 334962 h 628649"/>
              <a:gd name="connsiteX5" fmla="*/ 3848100 w 5857875"/>
              <a:gd name="connsiteY5" fmla="*/ 325437 h 628649"/>
              <a:gd name="connsiteX6" fmla="*/ 4305300 w 5857875"/>
              <a:gd name="connsiteY6" fmla="*/ 153987 h 628649"/>
              <a:gd name="connsiteX7" fmla="*/ 4733925 w 5857875"/>
              <a:gd name="connsiteY7" fmla="*/ 106362 h 628649"/>
              <a:gd name="connsiteX8" fmla="*/ 5162550 w 5857875"/>
              <a:gd name="connsiteY8" fmla="*/ 20637 h 628649"/>
              <a:gd name="connsiteX9" fmla="*/ 5305425 w 5857875"/>
              <a:gd name="connsiteY9" fmla="*/ 11112 h 628649"/>
              <a:gd name="connsiteX10" fmla="*/ 5705475 w 5857875"/>
              <a:gd name="connsiteY10" fmla="*/ 1587 h 628649"/>
              <a:gd name="connsiteX11" fmla="*/ 5857875 w 5857875"/>
              <a:gd name="connsiteY11" fmla="*/ 1587 h 6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57875" h="628649">
                <a:moveTo>
                  <a:pt x="0" y="582612"/>
                </a:moveTo>
                <a:cubicBezTo>
                  <a:pt x="273050" y="605630"/>
                  <a:pt x="546100" y="628649"/>
                  <a:pt x="857250" y="620712"/>
                </a:cubicBezTo>
                <a:cubicBezTo>
                  <a:pt x="1168400" y="612775"/>
                  <a:pt x="1566863" y="582612"/>
                  <a:pt x="1866900" y="534987"/>
                </a:cubicBezTo>
                <a:cubicBezTo>
                  <a:pt x="2166938" y="487362"/>
                  <a:pt x="2439987" y="368300"/>
                  <a:pt x="2657475" y="334962"/>
                </a:cubicBezTo>
                <a:cubicBezTo>
                  <a:pt x="2874963" y="301624"/>
                  <a:pt x="3171825" y="334962"/>
                  <a:pt x="3171825" y="334962"/>
                </a:cubicBezTo>
                <a:cubicBezTo>
                  <a:pt x="3370262" y="333375"/>
                  <a:pt x="3659188" y="355600"/>
                  <a:pt x="3848100" y="325437"/>
                </a:cubicBezTo>
                <a:cubicBezTo>
                  <a:pt x="4037013" y="295275"/>
                  <a:pt x="4157663" y="190500"/>
                  <a:pt x="4305300" y="153987"/>
                </a:cubicBezTo>
                <a:cubicBezTo>
                  <a:pt x="4452938" y="117475"/>
                  <a:pt x="4591050" y="128587"/>
                  <a:pt x="4733925" y="106362"/>
                </a:cubicBezTo>
                <a:cubicBezTo>
                  <a:pt x="4876800" y="84137"/>
                  <a:pt x="5067300" y="36512"/>
                  <a:pt x="5162550" y="20637"/>
                </a:cubicBezTo>
                <a:cubicBezTo>
                  <a:pt x="5257800" y="4762"/>
                  <a:pt x="5214938" y="14287"/>
                  <a:pt x="5305425" y="11112"/>
                </a:cubicBezTo>
                <a:cubicBezTo>
                  <a:pt x="5395912" y="7937"/>
                  <a:pt x="5613400" y="3175"/>
                  <a:pt x="5705475" y="1587"/>
                </a:cubicBezTo>
                <a:cubicBezTo>
                  <a:pt x="5797550" y="0"/>
                  <a:pt x="5827712" y="793"/>
                  <a:pt x="5857875" y="1587"/>
                </a:cubicBez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Interpretation: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Near-surface Faults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ig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1569725"/>
            <a:ext cx="7680960" cy="4754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10400" y="6400800"/>
            <a:ext cx="1600200" cy="3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Turolski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2012)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2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2286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Supporting Materials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4124112" cy="32918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Fig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418" y="990599"/>
            <a:ext cx="4445182" cy="32918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1786" y="4927937"/>
            <a:ext cx="391921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LiDAR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(Light detection and ranging)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high-resolution topography data 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- National Center for Airborne Laser Mapping (NCALM)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267200"/>
            <a:ext cx="1600200" cy="31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Turolski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2012)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43400" y="4711396"/>
          <a:ext cx="4572000" cy="1613204"/>
        </p:xfrm>
        <a:graphic>
          <a:graphicData uri="http://schemas.openxmlformats.org/drawingml/2006/table">
            <a:tbl>
              <a:tblPr/>
              <a:tblGrid>
                <a:gridCol w="1497725"/>
                <a:gridCol w="867103"/>
                <a:gridCol w="1408887"/>
                <a:gridCol w="79828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South-East Line (Roddy </a:t>
                      </a:r>
                      <a:r>
                        <a:rPr lang="en-US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 al.</a:t>
                      </a: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1975)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Hammer Line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 Line        (Roddy </a:t>
                      </a:r>
                      <a:r>
                        <a:rPr lang="en-US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 al.</a:t>
                      </a: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1975)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AWD Line</a:t>
                      </a: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75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10-19.5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10-14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13.5-18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15-20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1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Interpretation: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Ejecta Blanket Structure and Thickness 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Fig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43356"/>
            <a:ext cx="7315200" cy="41478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2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600200"/>
            <a:ext cx="8229600" cy="2194560"/>
            <a:chOff x="-3505200" y="4114800"/>
            <a:chExt cx="7431836" cy="2194560"/>
          </a:xfrm>
        </p:grpSpPr>
        <p:sp>
          <p:nvSpPr>
            <p:cNvPr id="2" name="Rectangle 1"/>
            <p:cNvSpPr/>
            <p:nvPr/>
          </p:nvSpPr>
          <p:spPr>
            <a:xfrm>
              <a:off x="-3505200" y="4114800"/>
              <a:ext cx="7431836" cy="21945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3505200" y="4117047"/>
              <a:ext cx="7161619" cy="213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Ultrasonic 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measurements: </a:t>
              </a:r>
              <a:endPara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P-wave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velocities of 800-1600 m/s for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Moenkopi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hand specimens  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Seismic refraction: </a:t>
              </a:r>
            </a:p>
            <a:p>
              <a:pPr>
                <a:spcAft>
                  <a:spcPts val="300"/>
                </a:spcAft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P-wave velocities of 450-2500 m/s for a 55 m deep model </a:t>
              </a:r>
            </a:p>
            <a:p>
              <a:pPr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Ground-roll inversion: </a:t>
              </a:r>
            </a:p>
            <a:p>
              <a:pPr>
                <a:spcAft>
                  <a:spcPts val="300"/>
                </a:spcAft>
              </a:pP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S-wave velocities from 200-1000 m/s for a 38 m deep model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4191000"/>
            <a:ext cx="8229600" cy="2369135"/>
            <a:chOff x="272239" y="3886200"/>
            <a:chExt cx="8229600" cy="2369135"/>
          </a:xfrm>
        </p:grpSpPr>
        <p:sp>
          <p:nvSpPr>
            <p:cNvPr id="7" name="Rectangle 6"/>
            <p:cNvSpPr/>
            <p:nvPr/>
          </p:nvSpPr>
          <p:spPr>
            <a:xfrm>
              <a:off x="272239" y="3886200"/>
              <a:ext cx="8229600" cy="21031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9" y="3962400"/>
              <a:ext cx="8158003" cy="229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A prominent change in velocities (low to high) is identified as the 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transition from ejecta blanket to bed-rock Moenkopi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Thinning of low-velocity ejecta blanket away from crater rim 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Ejecta blanket thickness is estimated (15-20 m thick near the rim to 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only 5 m thick away from the rim)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2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Work and Proposals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2057400"/>
            <a:ext cx="8321040" cy="3634010"/>
            <a:chOff x="-3505200" y="4114800"/>
            <a:chExt cx="7514414" cy="3634010"/>
          </a:xfrm>
        </p:grpSpPr>
        <p:sp>
          <p:nvSpPr>
            <p:cNvPr id="2" name="Rectangle 1"/>
            <p:cNvSpPr/>
            <p:nvPr/>
          </p:nvSpPr>
          <p:spPr>
            <a:xfrm>
              <a:off x="-3505200" y="4114800"/>
              <a:ext cx="7514414" cy="3200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3505200" y="4117047"/>
              <a:ext cx="7498913" cy="363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3D seismic surveys with densely spaced (1 m) receivers (3C)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Anisotropic studies of a complex near-surface</a:t>
              </a:r>
            </a:p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Using estimated S-wave velocities to calculate multi-component 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   (anisotropic) statics</a:t>
              </a:r>
            </a:p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Developing a low-cost, stable method to estimate 2D rock properties 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(e.g. densities)</a:t>
              </a:r>
            </a:p>
            <a:p>
              <a:pPr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Elastic full-waveform inversion through ground-roll modeling</a:t>
              </a:r>
            </a:p>
            <a:p>
              <a:pPr>
                <a:spcAft>
                  <a:spcPts val="300"/>
                </a:spcAft>
              </a:pP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2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1524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Acknowledgments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31651_110288255683250_100001062287514_65872_47348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447800"/>
            <a:ext cx="36576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4" descr="AGL-UH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447800"/>
            <a:ext cx="1981201" cy="139363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4202668"/>
            <a:ext cx="405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Meteor Crater Field Crew (May, 2010)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025914"/>
            <a:ext cx="2778581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Dr. Robert R. Stewart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Dr. C. Liner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Dr. S. Hall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766" y="4708773"/>
            <a:ext cx="8068234" cy="1615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Dr. </a:t>
            </a:r>
            <a:r>
              <a:rPr lang="en-US" smtClean="0"/>
              <a:t>D. A</a:t>
            </a:r>
            <a:r>
              <a:rPr lang="en-US" dirty="0" smtClean="0"/>
              <a:t>. Kring (Lunar and Planetary Institute)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Generous staff at the Meteor Crater Museum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Dr. K. Spikes and Ms. Jennifer </a:t>
            </a:r>
            <a:r>
              <a:rPr lang="en-US" dirty="0" err="1" smtClean="0"/>
              <a:t>Glidewell</a:t>
            </a:r>
            <a:r>
              <a:rPr lang="en-US" dirty="0" smtClean="0"/>
              <a:t> (The University of Texas at Austin)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-228600"/>
            <a:ext cx="9296400" cy="1295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reat-day-d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3657600" cy="460426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H="1">
            <a:off x="304800" y="1981200"/>
            <a:ext cx="3733800" cy="15240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so optimistic about this? This guy must be a geophysicist !!!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924800" cy="762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Journey Through </a:t>
            </a:r>
            <a:r>
              <a:rPr lang="en-US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6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Astrobleme</a:t>
            </a:r>
            <a:endParaRPr lang="en-US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066800"/>
            <a:ext cx="4724400" cy="762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Objectives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0"/>
            <a:ext cx="6353503" cy="914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Meteor Crater, Arizona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737360"/>
            <a:ext cx="9367345" cy="1859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Geophysical surveys: 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Ultrasonic, Seismic, Gravity and Magnetics, GPR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124200"/>
            <a:ext cx="9082252" cy="1905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Methodology: 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Seismic refraction and reflection  analysis </a:t>
            </a: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Ground-roll inversion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029200"/>
            <a:ext cx="6353503" cy="762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Results and Interpretations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5715000"/>
            <a:ext cx="4724400" cy="762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Conclusions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6182380"/>
            <a:ext cx="33986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(Animation showing particle movements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for  Ground-roll or Rayleigh-wave 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19800" y="1371600"/>
            <a:ext cx="2590800" cy="1779271"/>
            <a:chOff x="5334000" y="1447800"/>
            <a:chExt cx="2590800" cy="1779271"/>
          </a:xfrm>
        </p:grpSpPr>
        <p:pic>
          <p:nvPicPr>
            <p:cNvPr id="20" name="Picture 19" descr="BIG_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466851"/>
              <a:ext cx="2560320" cy="1760220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V="1">
              <a:off x="7543800" y="1539240"/>
              <a:ext cx="0" cy="274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54186" y="144780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10200" y="4572000"/>
            <a:ext cx="2651760" cy="1571841"/>
            <a:chOff x="7760921" y="4130003"/>
            <a:chExt cx="2651760" cy="1571841"/>
          </a:xfrm>
        </p:grpSpPr>
        <p:pic>
          <p:nvPicPr>
            <p:cNvPr id="16" name="Picture 5" descr="rayleighwaveanimatedtest5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921" y="4130003"/>
              <a:ext cx="2651760" cy="150879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4154" y="5486400"/>
              <a:ext cx="13484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Daniel A. Russell (1999)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937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9" name="TextBox 3"/>
          <p:cNvSpPr txBox="1">
            <a:spLocks noChangeArrowheads="1"/>
          </p:cNvSpPr>
          <p:nvPr/>
        </p:nvSpPr>
        <p:spPr bwMode="auto">
          <a:xfrm>
            <a:off x="2209800" y="25400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Methodology: MASW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6050" y="762000"/>
            <a:ext cx="8845550" cy="1252538"/>
            <a:chOff x="69136" y="533400"/>
            <a:chExt cx="8846264" cy="1252537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69136" y="533400"/>
              <a:ext cx="884626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0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Multichannel Analysis of Surface Waves (MASW)</a:t>
              </a:r>
            </a:p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    - </a:t>
              </a:r>
              <a:r>
                <a:rPr lang="en-US" sz="2000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Generation of dispersion curves (phase velocity versus frequency plots)</a:t>
              </a:r>
            </a:p>
          </p:txBody>
        </p:sp>
        <p:sp>
          <p:nvSpPr>
            <p:cNvPr id="24614" name="TextBox 7"/>
            <p:cNvSpPr txBox="1">
              <a:spLocks noChangeArrowheads="1"/>
            </p:cNvSpPr>
            <p:nvPr/>
          </p:nvSpPr>
          <p:spPr bwMode="auto">
            <a:xfrm>
              <a:off x="4513263" y="1447800"/>
              <a:ext cx="4402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(Park et al., 1998; ibid 1999; Xia et al., 1999)</a:t>
              </a:r>
            </a:p>
          </p:txBody>
        </p:sp>
      </p:grpSp>
      <p:sp>
        <p:nvSpPr>
          <p:cNvPr id="2459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01050" y="6477000"/>
            <a:ext cx="666750" cy="30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E5C6E-D9A7-4A4E-9BB3-156954157E2F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2570" y="2096869"/>
            <a:ext cx="1625830" cy="646331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2447925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1000" y="2971800"/>
            <a:ext cx="2759075" cy="3613150"/>
            <a:chOff x="381000" y="3124200"/>
            <a:chExt cx="2758440" cy="3612750"/>
          </a:xfrm>
        </p:grpSpPr>
        <p:pic>
          <p:nvPicPr>
            <p:cNvPr id="24607" name="Picture 3" descr="C:\Documents and Settings\sroy\Desktop\TLE_WRITEUP\FIGURES\RAW_SHOT\LM2_100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657600"/>
              <a:ext cx="2377440" cy="30793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81000" y="3124200"/>
              <a:ext cx="1528042" cy="1818620"/>
              <a:chOff x="381000" y="3124200"/>
              <a:chExt cx="1528042" cy="181862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609547" y="3428966"/>
                <a:ext cx="8380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190494" y="3848020"/>
                <a:ext cx="838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1" name="TextBox 9"/>
              <p:cNvSpPr txBox="1">
                <a:spLocks noChangeArrowheads="1"/>
              </p:cNvSpPr>
              <p:nvPr/>
            </p:nvSpPr>
            <p:spPr bwMode="auto">
              <a:xfrm>
                <a:off x="1524000" y="3124200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1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24612" name="TextBox 39"/>
              <p:cNvSpPr txBox="1">
                <a:spLocks noChangeArrowheads="1"/>
              </p:cNvSpPr>
              <p:nvPr/>
            </p:nvSpPr>
            <p:spPr bwMode="auto">
              <a:xfrm>
                <a:off x="381000" y="4419600"/>
                <a:ext cx="30489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1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</p:grp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876800" y="2971800"/>
            <a:ext cx="3281363" cy="3732213"/>
            <a:chOff x="4537549" y="2949837"/>
            <a:chExt cx="3595411" cy="3831963"/>
          </a:xfrm>
        </p:grpSpPr>
        <p:pic>
          <p:nvPicPr>
            <p:cNvPr id="24602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330744"/>
              <a:ext cx="3560960" cy="345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Straight Arrow Connector 41"/>
            <p:cNvCxnSpPr/>
            <p:nvPr/>
          </p:nvCxnSpPr>
          <p:spPr>
            <a:xfrm>
              <a:off x="4741063" y="3270933"/>
              <a:ext cx="7444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4298538" y="3713459"/>
              <a:ext cx="885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5" name="TextBox 43"/>
            <p:cNvSpPr txBox="1">
              <a:spLocks noChangeArrowheads="1"/>
            </p:cNvSpPr>
            <p:nvPr/>
          </p:nvSpPr>
          <p:spPr bwMode="auto">
            <a:xfrm>
              <a:off x="5553549" y="2949837"/>
              <a:ext cx="342260" cy="55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24606" name="TextBox 44"/>
            <p:cNvSpPr txBox="1">
              <a:spLocks noChangeArrowheads="1"/>
            </p:cNvSpPr>
            <p:nvPr/>
          </p:nvSpPr>
          <p:spPr bwMode="auto">
            <a:xfrm>
              <a:off x="4537549" y="4316002"/>
              <a:ext cx="271015" cy="55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733800" y="49530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TextBox 12"/>
          <p:cNvSpPr txBox="1">
            <a:spLocks noChangeArrowheads="1"/>
          </p:cNvSpPr>
          <p:nvPr/>
        </p:nvSpPr>
        <p:spPr bwMode="auto">
          <a:xfrm>
            <a:off x="5351463" y="6400800"/>
            <a:ext cx="2649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Amplitude spectra</a:t>
            </a:r>
          </a:p>
        </p:txBody>
      </p:sp>
      <p:sp>
        <p:nvSpPr>
          <p:cNvPr id="24598" name="TextBox 35"/>
          <p:cNvSpPr txBox="1">
            <a:spLocks noChangeArrowheads="1"/>
          </p:cNvSpPr>
          <p:nvPr/>
        </p:nvSpPr>
        <p:spPr bwMode="auto">
          <a:xfrm>
            <a:off x="6629400" y="298291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Arial" charset="0"/>
                <a:cs typeface="Arial" charset="0"/>
              </a:rPr>
              <a:t>Phase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934200" y="2590800"/>
            <a:ext cx="152400" cy="392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4601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71700"/>
            <a:ext cx="4705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3373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8F5378-2E6E-4485-92D8-7B9631982599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752600" y="101600"/>
            <a:ext cx="6083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MASW (Dispersion curves)</a:t>
            </a: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7" name="Rectangle 18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Rectangle 21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9" name="TextBox 25"/>
          <p:cNvSpPr txBox="1">
            <a:spLocks noChangeArrowheads="1"/>
          </p:cNvSpPr>
          <p:nvPr/>
        </p:nvSpPr>
        <p:spPr bwMode="auto">
          <a:xfrm>
            <a:off x="228600" y="5867400"/>
            <a:ext cx="59338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Values are stacked over entire offset</a:t>
            </a:r>
          </a:p>
          <a:p>
            <a:pPr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The maximum value is obtained when -  </a:t>
            </a: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838200"/>
            <a:ext cx="2759075" cy="3613150"/>
            <a:chOff x="381000" y="1447800"/>
            <a:chExt cx="2758440" cy="3612750"/>
          </a:xfrm>
        </p:grpSpPr>
        <p:pic>
          <p:nvPicPr>
            <p:cNvPr id="25632" name="Picture 3" descr="C:\Documents and Settings\sroy\Desktop\TLE_WRITEUP\FIGURES\RAW_SHOT\LM2_1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981200"/>
              <a:ext cx="2377440" cy="30793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09547" y="1752566"/>
              <a:ext cx="8380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190494" y="2171620"/>
              <a:ext cx="8381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5" name="TextBox 22"/>
            <p:cNvSpPr txBox="1">
              <a:spLocks noChangeArrowheads="1"/>
            </p:cNvSpPr>
            <p:nvPr/>
          </p:nvSpPr>
          <p:spPr bwMode="auto">
            <a:xfrm>
              <a:off x="1524000" y="1447800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25636" name="TextBox 23"/>
            <p:cNvSpPr txBox="1">
              <a:spLocks noChangeArrowheads="1"/>
            </p:cNvSpPr>
            <p:nvPr/>
          </p:nvSpPr>
          <p:spPr bwMode="auto">
            <a:xfrm>
              <a:off x="381000" y="2743200"/>
              <a:ext cx="3048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81400" y="762000"/>
            <a:ext cx="4267200" cy="4087813"/>
            <a:chOff x="4038600" y="924580"/>
            <a:chExt cx="4800600" cy="3876020"/>
          </a:xfrm>
        </p:grpSpPr>
        <p:pic>
          <p:nvPicPr>
            <p:cNvPr id="25627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122973"/>
              <a:ext cx="4800600" cy="367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4419005" y="1228641"/>
              <a:ext cx="8393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999793" y="1647853"/>
              <a:ext cx="8384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0" name="TextBox 28"/>
            <p:cNvSpPr txBox="1">
              <a:spLocks noChangeArrowheads="1"/>
            </p:cNvSpPr>
            <p:nvPr/>
          </p:nvSpPr>
          <p:spPr bwMode="auto">
            <a:xfrm>
              <a:off x="5334000" y="924580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25631" name="TextBox 29"/>
            <p:cNvSpPr txBox="1">
              <a:spLocks noChangeArrowheads="1"/>
            </p:cNvSpPr>
            <p:nvPr/>
          </p:nvSpPr>
          <p:spPr bwMode="auto">
            <a:xfrm>
              <a:off x="4191000" y="2219980"/>
              <a:ext cx="3048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3124200" y="2971800"/>
            <a:ext cx="838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33"/>
          <p:cNvSpPr txBox="1">
            <a:spLocks noChangeArrowheads="1"/>
          </p:cNvSpPr>
          <p:nvPr/>
        </p:nvSpPr>
        <p:spPr bwMode="auto">
          <a:xfrm>
            <a:off x="4781550" y="4424363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Phase spectra</a:t>
            </a:r>
          </a:p>
        </p:txBody>
      </p:sp>
      <p:sp>
        <p:nvSpPr>
          <p:cNvPr id="25615" name="TextBox 5"/>
          <p:cNvSpPr txBox="1">
            <a:spLocks noChangeArrowheads="1"/>
          </p:cNvSpPr>
          <p:nvPr/>
        </p:nvSpPr>
        <p:spPr bwMode="auto">
          <a:xfrm>
            <a:off x="7467600" y="1806575"/>
            <a:ext cx="385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prstClr val="black"/>
                </a:solidFill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25616" name="TextBox 7"/>
          <p:cNvSpPr txBox="1">
            <a:spLocks noChangeArrowheads="1"/>
          </p:cNvSpPr>
          <p:nvPr/>
        </p:nvSpPr>
        <p:spPr bwMode="auto">
          <a:xfrm>
            <a:off x="1676400" y="51054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l-GR" sz="22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ω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= angular frequency and </a:t>
            </a:r>
            <a:r>
              <a:rPr lang="en-US" sz="22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</a:t>
            </a:r>
            <a:r>
              <a:rPr lang="el-GR" sz="2200" i="1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ω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= phase velocity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14800" y="2057400"/>
            <a:ext cx="338296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5619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676400"/>
            <a:ext cx="79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0" name="Rectangle 34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21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5622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00600"/>
            <a:ext cx="1352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Rectangle 3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24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5625" name="Picture 3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6238875"/>
            <a:ext cx="117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6" name="Rectangle 4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47700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95E79-5B98-4ACC-B146-1D893BD21192}" type="slidenum">
              <a:rPr lang="en-US" sz="2400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90600" y="1066800"/>
            <a:ext cx="6705600" cy="708025"/>
            <a:chOff x="533400" y="914400"/>
            <a:chExt cx="6705600" cy="708025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3475038" y="1371600"/>
              <a:ext cx="10969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9" name="TextBox 12"/>
            <p:cNvSpPr txBox="1">
              <a:spLocks noChangeArrowheads="1"/>
            </p:cNvSpPr>
            <p:nvPr/>
          </p:nvSpPr>
          <p:spPr bwMode="auto">
            <a:xfrm>
              <a:off x="5329237" y="1123950"/>
              <a:ext cx="1909763" cy="400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Initial </a:t>
              </a:r>
              <a:r>
                <a:rPr lang="en-US" sz="2000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sz="2000" i="1" baseline="-25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model</a:t>
              </a:r>
            </a:p>
          </p:txBody>
        </p:sp>
        <p:sp>
          <p:nvSpPr>
            <p:cNvPr id="26650" name="TextBox 9"/>
            <p:cNvSpPr txBox="1">
              <a:spLocks noChangeArrowheads="1"/>
            </p:cNvSpPr>
            <p:nvPr/>
          </p:nvSpPr>
          <p:spPr bwMode="auto">
            <a:xfrm>
              <a:off x="533400" y="914400"/>
              <a:ext cx="2224088" cy="708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Observed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Dispersion Curve </a:t>
              </a:r>
            </a:p>
          </p:txBody>
        </p:sp>
        <p:sp>
          <p:nvSpPr>
            <p:cNvPr id="26651" name="TextBox 40"/>
            <p:cNvSpPr txBox="1">
              <a:spLocks noChangeArrowheads="1"/>
            </p:cNvSpPr>
            <p:nvPr/>
          </p:nvSpPr>
          <p:spPr bwMode="auto">
            <a:xfrm>
              <a:off x="3026843" y="929640"/>
              <a:ext cx="2154757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i="1" baseline="-25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Rayleigh  </a:t>
              </a:r>
              <a:r>
                <a:rPr lang="en-US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= 0.92* V</a:t>
              </a:r>
              <a:r>
                <a:rPr lang="en-US" i="1" baseline="-25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</a:t>
              </a:r>
              <a:endParaRPr lang="en-US" i="1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84238" y="2343150"/>
            <a:ext cx="7192962" cy="4362450"/>
            <a:chOff x="807720" y="2286000"/>
            <a:chExt cx="7193280" cy="4362450"/>
          </a:xfrm>
        </p:grpSpPr>
        <p:sp>
          <p:nvSpPr>
            <p:cNvPr id="26631" name="TextBox 47"/>
            <p:cNvSpPr txBox="1">
              <a:spLocks noChangeArrowheads="1"/>
            </p:cNvSpPr>
            <p:nvPr/>
          </p:nvSpPr>
          <p:spPr bwMode="auto">
            <a:xfrm>
              <a:off x="3048000" y="2800350"/>
              <a:ext cx="2136775" cy="400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Update </a:t>
              </a:r>
              <a:r>
                <a:rPr lang="en-US" sz="2000" i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sz="2000" i="1" baseline="-25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model</a:t>
              </a: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807720" y="2286000"/>
              <a:ext cx="7193280" cy="4362450"/>
              <a:chOff x="731520" y="2286000"/>
              <a:chExt cx="7193280" cy="4362450"/>
            </a:xfrm>
          </p:grpSpPr>
          <p:sp>
            <p:nvSpPr>
              <p:cNvPr id="26633" name="TextBox 9"/>
              <p:cNvSpPr txBox="1">
                <a:spLocks noChangeArrowheads="1"/>
              </p:cNvSpPr>
              <p:nvPr/>
            </p:nvSpPr>
            <p:spPr bwMode="auto">
              <a:xfrm>
                <a:off x="1647824" y="3654425"/>
                <a:ext cx="2224088" cy="7080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Observed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Dispersion Curve </a:t>
                </a:r>
              </a:p>
            </p:txBody>
          </p:sp>
          <p:sp>
            <p:nvSpPr>
              <p:cNvPr id="26634" name="TextBox 16"/>
              <p:cNvSpPr txBox="1">
                <a:spLocks noChangeArrowheads="1"/>
              </p:cNvSpPr>
              <p:nvPr/>
            </p:nvSpPr>
            <p:spPr bwMode="auto">
              <a:xfrm>
                <a:off x="5548312" y="3730625"/>
                <a:ext cx="2224088" cy="7080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Calculated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Dispersion Curve </a:t>
                </a:r>
              </a:p>
            </p:txBody>
          </p:sp>
          <p:sp>
            <p:nvSpPr>
              <p:cNvPr id="26635" name="TextBox 26"/>
              <p:cNvSpPr txBox="1">
                <a:spLocks noChangeArrowheads="1"/>
              </p:cNvSpPr>
              <p:nvPr/>
            </p:nvSpPr>
            <p:spPr bwMode="auto">
              <a:xfrm>
                <a:off x="3643312" y="4800540"/>
                <a:ext cx="218040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Error  minimized?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rot="16200000" flipH="1">
                <a:off x="4298808" y="5703888"/>
                <a:ext cx="82232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7" name="TextBox 32"/>
              <p:cNvSpPr txBox="1">
                <a:spLocks noChangeArrowheads="1"/>
              </p:cNvSpPr>
              <p:nvPr/>
            </p:nvSpPr>
            <p:spPr bwMode="auto">
              <a:xfrm>
                <a:off x="1676400" y="5029200"/>
                <a:ext cx="569388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NO</a:t>
                </a:r>
              </a:p>
            </p:txBody>
          </p:sp>
          <p:sp>
            <p:nvSpPr>
              <p:cNvPr id="26638" name="TextBox 35"/>
              <p:cNvSpPr txBox="1">
                <a:spLocks noChangeArrowheads="1"/>
              </p:cNvSpPr>
              <p:nvPr/>
            </p:nvSpPr>
            <p:spPr bwMode="auto">
              <a:xfrm>
                <a:off x="3871912" y="6248400"/>
                <a:ext cx="1868488" cy="4000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Final </a:t>
                </a:r>
                <a:r>
                  <a:rPr lang="en-US" sz="2000" i="1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V</a:t>
                </a:r>
                <a:r>
                  <a:rPr lang="en-US" sz="2000" i="1" baseline="-25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model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761683" y="3048000"/>
                <a:ext cx="219561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6934156" y="2743200"/>
                <a:ext cx="0" cy="914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947937" y="4057650"/>
                <a:ext cx="155423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709971" y="4057650"/>
                <a:ext cx="0" cy="7318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3" name="TextBox 32"/>
              <p:cNvSpPr txBox="1">
                <a:spLocks noChangeArrowheads="1"/>
              </p:cNvSpPr>
              <p:nvPr/>
            </p:nvSpPr>
            <p:spPr bwMode="auto">
              <a:xfrm>
                <a:off x="3795712" y="5505450"/>
                <a:ext cx="699230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YES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761683" y="3017838"/>
                <a:ext cx="0" cy="20113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5" name="TextBox 12"/>
              <p:cNvSpPr txBox="1">
                <a:spLocks noChangeArrowheads="1"/>
              </p:cNvSpPr>
              <p:nvPr/>
            </p:nvSpPr>
            <p:spPr bwMode="auto">
              <a:xfrm>
                <a:off x="6015037" y="2286000"/>
                <a:ext cx="1909763" cy="4000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Initial </a:t>
                </a:r>
                <a:r>
                  <a:rPr lang="en-US" sz="2000" i="1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V</a:t>
                </a:r>
                <a:r>
                  <a:rPr lang="en-US" sz="2000" i="1" baseline="-25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sz="200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model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5400000">
                <a:off x="2194466" y="3566254"/>
                <a:ext cx="0" cy="29258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5121151" y="3048000"/>
                <a:ext cx="173680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1676400" y="115669"/>
            <a:ext cx="6365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MASW (Inversion algorithm)</a:t>
            </a: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309563" y="6335713"/>
            <a:ext cx="298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prstClr val="black"/>
                </a:solidFill>
                <a:latin typeface="Arial" charset="0"/>
                <a:cs typeface="Arial" charset="0"/>
              </a:rPr>
              <a:t>- Modified after Xia et al.,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"/>
            <a:ext cx="7924800" cy="914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4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600200"/>
            <a:ext cx="8763000" cy="2667000"/>
            <a:chOff x="152400" y="1600200"/>
            <a:chExt cx="8763000" cy="2667000"/>
          </a:xfrm>
        </p:grpSpPr>
        <p:sp>
          <p:nvSpPr>
            <p:cNvPr id="5" name="Rectangle 4"/>
            <p:cNvSpPr/>
            <p:nvPr/>
          </p:nvSpPr>
          <p:spPr>
            <a:xfrm>
              <a:off x="228600" y="1600200"/>
              <a:ext cx="8610600" cy="2667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1612642"/>
              <a:ext cx="8763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 understand seismic wave propagation through brecciated  </a:t>
              </a:r>
            </a:p>
            <a:p>
              <a:pPr>
                <a:spcAft>
                  <a:spcPts val="240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materials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 estimate the thickness of the ejecta blanket (a sheet of </a:t>
              </a:r>
            </a:p>
            <a:p>
              <a:pPr>
                <a:spcAft>
                  <a:spcPts val="240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debris thrown out of the crater during the meteorite impact)</a:t>
              </a:r>
            </a:p>
            <a:p>
              <a:pPr marL="285750" indent="-285750">
                <a:spcAft>
                  <a:spcPts val="2400"/>
                </a:spcAft>
                <a:buFont typeface="Wingdings" pitchFamily="2" charset="2"/>
                <a:buChar char="q"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 characterize the near-surface physical properties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" y="4495800"/>
            <a:ext cx="8763000" cy="1676400"/>
            <a:chOff x="152400" y="1524000"/>
            <a:chExt cx="8763000" cy="1676400"/>
          </a:xfrm>
        </p:grpSpPr>
        <p:sp>
          <p:nvSpPr>
            <p:cNvPr id="10" name="Rectangle 9"/>
            <p:cNvSpPr/>
            <p:nvPr/>
          </p:nvSpPr>
          <p:spPr>
            <a:xfrm>
              <a:off x="152400" y="1524000"/>
              <a:ext cx="8613648" cy="1676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1612642"/>
              <a:ext cx="87630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 develop general survey methodologies to image a highly  </a:t>
              </a:r>
            </a:p>
            <a:p>
              <a:pPr>
                <a:spcAft>
                  <a:spcPts val="240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complex near-surface </a:t>
              </a:r>
            </a:p>
            <a:p>
              <a:pPr marL="285750" indent="-285750">
                <a:spcAft>
                  <a:spcPts val="2400"/>
                </a:spcAft>
                <a:buFont typeface="Wingdings" pitchFamily="2" charset="2"/>
                <a:buChar char="q"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 image near-surface reflectors and faults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117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0"/>
            <a:ext cx="7924800" cy="914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Barringer</a:t>
            </a:r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(Meteor) Crater, Arizona</a:t>
            </a:r>
            <a:endParaRPr lang="en-US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9108"/>
            <a:ext cx="5310266" cy="2740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52400" y="1143000"/>
            <a:ext cx="2800050" cy="1463038"/>
            <a:chOff x="152400" y="5242562"/>
            <a:chExt cx="2800050" cy="1463038"/>
          </a:xfrm>
        </p:grpSpPr>
        <p:grpSp>
          <p:nvGrpSpPr>
            <p:cNvPr id="48" name="Group 47"/>
            <p:cNvGrpSpPr/>
            <p:nvPr/>
          </p:nvGrpSpPr>
          <p:grpSpPr>
            <a:xfrm>
              <a:off x="152400" y="5242562"/>
              <a:ext cx="2800050" cy="1463038"/>
              <a:chOff x="685800" y="3886200"/>
              <a:chExt cx="2800050" cy="146303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85800" y="4114801"/>
                <a:ext cx="2800050" cy="1234437"/>
                <a:chOff x="533400" y="2971800"/>
                <a:chExt cx="1947861" cy="88174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33401" y="2971800"/>
                  <a:ext cx="1947860" cy="36576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33400" y="3124200"/>
                  <a:ext cx="194786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33400" y="3243941"/>
                  <a:ext cx="1947860" cy="60960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Explosion 2 11"/>
              <p:cNvSpPr/>
              <p:nvPr/>
            </p:nvSpPr>
            <p:spPr>
              <a:xfrm>
                <a:off x="1897116" y="3886200"/>
                <a:ext cx="541284" cy="60959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177958" y="602938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" y="4766251"/>
            <a:ext cx="2819400" cy="1939349"/>
            <a:chOff x="152400" y="1398213"/>
            <a:chExt cx="2819400" cy="1939349"/>
          </a:xfrm>
        </p:grpSpPr>
        <p:grpSp>
          <p:nvGrpSpPr>
            <p:cNvPr id="13" name="Group 12"/>
            <p:cNvGrpSpPr/>
            <p:nvPr/>
          </p:nvGrpSpPr>
          <p:grpSpPr>
            <a:xfrm>
              <a:off x="152400" y="1398213"/>
              <a:ext cx="2819400" cy="1939349"/>
              <a:chOff x="4343400" y="1905000"/>
              <a:chExt cx="2819400" cy="193934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4343400" y="1905000"/>
                <a:ext cx="2800050" cy="1939349"/>
                <a:chOff x="5429550" y="1581090"/>
                <a:chExt cx="2800050" cy="1939349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5429550" y="1581090"/>
                  <a:ext cx="2800050" cy="1939349"/>
                  <a:chOff x="4210350" y="2647890"/>
                  <a:chExt cx="2800050" cy="1939349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4210350" y="3276600"/>
                    <a:ext cx="2800050" cy="1310639"/>
                    <a:chOff x="533400" y="2971800"/>
                    <a:chExt cx="1947861" cy="93617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533401" y="2971800"/>
                      <a:ext cx="1947860" cy="36576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533400" y="3135086"/>
                      <a:ext cx="1947860" cy="2286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533400" y="3298371"/>
                      <a:ext cx="1947860" cy="60960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1" name="Flowchart: Delay 70"/>
                  <p:cNvSpPr/>
                  <p:nvPr/>
                </p:nvSpPr>
                <p:spPr>
                  <a:xfrm rot="5400000">
                    <a:off x="5400622" y="3076162"/>
                    <a:ext cx="590488" cy="991367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833716" y="2647890"/>
                    <a:ext cx="179568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Ejecta blanket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90" name="Straight Arrow Connector 89"/>
                <p:cNvCxnSpPr/>
                <p:nvPr/>
              </p:nvCxnSpPr>
              <p:spPr>
                <a:xfrm flipH="1">
                  <a:off x="6489038" y="1924110"/>
                  <a:ext cx="292762" cy="1332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>
                  <a:off x="7046283" y="1924110"/>
                  <a:ext cx="289034" cy="1619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Freeform 95"/>
              <p:cNvSpPr/>
              <p:nvPr/>
            </p:nvSpPr>
            <p:spPr>
              <a:xfrm flipH="1">
                <a:off x="4648200" y="2381310"/>
                <a:ext cx="685800" cy="182880"/>
              </a:xfrm>
              <a:custGeom>
                <a:avLst/>
                <a:gdLst>
                  <a:gd name="connsiteX0" fmla="*/ 0 w 707366"/>
                  <a:gd name="connsiteY0" fmla="*/ 88459 h 88459"/>
                  <a:gd name="connsiteX1" fmla="*/ 60385 w 707366"/>
                  <a:gd name="connsiteY1" fmla="*/ 2195 h 88459"/>
                  <a:gd name="connsiteX2" fmla="*/ 215660 w 707366"/>
                  <a:gd name="connsiteY2" fmla="*/ 28074 h 88459"/>
                  <a:gd name="connsiteX3" fmla="*/ 414068 w 707366"/>
                  <a:gd name="connsiteY3" fmla="*/ 53954 h 88459"/>
                  <a:gd name="connsiteX4" fmla="*/ 707366 w 707366"/>
                  <a:gd name="connsiteY4" fmla="*/ 79833 h 8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366" h="88459">
                    <a:moveTo>
                      <a:pt x="0" y="88459"/>
                    </a:moveTo>
                    <a:cubicBezTo>
                      <a:pt x="12221" y="50359"/>
                      <a:pt x="24442" y="12259"/>
                      <a:pt x="60385" y="2195"/>
                    </a:cubicBezTo>
                    <a:cubicBezTo>
                      <a:pt x="96328" y="-7869"/>
                      <a:pt x="156713" y="19448"/>
                      <a:pt x="215660" y="28074"/>
                    </a:cubicBezTo>
                    <a:cubicBezTo>
                      <a:pt x="274607" y="36700"/>
                      <a:pt x="332117" y="45328"/>
                      <a:pt x="414068" y="53954"/>
                    </a:cubicBezTo>
                    <a:cubicBezTo>
                      <a:pt x="496019" y="62580"/>
                      <a:pt x="657045" y="75520"/>
                      <a:pt x="707366" y="79833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6324600" y="2381310"/>
                <a:ext cx="838200" cy="182880"/>
              </a:xfrm>
              <a:custGeom>
                <a:avLst/>
                <a:gdLst>
                  <a:gd name="connsiteX0" fmla="*/ 0 w 707366"/>
                  <a:gd name="connsiteY0" fmla="*/ 88459 h 88459"/>
                  <a:gd name="connsiteX1" fmla="*/ 60385 w 707366"/>
                  <a:gd name="connsiteY1" fmla="*/ 2195 h 88459"/>
                  <a:gd name="connsiteX2" fmla="*/ 215660 w 707366"/>
                  <a:gd name="connsiteY2" fmla="*/ 28074 h 88459"/>
                  <a:gd name="connsiteX3" fmla="*/ 414068 w 707366"/>
                  <a:gd name="connsiteY3" fmla="*/ 53954 h 88459"/>
                  <a:gd name="connsiteX4" fmla="*/ 707366 w 707366"/>
                  <a:gd name="connsiteY4" fmla="*/ 79833 h 8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366" h="88459">
                    <a:moveTo>
                      <a:pt x="0" y="88459"/>
                    </a:moveTo>
                    <a:cubicBezTo>
                      <a:pt x="12221" y="50359"/>
                      <a:pt x="24442" y="12259"/>
                      <a:pt x="60385" y="2195"/>
                    </a:cubicBezTo>
                    <a:cubicBezTo>
                      <a:pt x="96328" y="-7869"/>
                      <a:pt x="156713" y="19448"/>
                      <a:pt x="215660" y="28074"/>
                    </a:cubicBezTo>
                    <a:cubicBezTo>
                      <a:pt x="274607" y="36700"/>
                      <a:pt x="332117" y="45328"/>
                      <a:pt x="414068" y="53954"/>
                    </a:cubicBezTo>
                    <a:cubicBezTo>
                      <a:pt x="496019" y="62580"/>
                      <a:pt x="657045" y="75520"/>
                      <a:pt x="707366" y="79833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52400" y="272796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555574" y="36576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616440"/>
            <a:ext cx="592982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Excavated some 49,000 years ago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Diameter of 1.2 km and a bowl-shaped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depression of 180 m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tartigraphy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similar to Grand Canyon sequence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2727960"/>
            <a:ext cx="2819400" cy="1844040"/>
            <a:chOff x="152400" y="3322322"/>
            <a:chExt cx="2819400" cy="184404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3322322"/>
              <a:ext cx="2819400" cy="1844040"/>
              <a:chOff x="457200" y="3108960"/>
              <a:chExt cx="2819400" cy="18440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57200" y="3108960"/>
                <a:ext cx="2819400" cy="1844040"/>
                <a:chOff x="457200" y="1524000"/>
                <a:chExt cx="2819400" cy="184404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57200" y="1524000"/>
                  <a:ext cx="2800050" cy="1844040"/>
                  <a:chOff x="457200" y="1524000"/>
                  <a:chExt cx="2800050" cy="1844040"/>
                </a:xfrm>
              </p:grpSpPr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457200" y="1524000"/>
                    <a:ext cx="2800050" cy="1508762"/>
                    <a:chOff x="457200" y="1524000"/>
                    <a:chExt cx="2800050" cy="1508762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457200" y="1524000"/>
                      <a:ext cx="2800050" cy="1508762"/>
                      <a:chOff x="4210350" y="2514600"/>
                      <a:chExt cx="2800050" cy="1508762"/>
                    </a:xfrm>
                  </p:grpSpPr>
                  <p:grpSp>
                    <p:nvGrpSpPr>
                      <p:cNvPr id="56" name="Group 55"/>
                      <p:cNvGrpSpPr/>
                      <p:nvPr/>
                    </p:nvGrpSpPr>
                    <p:grpSpPr>
                      <a:xfrm>
                        <a:off x="4210350" y="3200401"/>
                        <a:ext cx="2800050" cy="822961"/>
                        <a:chOff x="533400" y="2917371"/>
                        <a:chExt cx="1947861" cy="587829"/>
                      </a:xfrm>
                    </p:grpSpPr>
                    <p:sp>
                      <p:nvSpPr>
                        <p:cNvPr id="58" name="Rectangle 57"/>
                        <p:cNvSpPr/>
                        <p:nvPr/>
                      </p:nvSpPr>
                      <p:spPr>
                        <a:xfrm>
                          <a:off x="533401" y="2917371"/>
                          <a:ext cx="1947860" cy="36576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Rectangle 58"/>
                        <p:cNvSpPr/>
                        <p:nvPr/>
                      </p:nvSpPr>
                      <p:spPr>
                        <a:xfrm>
                          <a:off x="533400" y="3276600"/>
                          <a:ext cx="1947860" cy="2286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  <a:prstDash val="solid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4910774" y="2514600"/>
                        <a:ext cx="1737976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dirty="0" smtClean="0">
                            <a:latin typeface="Arial" pitchFamily="34" charset="0"/>
                            <a:cs typeface="Arial" pitchFamily="34" charset="0"/>
                          </a:rPr>
                          <a:t>Ejecta curtain</a:t>
                        </a:r>
                        <a:endParaRPr lang="en-US" sz="2000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 flipH="1">
                      <a:off x="1515921" y="1971645"/>
                      <a:ext cx="292762" cy="133290"/>
                    </a:xfrm>
                    <a:prstGeom prst="straightConnector1">
                      <a:avLst/>
                    </a:prstGeom>
                    <a:ln w="19050">
                      <a:noFill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Arrow Connector 98"/>
                    <p:cNvCxnSpPr/>
                    <p:nvPr/>
                  </p:nvCxnSpPr>
                  <p:spPr>
                    <a:xfrm>
                      <a:off x="2073166" y="1971645"/>
                      <a:ext cx="289034" cy="161955"/>
                    </a:xfrm>
                    <a:prstGeom prst="straightConnector1">
                      <a:avLst/>
                    </a:prstGeom>
                    <a:ln w="19050">
                      <a:noFill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" name="Rectangle 43"/>
                  <p:cNvSpPr/>
                  <p:nvPr/>
                </p:nvSpPr>
                <p:spPr>
                  <a:xfrm>
                    <a:off x="457200" y="2514600"/>
                    <a:ext cx="2800049" cy="85344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457200" y="2438400"/>
                  <a:ext cx="2798064" cy="1676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lowchart: Delay 90"/>
                <p:cNvSpPr/>
                <p:nvPr/>
              </p:nvSpPr>
              <p:spPr>
                <a:xfrm rot="5400000">
                  <a:off x="1754124" y="1831462"/>
                  <a:ext cx="402336" cy="1067568"/>
                </a:xfrm>
                <a:prstGeom prst="flowChartDelay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 flipH="1">
                  <a:off x="688904" y="1783078"/>
                  <a:ext cx="911296" cy="822962"/>
                </a:xfrm>
                <a:custGeom>
                  <a:avLst/>
                  <a:gdLst>
                    <a:gd name="connsiteX0" fmla="*/ 4282 w 1222886"/>
                    <a:gd name="connsiteY0" fmla="*/ 742161 h 858144"/>
                    <a:gd name="connsiteX1" fmla="*/ 418350 w 1222886"/>
                    <a:gd name="connsiteY1" fmla="*/ 276334 h 858144"/>
                    <a:gd name="connsiteX2" fmla="*/ 875550 w 1222886"/>
                    <a:gd name="connsiteY2" fmla="*/ 86553 h 858144"/>
                    <a:gd name="connsiteX3" fmla="*/ 1194728 w 1222886"/>
                    <a:gd name="connsiteY3" fmla="*/ 289 h 858144"/>
                    <a:gd name="connsiteX4" fmla="*/ 1168849 w 1222886"/>
                    <a:gd name="connsiteY4" fmla="*/ 112433 h 858144"/>
                    <a:gd name="connsiteX5" fmla="*/ 858298 w 1222886"/>
                    <a:gd name="connsiteY5" fmla="*/ 233202 h 858144"/>
                    <a:gd name="connsiteX6" fmla="*/ 495988 w 1222886"/>
                    <a:gd name="connsiteY6" fmla="*/ 405731 h 858144"/>
                    <a:gd name="connsiteX7" fmla="*/ 219943 w 1222886"/>
                    <a:gd name="connsiteY7" fmla="*/ 655897 h 858144"/>
                    <a:gd name="connsiteX8" fmla="*/ 125052 w 1222886"/>
                    <a:gd name="connsiteY8" fmla="*/ 793919 h 858144"/>
                    <a:gd name="connsiteX9" fmla="*/ 4282 w 1222886"/>
                    <a:gd name="connsiteY9" fmla="*/ 854304 h 858144"/>
                    <a:gd name="connsiteX10" fmla="*/ 38788 w 1222886"/>
                    <a:gd name="connsiteY10" fmla="*/ 690402 h 858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22886" h="858144">
                      <a:moveTo>
                        <a:pt x="4282" y="742161"/>
                      </a:moveTo>
                      <a:cubicBezTo>
                        <a:pt x="138710" y="563881"/>
                        <a:pt x="273139" y="385602"/>
                        <a:pt x="418350" y="276334"/>
                      </a:cubicBezTo>
                      <a:cubicBezTo>
                        <a:pt x="563561" y="167066"/>
                        <a:pt x="746154" y="132561"/>
                        <a:pt x="875550" y="86553"/>
                      </a:cubicBezTo>
                      <a:cubicBezTo>
                        <a:pt x="1004946" y="40545"/>
                        <a:pt x="1145845" y="-4024"/>
                        <a:pt x="1194728" y="289"/>
                      </a:cubicBezTo>
                      <a:cubicBezTo>
                        <a:pt x="1243611" y="4602"/>
                        <a:pt x="1224921" y="73614"/>
                        <a:pt x="1168849" y="112433"/>
                      </a:cubicBezTo>
                      <a:cubicBezTo>
                        <a:pt x="1112777" y="151252"/>
                        <a:pt x="970442" y="184319"/>
                        <a:pt x="858298" y="233202"/>
                      </a:cubicBezTo>
                      <a:cubicBezTo>
                        <a:pt x="746154" y="282085"/>
                        <a:pt x="602381" y="335282"/>
                        <a:pt x="495988" y="405731"/>
                      </a:cubicBezTo>
                      <a:cubicBezTo>
                        <a:pt x="389596" y="476180"/>
                        <a:pt x="281766" y="591199"/>
                        <a:pt x="219943" y="655897"/>
                      </a:cubicBezTo>
                      <a:cubicBezTo>
                        <a:pt x="158120" y="720595"/>
                        <a:pt x="160996" y="760851"/>
                        <a:pt x="125052" y="793919"/>
                      </a:cubicBezTo>
                      <a:cubicBezTo>
                        <a:pt x="89109" y="826987"/>
                        <a:pt x="18659" y="871557"/>
                        <a:pt x="4282" y="854304"/>
                      </a:cubicBezTo>
                      <a:cubicBezTo>
                        <a:pt x="-10095" y="837051"/>
                        <a:pt x="14346" y="763726"/>
                        <a:pt x="38788" y="69040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2286000" y="1783078"/>
                  <a:ext cx="990600" cy="822962"/>
                </a:xfrm>
                <a:custGeom>
                  <a:avLst/>
                  <a:gdLst>
                    <a:gd name="connsiteX0" fmla="*/ 4282 w 1222886"/>
                    <a:gd name="connsiteY0" fmla="*/ 742161 h 858144"/>
                    <a:gd name="connsiteX1" fmla="*/ 418350 w 1222886"/>
                    <a:gd name="connsiteY1" fmla="*/ 276334 h 858144"/>
                    <a:gd name="connsiteX2" fmla="*/ 875550 w 1222886"/>
                    <a:gd name="connsiteY2" fmla="*/ 86553 h 858144"/>
                    <a:gd name="connsiteX3" fmla="*/ 1194728 w 1222886"/>
                    <a:gd name="connsiteY3" fmla="*/ 289 h 858144"/>
                    <a:gd name="connsiteX4" fmla="*/ 1168849 w 1222886"/>
                    <a:gd name="connsiteY4" fmla="*/ 112433 h 858144"/>
                    <a:gd name="connsiteX5" fmla="*/ 858298 w 1222886"/>
                    <a:gd name="connsiteY5" fmla="*/ 233202 h 858144"/>
                    <a:gd name="connsiteX6" fmla="*/ 495988 w 1222886"/>
                    <a:gd name="connsiteY6" fmla="*/ 405731 h 858144"/>
                    <a:gd name="connsiteX7" fmla="*/ 219943 w 1222886"/>
                    <a:gd name="connsiteY7" fmla="*/ 655897 h 858144"/>
                    <a:gd name="connsiteX8" fmla="*/ 125052 w 1222886"/>
                    <a:gd name="connsiteY8" fmla="*/ 793919 h 858144"/>
                    <a:gd name="connsiteX9" fmla="*/ 4282 w 1222886"/>
                    <a:gd name="connsiteY9" fmla="*/ 854304 h 858144"/>
                    <a:gd name="connsiteX10" fmla="*/ 38788 w 1222886"/>
                    <a:gd name="connsiteY10" fmla="*/ 690402 h 858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22886" h="858144">
                      <a:moveTo>
                        <a:pt x="4282" y="742161"/>
                      </a:moveTo>
                      <a:cubicBezTo>
                        <a:pt x="138710" y="563881"/>
                        <a:pt x="273139" y="385602"/>
                        <a:pt x="418350" y="276334"/>
                      </a:cubicBezTo>
                      <a:cubicBezTo>
                        <a:pt x="563561" y="167066"/>
                        <a:pt x="746154" y="132561"/>
                        <a:pt x="875550" y="86553"/>
                      </a:cubicBezTo>
                      <a:cubicBezTo>
                        <a:pt x="1004946" y="40545"/>
                        <a:pt x="1145845" y="-4024"/>
                        <a:pt x="1194728" y="289"/>
                      </a:cubicBezTo>
                      <a:cubicBezTo>
                        <a:pt x="1243611" y="4602"/>
                        <a:pt x="1224921" y="73614"/>
                        <a:pt x="1168849" y="112433"/>
                      </a:cubicBezTo>
                      <a:cubicBezTo>
                        <a:pt x="1112777" y="151252"/>
                        <a:pt x="970442" y="184319"/>
                        <a:pt x="858298" y="233202"/>
                      </a:cubicBezTo>
                      <a:cubicBezTo>
                        <a:pt x="746154" y="282085"/>
                        <a:pt x="602381" y="335282"/>
                        <a:pt x="495988" y="405731"/>
                      </a:cubicBezTo>
                      <a:cubicBezTo>
                        <a:pt x="389596" y="476180"/>
                        <a:pt x="281766" y="591199"/>
                        <a:pt x="219943" y="655897"/>
                      </a:cubicBezTo>
                      <a:cubicBezTo>
                        <a:pt x="158120" y="720595"/>
                        <a:pt x="160996" y="760851"/>
                        <a:pt x="125052" y="793919"/>
                      </a:cubicBezTo>
                      <a:cubicBezTo>
                        <a:pt x="89109" y="826987"/>
                        <a:pt x="18659" y="871557"/>
                        <a:pt x="4282" y="854304"/>
                      </a:cubicBezTo>
                      <a:cubicBezTo>
                        <a:pt x="-10095" y="837051"/>
                        <a:pt x="14346" y="763726"/>
                        <a:pt x="38788" y="69040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1524000" y="3495645"/>
                <a:ext cx="292762" cy="1332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2081245" y="3495645"/>
                <a:ext cx="289034" cy="1619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/>
            <p:cNvSpPr txBox="1"/>
            <p:nvPr/>
          </p:nvSpPr>
          <p:spPr>
            <a:xfrm>
              <a:off x="152400" y="455676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 rot="12628182">
              <a:off x="1290699" y="4109544"/>
              <a:ext cx="709805" cy="475314"/>
            </a:xfrm>
            <a:custGeom>
              <a:avLst/>
              <a:gdLst>
                <a:gd name="connsiteX0" fmla="*/ 4282 w 1222886"/>
                <a:gd name="connsiteY0" fmla="*/ 742161 h 858144"/>
                <a:gd name="connsiteX1" fmla="*/ 418350 w 1222886"/>
                <a:gd name="connsiteY1" fmla="*/ 276334 h 858144"/>
                <a:gd name="connsiteX2" fmla="*/ 875550 w 1222886"/>
                <a:gd name="connsiteY2" fmla="*/ 86553 h 858144"/>
                <a:gd name="connsiteX3" fmla="*/ 1194728 w 1222886"/>
                <a:gd name="connsiteY3" fmla="*/ 289 h 858144"/>
                <a:gd name="connsiteX4" fmla="*/ 1168849 w 1222886"/>
                <a:gd name="connsiteY4" fmla="*/ 112433 h 858144"/>
                <a:gd name="connsiteX5" fmla="*/ 858298 w 1222886"/>
                <a:gd name="connsiteY5" fmla="*/ 233202 h 858144"/>
                <a:gd name="connsiteX6" fmla="*/ 495988 w 1222886"/>
                <a:gd name="connsiteY6" fmla="*/ 405731 h 858144"/>
                <a:gd name="connsiteX7" fmla="*/ 219943 w 1222886"/>
                <a:gd name="connsiteY7" fmla="*/ 655897 h 858144"/>
                <a:gd name="connsiteX8" fmla="*/ 125052 w 1222886"/>
                <a:gd name="connsiteY8" fmla="*/ 793919 h 858144"/>
                <a:gd name="connsiteX9" fmla="*/ 4282 w 1222886"/>
                <a:gd name="connsiteY9" fmla="*/ 854304 h 858144"/>
                <a:gd name="connsiteX10" fmla="*/ 38788 w 1222886"/>
                <a:gd name="connsiteY10" fmla="*/ 690402 h 85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886" h="858144">
                  <a:moveTo>
                    <a:pt x="4282" y="742161"/>
                  </a:moveTo>
                  <a:cubicBezTo>
                    <a:pt x="138710" y="563881"/>
                    <a:pt x="273139" y="385602"/>
                    <a:pt x="418350" y="276334"/>
                  </a:cubicBezTo>
                  <a:cubicBezTo>
                    <a:pt x="563561" y="167066"/>
                    <a:pt x="746154" y="132561"/>
                    <a:pt x="875550" y="86553"/>
                  </a:cubicBezTo>
                  <a:cubicBezTo>
                    <a:pt x="1004946" y="40545"/>
                    <a:pt x="1145845" y="-4024"/>
                    <a:pt x="1194728" y="289"/>
                  </a:cubicBezTo>
                  <a:cubicBezTo>
                    <a:pt x="1243611" y="4602"/>
                    <a:pt x="1224921" y="73614"/>
                    <a:pt x="1168849" y="112433"/>
                  </a:cubicBezTo>
                  <a:cubicBezTo>
                    <a:pt x="1112777" y="151252"/>
                    <a:pt x="970442" y="184319"/>
                    <a:pt x="858298" y="233202"/>
                  </a:cubicBezTo>
                  <a:cubicBezTo>
                    <a:pt x="746154" y="282085"/>
                    <a:pt x="602381" y="335282"/>
                    <a:pt x="495988" y="405731"/>
                  </a:cubicBezTo>
                  <a:cubicBezTo>
                    <a:pt x="389596" y="476180"/>
                    <a:pt x="281766" y="591199"/>
                    <a:pt x="219943" y="655897"/>
                  </a:cubicBezTo>
                  <a:cubicBezTo>
                    <a:pt x="158120" y="720595"/>
                    <a:pt x="160996" y="760851"/>
                    <a:pt x="125052" y="793919"/>
                  </a:cubicBezTo>
                  <a:cubicBezTo>
                    <a:pt x="89109" y="826987"/>
                    <a:pt x="18659" y="871557"/>
                    <a:pt x="4282" y="854304"/>
                  </a:cubicBezTo>
                  <a:cubicBezTo>
                    <a:pt x="-10095" y="837051"/>
                    <a:pt x="14346" y="763726"/>
                    <a:pt x="38788" y="690402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068261" y="4419600"/>
            <a:ext cx="2999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(Shoemaker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1974 and Kring, 2007)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8001000" y="5029200"/>
          <a:ext cx="914400" cy="714375"/>
        </p:xfrm>
        <a:graphic>
          <a:graphicData uri="http://schemas.openxmlformats.org/presentationml/2006/ole">
            <p:oleObj spid="_x0000_s1026" name="Packager Shell Object" showAsIcon="1" r:id="rId4" imgW="914400" imgH="714240" progId="Package">
              <p:embed/>
            </p:oleObj>
          </a:graphicData>
        </a:graphic>
      </p:graphicFrame>
      <p:pic>
        <p:nvPicPr>
          <p:cNvPr id="55" name="Picture 54" descr="MC_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600200"/>
            <a:ext cx="5486400" cy="46646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4" name="Rectangle 53"/>
          <p:cNvSpPr/>
          <p:nvPr/>
        </p:nvSpPr>
        <p:spPr>
          <a:xfrm>
            <a:off x="7467600" y="63246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19600" y="5590401"/>
            <a:ext cx="445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- P. H. Schultz, Brown University, NASA Ames Research Center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08" grpId="1"/>
      <p:bldP spid="18" grpId="1"/>
      <p:bldP spid="51" grpId="1"/>
      <p:bldP spid="54" grpId="0"/>
      <p:bldP spid="57" grpId="0"/>
      <p:bldP spid="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924800" cy="914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Seismic Surveys</a:t>
            </a:r>
            <a:endParaRPr lang="en-US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6063364"/>
              </p:ext>
            </p:extLst>
          </p:nvPr>
        </p:nvGraphicFramePr>
        <p:xfrm>
          <a:off x="457200" y="4495800"/>
          <a:ext cx="8077200" cy="2209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81873"/>
                <a:gridCol w="1166347"/>
                <a:gridCol w="873953"/>
                <a:gridCol w="752795"/>
                <a:gridCol w="822259"/>
                <a:gridCol w="840030"/>
                <a:gridCol w="1279428"/>
                <a:gridCol w="757642"/>
                <a:gridCol w="802873"/>
              </a:tblGrid>
              <a:tr h="774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Seismic Line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Receiver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interval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Receiver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interval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Total receivers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Receiver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spread length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Record length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(s)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interval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(ms)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Hammer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10 lb (4.5 kg)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Sledgehammer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Planted vertical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/>
                </a:tc>
              </a:tr>
              <a:tr h="802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AWD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88 lb (40 kg)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Accelerated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Weight 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Drop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Planted vertical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645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431" marR="6443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94" descr="Weight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277" y="1676400"/>
            <a:ext cx="130752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HA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1421447" cy="2286000"/>
          </a:xfrm>
          <a:prstGeom prst="rect">
            <a:avLst/>
          </a:prstGeom>
        </p:spPr>
      </p:pic>
      <p:pic>
        <p:nvPicPr>
          <p:cNvPr id="40" name="Picture 39" descr="MC_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" y="1466860"/>
            <a:ext cx="3383280" cy="28765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76200"/>
            <a:ext cx="7924800" cy="914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Ultrasonic Measurements</a:t>
            </a:r>
            <a:endParaRPr lang="en-US" sz="4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9282273"/>
              </p:ext>
            </p:extLst>
          </p:nvPr>
        </p:nvGraphicFramePr>
        <p:xfrm>
          <a:off x="4114800" y="1752600"/>
          <a:ext cx="4800600" cy="2681684"/>
        </p:xfrm>
        <a:graphic>
          <a:graphicData uri="http://schemas.openxmlformats.org/drawingml/2006/table">
            <a:tbl>
              <a:tblPr firstRow="1" firstCol="1" lastCol="1" bandRow="1" bandCol="1">
                <a:tableStyleId>{F2DE63D5-997A-4646-A377-4702673A728D}</a:tableStyleId>
              </a:tblPr>
              <a:tblGrid>
                <a:gridCol w="2362200"/>
                <a:gridCol w="2438400"/>
              </a:tblGrid>
              <a:tr h="85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Rock formation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P-wave velocity (m/s)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Moenkopi 1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815 ± 33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Moenkopi 2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1255 ± 106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Moenkopi 3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1570 ± 89</a:t>
                      </a:r>
                      <a:endParaRPr lang="en-US" sz="20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52600" y="4614952"/>
            <a:ext cx="57320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do velocities vary?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weathered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differently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irregular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shapes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sizes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errors</a:t>
            </a:r>
          </a:p>
        </p:txBody>
      </p:sp>
      <p:pic>
        <p:nvPicPr>
          <p:cNvPr id="1026" name="Picture 2" descr="moe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657600" cy="27051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05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P-wave Velocity from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Seismic Refraction Analysis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91000" y="2590800"/>
            <a:ext cx="83820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2186970"/>
            <a:ext cx="3823483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First-break Pick analysis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 P-wave velocity model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58000" y="3261360"/>
            <a:ext cx="0" cy="54864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234696"/>
            <a:ext cx="4096512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Iterative travel-time tomography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through ray tracing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Minimizing the error between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calculated and observed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traveltimes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75760" y="5105400"/>
            <a:ext cx="54864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10312" y="3962400"/>
            <a:ext cx="3931920" cy="2644534"/>
            <a:chOff x="457200" y="3756266"/>
            <a:chExt cx="3931920" cy="264453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756266"/>
              <a:ext cx="3931920" cy="264453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685800" y="3767328"/>
              <a:ext cx="3657600" cy="493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08888" y="3832466"/>
              <a:ext cx="3105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P-wave Velocity Structure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10312" y="1371599"/>
            <a:ext cx="3749040" cy="2454129"/>
            <a:chOff x="320040" y="942184"/>
            <a:chExt cx="3749040" cy="245412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" y="942184"/>
              <a:ext cx="3749040" cy="245412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938105" y="2923385"/>
              <a:ext cx="2676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Raw shot from AWD line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779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 and Interpretation: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P-wave Velocity Structure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1"/>
            <a:ext cx="6400800" cy="4305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86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8600"/>
            <a:ext cx="91440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-wave Velocity from Ground-roll Inversion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312" y="1371599"/>
            <a:ext cx="3749040" cy="2454129"/>
            <a:chOff x="320040" y="942184"/>
            <a:chExt cx="3749040" cy="24541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" y="942184"/>
              <a:ext cx="3749040" cy="245412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38105" y="2858853"/>
              <a:ext cx="26768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Raw shot from AWD line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114800" y="1795866"/>
            <a:ext cx="574116" cy="41393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3717"/>
            <a:ext cx="4114800" cy="2009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4800600" y="4494276"/>
            <a:ext cx="460248" cy="38100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8120" y="4114800"/>
            <a:ext cx="4297680" cy="2532556"/>
            <a:chOff x="228600" y="4191000"/>
            <a:chExt cx="4297680" cy="25325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191000"/>
              <a:ext cx="4297680" cy="253255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72440" y="4230624"/>
              <a:ext cx="4023360" cy="493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6345" y="4278868"/>
              <a:ext cx="3105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-wave Velocity Structure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38800" y="1752600"/>
            <a:ext cx="263405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Dispersion Curve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975" y="5181600"/>
            <a:ext cx="355802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Multichannel Analysis of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Surface Waves (MASW)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6088797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(Park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1998, Park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1999, Xia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1999)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40475"/>
            <a:ext cx="457200" cy="441325"/>
          </a:xfrm>
        </p:spPr>
        <p:txBody>
          <a:bodyPr>
            <a:normAutofit lnSpcReduction="10000"/>
          </a:bodyPr>
          <a:lstStyle/>
          <a:p>
            <a:fld id="{B6F15528-21DE-4FAA-801E-634DDDAF4B2B}" type="slidenum"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253" y="43434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Frequency (Hz)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830783" y="3207419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Phase velocity (m/s)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1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1209</TotalTime>
  <Words>936</Words>
  <Application>Microsoft Office PowerPoint</Application>
  <PresentationFormat>On-screen Show (4:3)</PresentationFormat>
  <Paragraphs>234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Civic</vt:lpstr>
      <vt:lpstr>Office Theme</vt:lpstr>
      <vt:lpstr>Packager Shell Object</vt:lpstr>
      <vt:lpstr>Near-surface Imaging at  Meteor Crater, Arizona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Near-surface Imaging at  Meteor Crater, Arizona</dc:title>
  <dc:creator>piya</dc:creator>
  <cp:lastModifiedBy>Soumya Roy</cp:lastModifiedBy>
  <cp:revision>146</cp:revision>
  <dcterms:created xsi:type="dcterms:W3CDTF">2006-08-16T00:00:00Z</dcterms:created>
  <dcterms:modified xsi:type="dcterms:W3CDTF">2012-05-01T21:54:04Z</dcterms:modified>
</cp:coreProperties>
</file>