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2" r:id="rId7"/>
    <p:sldId id="301" r:id="rId8"/>
    <p:sldId id="299" r:id="rId9"/>
    <p:sldId id="300" r:id="rId10"/>
    <p:sldId id="269" r:id="rId11"/>
    <p:sldId id="271" r:id="rId12"/>
    <p:sldId id="274" r:id="rId13"/>
    <p:sldId id="280" r:id="rId14"/>
    <p:sldId id="308" r:id="rId15"/>
    <p:sldId id="289" r:id="rId16"/>
    <p:sldId id="317" r:id="rId17"/>
    <p:sldId id="319" r:id="rId18"/>
    <p:sldId id="318" r:id="rId19"/>
    <p:sldId id="293" r:id="rId20"/>
    <p:sldId id="313" r:id="rId21"/>
    <p:sldId id="295" r:id="rId22"/>
    <p:sldId id="296" r:id="rId23"/>
    <p:sldId id="297" r:id="rId24"/>
    <p:sldId id="288" r:id="rId25"/>
    <p:sldId id="307" r:id="rId26"/>
    <p:sldId id="306" r:id="rId27"/>
    <p:sldId id="321" r:id="rId28"/>
    <p:sldId id="302" r:id="rId29"/>
    <p:sldId id="303" r:id="rId30"/>
    <p:sldId id="304" r:id="rId31"/>
    <p:sldId id="305" r:id="rId32"/>
    <p:sldId id="309" r:id="rId33"/>
    <p:sldId id="310" r:id="rId34"/>
    <p:sldId id="314" r:id="rId35"/>
    <p:sldId id="315" r:id="rId36"/>
    <p:sldId id="316" r:id="rId37"/>
    <p:sldId id="32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94660"/>
  </p:normalViewPr>
  <p:slideViewPr>
    <p:cSldViewPr>
      <p:cViewPr varScale="1">
        <p:scale>
          <a:sx n="62" d="100"/>
          <a:sy n="62" d="100"/>
        </p:scale>
        <p:origin x="-138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C86E76-F9E8-4EBA-959D-3ACCB1F6032C}" type="datetimeFigureOut">
              <a:rPr lang="en-US" smtClean="0"/>
              <a:pPr/>
              <a:t>5/2/2012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E65EE1-955B-4816-B291-A2A94DE54946}" type="slidenum">
              <a:rPr lang="en-US" smtClean="0"/>
              <a:pPr/>
              <a:t>‹#›</a:t>
            </a:fld>
            <a:endParaRPr lang="en-US" dirty="0"/>
          </a:p>
        </p:txBody>
      </p:sp>
    </p:spTree>
    <p:extLst>
      <p:ext uri="{BB962C8B-B14F-4D97-AF65-F5344CB8AC3E}">
        <p14:creationId xmlns:p14="http://schemas.microsoft.com/office/powerpoint/2010/main" val="79231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Figure 15. Depth slice (1348m) of 1D </a:t>
            </a:r>
            <a:r>
              <a:rPr lang="en-US" dirty="0" err="1" smtClean="0">
                <a:latin typeface="Times New Roman" pitchFamily="18" charset="0"/>
                <a:cs typeface="Times New Roman" pitchFamily="18" charset="0"/>
              </a:rPr>
              <a:t>convolutional</a:t>
            </a:r>
            <a:r>
              <a:rPr lang="en-US" dirty="0" smtClean="0">
                <a:latin typeface="Times New Roman" pitchFamily="18" charset="0"/>
                <a:cs typeface="Times New Roman" pitchFamily="18" charset="0"/>
              </a:rPr>
              <a:t> forward modeling results (a) Year 0. (b) Year 250. (c) Difference.</a:t>
            </a:r>
            <a:endParaRPr lang="en-US" dirty="0" smtClean="0"/>
          </a:p>
          <a:p>
            <a:endParaRPr lang="en-US" dirty="0"/>
          </a:p>
        </p:txBody>
      </p:sp>
      <p:sp>
        <p:nvSpPr>
          <p:cNvPr id="4" name="Slide Number Placeholder 3"/>
          <p:cNvSpPr>
            <a:spLocks noGrp="1"/>
          </p:cNvSpPr>
          <p:nvPr>
            <p:ph type="sldNum" sz="quarter" idx="10"/>
          </p:nvPr>
        </p:nvSpPr>
        <p:spPr/>
        <p:txBody>
          <a:bodyPr/>
          <a:lstStyle/>
          <a:p>
            <a:fld id="{2DE65EE1-955B-4816-B291-A2A94DE54946}"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Figure 7 : (a) Flow simulation grid showing fault (green) and location of  seismic inline 100(red) (b) Accumulation of  CO2 at the Fort Scott level after 50 years of injection and 200 years  continued simulation.</a:t>
            </a:r>
          </a:p>
          <a:p>
            <a:endParaRPr lang="en-US" dirty="0"/>
          </a:p>
        </p:txBody>
      </p:sp>
      <p:sp>
        <p:nvSpPr>
          <p:cNvPr id="4" name="Slide Number Placeholder 3"/>
          <p:cNvSpPr>
            <a:spLocks noGrp="1"/>
          </p:cNvSpPr>
          <p:nvPr>
            <p:ph type="sldNum" sz="quarter" idx="10"/>
          </p:nvPr>
        </p:nvSpPr>
        <p:spPr/>
        <p:txBody>
          <a:bodyPr/>
          <a:lstStyle/>
          <a:p>
            <a:fld id="{2DE65EE1-955B-4816-B291-A2A94DE54946}" type="slidenum">
              <a:rPr lang="en-US" smtClean="0"/>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Figure 9. (a) Seismic P-wave earth model before CO2 injection. (b) Simulation year 250, after 50 years of CO2 injection and 200 years of continued flow simulation. Note vertical faults acts as CO2 conduit. (c) Saturation levels of CO2 in year 250.</a:t>
            </a:r>
          </a:p>
          <a:p>
            <a:endParaRPr lang="en-US" dirty="0"/>
          </a:p>
        </p:txBody>
      </p:sp>
      <p:sp>
        <p:nvSpPr>
          <p:cNvPr id="4" name="Slide Number Placeholder 3"/>
          <p:cNvSpPr>
            <a:spLocks noGrp="1"/>
          </p:cNvSpPr>
          <p:nvPr>
            <p:ph type="sldNum" sz="quarter" idx="10"/>
          </p:nvPr>
        </p:nvSpPr>
        <p:spPr/>
        <p:txBody>
          <a:bodyPr/>
          <a:lstStyle/>
          <a:p>
            <a:fld id="{2DE65EE1-955B-4816-B291-A2A94DE54946}"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Figure 9. (a) Seismic P-wave earth model before CO2 injection. (b) Simulation year 250, after 50 years of CO2 injection and 200 years of continued flow simulation. Note vertical faults acts as CO2 conduit. (c) Saturation levels of CO2 in year 250.</a:t>
            </a:r>
          </a:p>
          <a:p>
            <a:endParaRPr lang="en-US" dirty="0"/>
          </a:p>
        </p:txBody>
      </p:sp>
      <p:sp>
        <p:nvSpPr>
          <p:cNvPr id="4" name="Slide Number Placeholder 3"/>
          <p:cNvSpPr>
            <a:spLocks noGrp="1"/>
          </p:cNvSpPr>
          <p:nvPr>
            <p:ph type="sldNum" sz="quarter" idx="10"/>
          </p:nvPr>
        </p:nvSpPr>
        <p:spPr/>
        <p:txBody>
          <a:bodyPr/>
          <a:lstStyle/>
          <a:p>
            <a:fld id="{2DE65EE1-955B-4816-B291-A2A94DE54946}" type="slidenum">
              <a:rPr lang="en-US" smtClean="0"/>
              <a:pPr/>
              <a:t>17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Figure 9. (a) Seismic P-wave earth model before CO2 injection. (b) Simulation year 250, after 50 years of CO2 injection and 200 years of continued flow simulation. Note vertical faults acts as CO2 conduit. (c) Saturation levels of CO2 in year 250.</a:t>
            </a:r>
          </a:p>
          <a:p>
            <a:endParaRPr lang="en-US" dirty="0"/>
          </a:p>
        </p:txBody>
      </p:sp>
      <p:sp>
        <p:nvSpPr>
          <p:cNvPr id="4" name="Slide Number Placeholder 3"/>
          <p:cNvSpPr>
            <a:spLocks noGrp="1"/>
          </p:cNvSpPr>
          <p:nvPr>
            <p:ph type="sldNum" sz="quarter" idx="10"/>
          </p:nvPr>
        </p:nvSpPr>
        <p:spPr/>
        <p:txBody>
          <a:bodyPr/>
          <a:lstStyle/>
          <a:p>
            <a:fld id="{2DE65EE1-955B-4816-B291-A2A94DE54946}" type="slidenum">
              <a:rPr lang="en-US" smtClean="0"/>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Figure 11. 1D seismic </a:t>
            </a:r>
            <a:r>
              <a:rPr lang="en-US" dirty="0" err="1" smtClean="0">
                <a:latin typeface="Times New Roman" pitchFamily="18" charset="0"/>
                <a:cs typeface="Times New Roman" pitchFamily="18" charset="0"/>
              </a:rPr>
              <a:t>convolutional</a:t>
            </a:r>
            <a:r>
              <a:rPr lang="en-US" dirty="0" smtClean="0">
                <a:latin typeface="Times New Roman" pitchFamily="18" charset="0"/>
                <a:cs typeface="Times New Roman" pitchFamily="18" charset="0"/>
              </a:rPr>
              <a:t> forward modeling results for inline 100: (a)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year of injection (b) last year of monitoring (2250)  (red arrow shows top of sequestration cite at around 1348m measured depth).</a:t>
            </a:r>
          </a:p>
          <a:p>
            <a:endParaRPr lang="en-US" dirty="0"/>
          </a:p>
        </p:txBody>
      </p:sp>
      <p:sp>
        <p:nvSpPr>
          <p:cNvPr id="4" name="Slide Number Placeholder 3"/>
          <p:cNvSpPr>
            <a:spLocks noGrp="1"/>
          </p:cNvSpPr>
          <p:nvPr>
            <p:ph type="sldNum" sz="quarter" idx="10"/>
          </p:nvPr>
        </p:nvSpPr>
        <p:spPr/>
        <p:txBody>
          <a:bodyPr/>
          <a:lstStyle/>
          <a:p>
            <a:fld id="{2DE65EE1-955B-4816-B291-A2A94DE54946}" type="slidenum">
              <a:rPr lang="en-US" smtClean="0"/>
              <a:pPr/>
              <a:t>19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Figure 11. 1D seismic </a:t>
            </a:r>
            <a:r>
              <a:rPr lang="en-US" dirty="0" err="1" smtClean="0">
                <a:latin typeface="Times New Roman" pitchFamily="18" charset="0"/>
                <a:cs typeface="Times New Roman" pitchFamily="18" charset="0"/>
              </a:rPr>
              <a:t>convolutional</a:t>
            </a:r>
            <a:r>
              <a:rPr lang="en-US" dirty="0" smtClean="0">
                <a:latin typeface="Times New Roman" pitchFamily="18" charset="0"/>
                <a:cs typeface="Times New Roman" pitchFamily="18" charset="0"/>
              </a:rPr>
              <a:t> forward modeling results for inline 100: (a)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year of injection (b) last year of monitoring (2250)  (red arrow shows top of sequestration cite at around 1348m measured depth).</a:t>
            </a:r>
          </a:p>
          <a:p>
            <a:endParaRPr lang="en-US" dirty="0"/>
          </a:p>
        </p:txBody>
      </p:sp>
      <p:sp>
        <p:nvSpPr>
          <p:cNvPr id="4" name="Slide Number Placeholder 3"/>
          <p:cNvSpPr>
            <a:spLocks noGrp="1"/>
          </p:cNvSpPr>
          <p:nvPr>
            <p:ph type="sldNum" sz="quarter" idx="10"/>
          </p:nvPr>
        </p:nvSpPr>
        <p:spPr/>
        <p:txBody>
          <a:bodyPr/>
          <a:lstStyle/>
          <a:p>
            <a:fld id="{2DE65EE1-955B-4816-B291-A2A94DE54946}" type="slidenum">
              <a:rPr lang="en-US" smtClean="0"/>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Figure 13. (a) Difference on seismic between year 0 and 250 due to CO2 injection (b) Detailed 1D </a:t>
            </a:r>
            <a:r>
              <a:rPr lang="en-US" dirty="0" err="1" smtClean="0">
                <a:latin typeface="Times New Roman" pitchFamily="18" charset="0"/>
                <a:cs typeface="Times New Roman" pitchFamily="18" charset="0"/>
              </a:rPr>
              <a:t>convolutional</a:t>
            </a:r>
            <a:r>
              <a:rPr lang="en-US" dirty="0" smtClean="0">
                <a:latin typeface="Times New Roman" pitchFamily="18" charset="0"/>
                <a:cs typeface="Times New Roman" pitchFamily="18" charset="0"/>
              </a:rPr>
              <a:t> seismic simulation result at the sequestration level. (c) CO2 saturation at the last year of monitoring ( year 250).</a:t>
            </a:r>
          </a:p>
          <a:p>
            <a:endParaRPr lang="en-US" dirty="0"/>
          </a:p>
        </p:txBody>
      </p:sp>
      <p:sp>
        <p:nvSpPr>
          <p:cNvPr id="4" name="Slide Number Placeholder 3"/>
          <p:cNvSpPr>
            <a:spLocks noGrp="1"/>
          </p:cNvSpPr>
          <p:nvPr>
            <p:ph type="sldNum" sz="quarter" idx="10"/>
          </p:nvPr>
        </p:nvSpPr>
        <p:spPr/>
        <p:txBody>
          <a:bodyPr/>
          <a:lstStyle/>
          <a:p>
            <a:fld id="{2DE65EE1-955B-4816-B291-A2A94DE54946}"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5F51D9-77CE-47EC-8CBF-7B84F0B365B1}" type="datetime1">
              <a:rPr lang="en-US" smtClean="0"/>
              <a:pPr/>
              <a:t>5/2/2012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BED08-DE6E-4075-AFC6-D3099502CFAF}" type="slidenum">
              <a:rPr lang="en-US" smtClean="0"/>
              <a:pPr/>
              <a:t>‹#›</a:t>
            </a:fld>
            <a:endParaRPr lang="en-US" dirty="0"/>
          </a:p>
        </p:txBody>
      </p:sp>
    </p:spTree>
    <p:extLst>
      <p:ext uri="{BB962C8B-B14F-4D97-AF65-F5344CB8AC3E}">
        <p14:creationId xmlns:p14="http://schemas.microsoft.com/office/powerpoint/2010/main" val="244615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8BD61-BD51-4EB3-86CD-9F3EFE6AB1C4}" type="datetime1">
              <a:rPr lang="en-US" smtClean="0"/>
              <a:pPr/>
              <a:t>5/2/2012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BED08-DE6E-4075-AFC6-D3099502CFAF}" type="slidenum">
              <a:rPr lang="en-US" smtClean="0"/>
              <a:pPr/>
              <a:t>‹#›</a:t>
            </a:fld>
            <a:endParaRPr lang="en-US" dirty="0"/>
          </a:p>
        </p:txBody>
      </p:sp>
    </p:spTree>
    <p:extLst>
      <p:ext uri="{BB962C8B-B14F-4D97-AF65-F5344CB8AC3E}">
        <p14:creationId xmlns:p14="http://schemas.microsoft.com/office/powerpoint/2010/main" val="399054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B5272-3B09-486C-BC8A-C115B4C74861}" type="datetime1">
              <a:rPr lang="en-US" smtClean="0"/>
              <a:pPr/>
              <a:t>5/2/2012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BED08-DE6E-4075-AFC6-D3099502CFAF}" type="slidenum">
              <a:rPr lang="en-US" smtClean="0"/>
              <a:pPr/>
              <a:t>‹#›</a:t>
            </a:fld>
            <a:endParaRPr lang="en-US" dirty="0"/>
          </a:p>
        </p:txBody>
      </p:sp>
    </p:spTree>
    <p:extLst>
      <p:ext uri="{BB962C8B-B14F-4D97-AF65-F5344CB8AC3E}">
        <p14:creationId xmlns:p14="http://schemas.microsoft.com/office/powerpoint/2010/main" val="149114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53E64-EB71-4956-839F-04E0E3DC2A28}" type="datetime1">
              <a:rPr lang="en-US" smtClean="0"/>
              <a:pPr/>
              <a:t>5/2/2012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BED08-DE6E-4075-AFC6-D3099502CFAF}" type="slidenum">
              <a:rPr lang="en-US" smtClean="0"/>
              <a:pPr/>
              <a:t>‹#›</a:t>
            </a:fld>
            <a:endParaRPr lang="en-US" dirty="0"/>
          </a:p>
        </p:txBody>
      </p:sp>
    </p:spTree>
    <p:extLst>
      <p:ext uri="{BB962C8B-B14F-4D97-AF65-F5344CB8AC3E}">
        <p14:creationId xmlns:p14="http://schemas.microsoft.com/office/powerpoint/2010/main" val="134991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B4FA6-CD0A-4700-95B0-B037F2404613}" type="datetime1">
              <a:rPr lang="en-US" smtClean="0"/>
              <a:pPr/>
              <a:t>5/2/2012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BED08-DE6E-4075-AFC6-D3099502CFAF}" type="slidenum">
              <a:rPr lang="en-US" smtClean="0"/>
              <a:pPr/>
              <a:t>‹#›</a:t>
            </a:fld>
            <a:endParaRPr lang="en-US" dirty="0"/>
          </a:p>
        </p:txBody>
      </p:sp>
    </p:spTree>
    <p:extLst>
      <p:ext uri="{BB962C8B-B14F-4D97-AF65-F5344CB8AC3E}">
        <p14:creationId xmlns:p14="http://schemas.microsoft.com/office/powerpoint/2010/main" val="62895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5DB0E-2690-4F9F-ACCD-632619717611}" type="datetime1">
              <a:rPr lang="en-US" smtClean="0"/>
              <a:pPr/>
              <a:t>5/2/2012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BED08-DE6E-4075-AFC6-D3099502CFAF}" type="slidenum">
              <a:rPr lang="en-US" smtClean="0"/>
              <a:pPr/>
              <a:t>‹#›</a:t>
            </a:fld>
            <a:endParaRPr lang="en-US" dirty="0"/>
          </a:p>
        </p:txBody>
      </p:sp>
    </p:spTree>
    <p:extLst>
      <p:ext uri="{BB962C8B-B14F-4D97-AF65-F5344CB8AC3E}">
        <p14:creationId xmlns:p14="http://schemas.microsoft.com/office/powerpoint/2010/main" val="40883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F293F9-D762-4254-8B77-C2E48DB034A3}" type="datetime1">
              <a:rPr lang="en-US" smtClean="0"/>
              <a:pPr/>
              <a:t>5/2/2012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BED08-DE6E-4075-AFC6-D3099502CFAF}" type="slidenum">
              <a:rPr lang="en-US" smtClean="0"/>
              <a:pPr/>
              <a:t>‹#›</a:t>
            </a:fld>
            <a:endParaRPr lang="en-US" dirty="0"/>
          </a:p>
        </p:txBody>
      </p:sp>
    </p:spTree>
    <p:extLst>
      <p:ext uri="{BB962C8B-B14F-4D97-AF65-F5344CB8AC3E}">
        <p14:creationId xmlns:p14="http://schemas.microsoft.com/office/powerpoint/2010/main" val="414370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58A54F-3CC7-4664-8466-181DBA5FBDB4}" type="datetime1">
              <a:rPr lang="en-US" smtClean="0"/>
              <a:pPr/>
              <a:t>5/2/2012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BED08-DE6E-4075-AFC6-D3099502CFAF}" type="slidenum">
              <a:rPr lang="en-US" smtClean="0"/>
              <a:pPr/>
              <a:t>‹#›</a:t>
            </a:fld>
            <a:endParaRPr lang="en-US" dirty="0"/>
          </a:p>
        </p:txBody>
      </p:sp>
    </p:spTree>
    <p:extLst>
      <p:ext uri="{BB962C8B-B14F-4D97-AF65-F5344CB8AC3E}">
        <p14:creationId xmlns:p14="http://schemas.microsoft.com/office/powerpoint/2010/main" val="203413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5FF5A-C270-40DE-A053-384AA295FC49}" type="datetime1">
              <a:rPr lang="en-US" smtClean="0"/>
              <a:pPr/>
              <a:t>5/2/2012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BED08-DE6E-4075-AFC6-D3099502CFAF}" type="slidenum">
              <a:rPr lang="en-US" smtClean="0"/>
              <a:pPr/>
              <a:t>‹#›</a:t>
            </a:fld>
            <a:endParaRPr lang="en-US" dirty="0"/>
          </a:p>
        </p:txBody>
      </p:sp>
    </p:spTree>
    <p:extLst>
      <p:ext uri="{BB962C8B-B14F-4D97-AF65-F5344CB8AC3E}">
        <p14:creationId xmlns:p14="http://schemas.microsoft.com/office/powerpoint/2010/main" val="70517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B050D-D10D-40EC-8336-97A6156877CB}" type="datetime1">
              <a:rPr lang="en-US" smtClean="0"/>
              <a:pPr/>
              <a:t>5/2/2012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BED08-DE6E-4075-AFC6-D3099502CFAF}" type="slidenum">
              <a:rPr lang="en-US" smtClean="0"/>
              <a:pPr/>
              <a:t>‹#›</a:t>
            </a:fld>
            <a:endParaRPr lang="en-US" dirty="0"/>
          </a:p>
        </p:txBody>
      </p:sp>
    </p:spTree>
    <p:extLst>
      <p:ext uri="{BB962C8B-B14F-4D97-AF65-F5344CB8AC3E}">
        <p14:creationId xmlns:p14="http://schemas.microsoft.com/office/powerpoint/2010/main" val="299427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6EE45-3CBD-4641-AA0C-5211819EB3F2}" type="datetime1">
              <a:rPr lang="en-US" smtClean="0"/>
              <a:pPr/>
              <a:t>5/2/2012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BED08-DE6E-4075-AFC6-D3099502CFAF}" type="slidenum">
              <a:rPr lang="en-US" smtClean="0"/>
              <a:pPr/>
              <a:t>‹#›</a:t>
            </a:fld>
            <a:endParaRPr lang="en-US" dirty="0"/>
          </a:p>
        </p:txBody>
      </p:sp>
    </p:spTree>
    <p:extLst>
      <p:ext uri="{BB962C8B-B14F-4D97-AF65-F5344CB8AC3E}">
        <p14:creationId xmlns:p14="http://schemas.microsoft.com/office/powerpoint/2010/main" val="266416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E271A-15E0-49BC-97E5-1A747CA67F18}" type="datetime1">
              <a:rPr lang="en-US" smtClean="0"/>
              <a:pPr/>
              <a:t>5/2/2012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BED08-DE6E-4075-AFC6-D3099502CFAF}" type="slidenum">
              <a:rPr lang="en-US" smtClean="0"/>
              <a:pPr/>
              <a:t>‹#›</a:t>
            </a:fld>
            <a:endParaRPr lang="en-US" dirty="0"/>
          </a:p>
        </p:txBody>
      </p:sp>
    </p:spTree>
    <p:extLst>
      <p:ext uri="{BB962C8B-B14F-4D97-AF65-F5344CB8AC3E}">
        <p14:creationId xmlns:p14="http://schemas.microsoft.com/office/powerpoint/2010/main" val="496971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400F451B-1E80-4D51-A4B5-17E9864B9146}" type="slidenum">
              <a:rPr lang="en-US" altLang="zh-CN" smtClean="0"/>
              <a:pPr eaLnBrk="1" hangingPunct="1"/>
              <a:t>1</a:t>
            </a:fld>
            <a:endParaRPr lang="en-US" altLang="zh-CN" dirty="0" smtClean="0"/>
          </a:p>
        </p:txBody>
      </p:sp>
      <p:sp>
        <p:nvSpPr>
          <p:cNvPr id="2051" name="Rectangle 2"/>
          <p:cNvSpPr>
            <a:spLocks noGrp="1" noChangeArrowheads="1"/>
          </p:cNvSpPr>
          <p:nvPr>
            <p:ph type="title"/>
          </p:nvPr>
        </p:nvSpPr>
        <p:spPr>
          <a:xfrm>
            <a:off x="0" y="1066800"/>
            <a:ext cx="9144000" cy="1600200"/>
          </a:xfrm>
        </p:spPr>
        <p:txBody>
          <a:bodyPr>
            <a:normAutofit fontScale="90000"/>
          </a:bodyPr>
          <a:lstStyle/>
          <a:p>
            <a:r>
              <a:rPr lang="en-US" altLang="zh-CN" dirty="0" smtClean="0">
                <a:latin typeface="Book Antiqua" pitchFamily="18" charset="0"/>
              </a:rPr>
              <a:t/>
            </a:r>
            <a:br>
              <a:rPr lang="en-US" altLang="zh-CN" dirty="0" smtClean="0">
                <a:latin typeface="Book Antiqua" pitchFamily="18" charset="0"/>
              </a:rPr>
            </a:br>
            <a:r>
              <a:rPr lang="en-US" altLang="zh-CN" sz="3200" dirty="0" err="1" smtClean="0">
                <a:latin typeface="Book Antiqua" pitchFamily="18" charset="0"/>
              </a:rPr>
              <a:t>Convolutional</a:t>
            </a:r>
            <a:r>
              <a:rPr lang="en-US" altLang="zh-CN" sz="3200" dirty="0" smtClean="0">
                <a:latin typeface="Book Antiqua" pitchFamily="18" charset="0"/>
              </a:rPr>
              <a:t> Time-Lapse Seismic Modeling for CO</a:t>
            </a:r>
            <a:r>
              <a:rPr lang="en-US" altLang="zh-CN" sz="1800" dirty="0" smtClean="0">
                <a:latin typeface="Book Antiqua" pitchFamily="18" charset="0"/>
              </a:rPr>
              <a:t>2</a:t>
            </a:r>
            <a:r>
              <a:rPr lang="en-US" altLang="zh-CN" sz="3200" dirty="0" smtClean="0">
                <a:latin typeface="Book Antiqua" pitchFamily="18" charset="0"/>
              </a:rPr>
              <a:t> Sequestration at the </a:t>
            </a:r>
            <a:r>
              <a:rPr lang="en-US" altLang="zh-CN" sz="3200" dirty="0" err="1" smtClean="0">
                <a:latin typeface="Book Antiqua" pitchFamily="18" charset="0"/>
              </a:rPr>
              <a:t>Dickman</a:t>
            </a:r>
            <a:r>
              <a:rPr lang="en-US" altLang="zh-CN" sz="3200" dirty="0" smtClean="0">
                <a:latin typeface="Book Antiqua" pitchFamily="18" charset="0"/>
              </a:rPr>
              <a:t> Oilfield, Ness County, Kansas</a:t>
            </a:r>
            <a:endParaRPr lang="en-US" altLang="zh-CN" sz="2000" dirty="0" smtClean="0">
              <a:latin typeface="Book Antiqua" pitchFamily="18" charset="0"/>
            </a:endParaRPr>
          </a:p>
        </p:txBody>
      </p:sp>
      <p:sp>
        <p:nvSpPr>
          <p:cNvPr id="2052" name="Rectangle 4"/>
          <p:cNvSpPr>
            <a:spLocks noGrp="1" noChangeArrowheads="1"/>
          </p:cNvSpPr>
          <p:nvPr>
            <p:ph type="body" idx="1"/>
          </p:nvPr>
        </p:nvSpPr>
        <p:spPr>
          <a:xfrm>
            <a:off x="1828800" y="3978275"/>
            <a:ext cx="5562600" cy="1355726"/>
          </a:xfrm>
        </p:spPr>
        <p:txBody>
          <a:bodyPr>
            <a:normAutofit fontScale="70000" lnSpcReduction="20000"/>
          </a:bodyPr>
          <a:lstStyle/>
          <a:p>
            <a:pPr algn="ctr" eaLnBrk="1" hangingPunct="1">
              <a:lnSpc>
                <a:spcPct val="80000"/>
              </a:lnSpc>
              <a:buFont typeface="Wingdings" pitchFamily="2" charset="2"/>
              <a:buNone/>
            </a:pPr>
            <a:r>
              <a:rPr lang="en-US" altLang="zh-CN" sz="2800" dirty="0" err="1" smtClean="0">
                <a:latin typeface="Book Antiqua" pitchFamily="18" charset="0"/>
              </a:rPr>
              <a:t>Jintan</a:t>
            </a:r>
            <a:r>
              <a:rPr lang="en-US" altLang="zh-CN" sz="2800" dirty="0" smtClean="0">
                <a:latin typeface="Book Antiqua" pitchFamily="18" charset="0"/>
              </a:rPr>
              <a:t> Li</a:t>
            </a:r>
          </a:p>
          <a:p>
            <a:pPr algn="ctr" eaLnBrk="1" hangingPunct="1">
              <a:lnSpc>
                <a:spcPct val="80000"/>
              </a:lnSpc>
              <a:buFont typeface="Wingdings" pitchFamily="2" charset="2"/>
              <a:buNone/>
            </a:pPr>
            <a:endParaRPr lang="en-US" altLang="zh-CN" sz="2800" dirty="0" smtClean="0">
              <a:latin typeface="Book Antiqua" pitchFamily="18" charset="0"/>
            </a:endParaRPr>
          </a:p>
          <a:p>
            <a:pPr algn="ctr" eaLnBrk="1" hangingPunct="1">
              <a:lnSpc>
                <a:spcPct val="80000"/>
              </a:lnSpc>
              <a:buFont typeface="Wingdings" pitchFamily="2" charset="2"/>
              <a:buNone/>
            </a:pPr>
            <a:r>
              <a:rPr lang="en-US" altLang="zh-CN" sz="2800" dirty="0" smtClean="0">
                <a:latin typeface="Book Antiqua" pitchFamily="18" charset="0"/>
              </a:rPr>
              <a:t>Advisor: Dr. Christopher </a:t>
            </a:r>
            <a:r>
              <a:rPr lang="en-US" altLang="zh-CN" sz="2800" dirty="0" smtClean="0">
                <a:latin typeface="Book Antiqua" pitchFamily="18" charset="0"/>
              </a:rPr>
              <a:t>Liner</a:t>
            </a:r>
          </a:p>
          <a:p>
            <a:pPr algn="ctr" eaLnBrk="1" hangingPunct="1">
              <a:lnSpc>
                <a:spcPct val="80000"/>
              </a:lnSpc>
              <a:buFont typeface="Wingdings" pitchFamily="2" charset="2"/>
              <a:buNone/>
            </a:pPr>
            <a:endParaRPr lang="en-US" altLang="zh-CN" sz="2800" dirty="0" smtClean="0">
              <a:latin typeface="Book Antiqua" pitchFamily="18" charset="0"/>
            </a:endParaRPr>
          </a:p>
          <a:p>
            <a:pPr algn="ctr" eaLnBrk="1" hangingPunct="1">
              <a:lnSpc>
                <a:spcPct val="80000"/>
              </a:lnSpc>
              <a:buFont typeface="Wingdings" pitchFamily="2" charset="2"/>
              <a:buNone/>
            </a:pPr>
            <a:r>
              <a:rPr lang="en-US" altLang="zh-CN" sz="2800" dirty="0" smtClean="0">
                <a:latin typeface="Book Antiqua" pitchFamily="18" charset="0"/>
              </a:rPr>
              <a:t>May</a:t>
            </a:r>
            <a:r>
              <a:rPr lang="en-US" altLang="zh-CN" sz="2800" dirty="0" smtClean="0">
                <a:latin typeface="Book Antiqua" pitchFamily="18" charset="0"/>
              </a:rPr>
              <a:t> 2</a:t>
            </a:r>
            <a:r>
              <a:rPr lang="en-US" altLang="zh-CN" sz="2800" baseline="30000" dirty="0" smtClean="0">
                <a:latin typeface="Book Antiqua" pitchFamily="18" charset="0"/>
              </a:rPr>
              <a:t>nd</a:t>
            </a:r>
            <a:r>
              <a:rPr lang="en-US" altLang="zh-CN" sz="2800" dirty="0" smtClean="0">
                <a:latin typeface="Book Antiqua" pitchFamily="18" charset="0"/>
              </a:rPr>
              <a:t>, </a:t>
            </a:r>
            <a:r>
              <a:rPr lang="en-US" altLang="zh-CN" sz="2800" dirty="0" smtClean="0">
                <a:latin typeface="Book Antiqua" pitchFamily="18" charset="0"/>
              </a:rPr>
              <a:t>2012</a:t>
            </a:r>
          </a:p>
        </p:txBody>
      </p:sp>
      <p:pic>
        <p:nvPicPr>
          <p:cNvPr id="2053" name="Picture 6" descr="Agl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88000"/>
            <a:ext cx="2057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61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07CF2F0E-A376-4EE2-AF13-5F5B6F31E77F}" type="slidenum">
              <a:rPr lang="en-US" altLang="zh-CN" smtClean="0"/>
              <a:pPr eaLnBrk="1" hangingPunct="1"/>
              <a:t>10</a:t>
            </a:fld>
            <a:endParaRPr lang="en-US" altLang="zh-CN" smtClean="0"/>
          </a:p>
        </p:txBody>
      </p:sp>
      <p:sp>
        <p:nvSpPr>
          <p:cNvPr id="10243" name="Rectangle 2"/>
          <p:cNvSpPr>
            <a:spLocks noGrp="1" noChangeArrowheads="1"/>
          </p:cNvSpPr>
          <p:nvPr>
            <p:ph type="title"/>
          </p:nvPr>
        </p:nvSpPr>
        <p:spPr/>
        <p:txBody>
          <a:bodyPr/>
          <a:lstStyle/>
          <a:p>
            <a:pPr eaLnBrk="1" hangingPunct="1"/>
            <a:r>
              <a:rPr lang="en-US" altLang="zh-CN" smtClean="0">
                <a:latin typeface="Book Antiqua" pitchFamily="18" charset="0"/>
              </a:rPr>
              <a:t>Flow Simulation</a:t>
            </a:r>
          </a:p>
        </p:txBody>
      </p:sp>
      <p:sp>
        <p:nvSpPr>
          <p:cNvPr id="10244" name="Rectangle 3"/>
          <p:cNvSpPr>
            <a:spLocks noGrp="1" noChangeArrowheads="1"/>
          </p:cNvSpPr>
          <p:nvPr>
            <p:ph type="body" idx="1"/>
          </p:nvPr>
        </p:nvSpPr>
        <p:spPr>
          <a:xfrm>
            <a:off x="457200" y="1600200"/>
            <a:ext cx="8458200" cy="4525963"/>
          </a:xfrm>
        </p:spPr>
        <p:txBody>
          <a:bodyPr/>
          <a:lstStyle/>
          <a:p>
            <a:pPr eaLnBrk="1" hangingPunct="1">
              <a:lnSpc>
                <a:spcPct val="90000"/>
              </a:lnSpc>
            </a:pPr>
            <a:r>
              <a:rPr lang="en-US" altLang="zh-CN" dirty="0" smtClean="0">
                <a:latin typeface="Book Antiqua" pitchFamily="18" charset="0"/>
              </a:rPr>
              <a:t>Simulate liquid and gas flow in real world conditions</a:t>
            </a:r>
            <a:r>
              <a:rPr lang="en-US" altLang="zh-CN" dirty="0" smtClean="0"/>
              <a:t> </a:t>
            </a:r>
          </a:p>
          <a:p>
            <a:pPr eaLnBrk="1" hangingPunct="1">
              <a:lnSpc>
                <a:spcPct val="90000"/>
              </a:lnSpc>
            </a:pPr>
            <a:r>
              <a:rPr lang="en-US" altLang="zh-CN" dirty="0" smtClean="0">
                <a:latin typeface="Book Antiqua" pitchFamily="18" charset="0"/>
              </a:rPr>
              <a:t>Simulator </a:t>
            </a:r>
            <a:r>
              <a:rPr lang="en-US" altLang="zh-CN" sz="2800" dirty="0" smtClean="0">
                <a:latin typeface="Book Antiqua" pitchFamily="18" charset="0"/>
              </a:rPr>
              <a:t>: Generalized equation of state compositional simulator (GEM)- </a:t>
            </a:r>
            <a:r>
              <a:rPr lang="en-US" altLang="zh-CN" sz="2800" b="1" dirty="0" smtClean="0">
                <a:latin typeface="Book Antiqua" pitchFamily="18" charset="0"/>
              </a:rPr>
              <a:t>by CMG (computation modeling group). </a:t>
            </a:r>
          </a:p>
          <a:p>
            <a:pPr lvl="1" eaLnBrk="1" hangingPunct="1">
              <a:lnSpc>
                <a:spcPct val="90000"/>
              </a:lnSpc>
            </a:pPr>
            <a:r>
              <a:rPr lang="en-US" altLang="zh-CN" dirty="0">
                <a:latin typeface="Book Antiqua" pitchFamily="18" charset="0"/>
              </a:rPr>
              <a:t>U</a:t>
            </a:r>
            <a:r>
              <a:rPr lang="en-US" altLang="zh-CN" dirty="0" smtClean="0">
                <a:latin typeface="Book Antiqua" pitchFamily="18" charset="0"/>
              </a:rPr>
              <a:t>sed for</a:t>
            </a:r>
            <a:r>
              <a:rPr lang="en-US" altLang="zh-CN" b="1" dirty="0" smtClean="0">
                <a:latin typeface="Book Antiqua" pitchFamily="18" charset="0"/>
              </a:rPr>
              <a:t>: </a:t>
            </a:r>
          </a:p>
          <a:p>
            <a:pPr lvl="2" eaLnBrk="1" hangingPunct="1">
              <a:lnSpc>
                <a:spcPct val="90000"/>
              </a:lnSpc>
            </a:pPr>
            <a:r>
              <a:rPr lang="en-US" altLang="zh-CN" sz="2000" dirty="0" smtClean="0">
                <a:latin typeface="Book Antiqua" pitchFamily="18" charset="0"/>
              </a:rPr>
              <a:t>CO</a:t>
            </a:r>
            <a:r>
              <a:rPr lang="en-US" altLang="zh-CN" sz="1400" dirty="0" smtClean="0">
                <a:latin typeface="Book Antiqua" pitchFamily="18" charset="0"/>
              </a:rPr>
              <a:t>2</a:t>
            </a:r>
            <a:r>
              <a:rPr lang="en-US" altLang="zh-CN" sz="2000" dirty="0" smtClean="0">
                <a:latin typeface="Book Antiqua" pitchFamily="18" charset="0"/>
              </a:rPr>
              <a:t> capture and storage (CCS)</a:t>
            </a:r>
          </a:p>
          <a:p>
            <a:pPr lvl="2" eaLnBrk="1" hangingPunct="1">
              <a:lnSpc>
                <a:spcPct val="90000"/>
              </a:lnSpc>
            </a:pPr>
            <a:r>
              <a:rPr lang="en-US" altLang="zh-CN" sz="1600" dirty="0" smtClean="0">
                <a:latin typeface="Book Antiqua" pitchFamily="18" charset="0"/>
              </a:rPr>
              <a:t>CO2</a:t>
            </a:r>
            <a:r>
              <a:rPr lang="en-US" altLang="zh-CN" sz="2000" dirty="0" smtClean="0">
                <a:latin typeface="Book Antiqua" pitchFamily="18" charset="0"/>
              </a:rPr>
              <a:t> enhanced oil recovery</a:t>
            </a:r>
            <a:r>
              <a:rPr lang="en-US" altLang="zh-CN" dirty="0" smtClean="0">
                <a:latin typeface="Book Antiqua" pitchFamily="18" charset="0"/>
              </a:rPr>
              <a:t>  </a:t>
            </a:r>
          </a:p>
          <a:p>
            <a:pPr eaLnBrk="1" hangingPunct="1">
              <a:lnSpc>
                <a:spcPct val="90000"/>
              </a:lnSpc>
            </a:pPr>
            <a:endParaRPr lang="en-US" altLang="zh-CN" dirty="0" smtClean="0">
              <a:latin typeface="Book Antiqua" pitchFamily="18" charset="0"/>
            </a:endParaRPr>
          </a:p>
        </p:txBody>
      </p:sp>
      <p:sp>
        <p:nvSpPr>
          <p:cNvPr id="11" name="Text Box 4"/>
          <p:cNvSpPr txBox="1">
            <a:spLocks noChangeArrowheads="1"/>
          </p:cNvSpPr>
          <p:nvPr/>
        </p:nvSpPr>
        <p:spPr bwMode="auto">
          <a:xfrm>
            <a:off x="2590800" y="5257800"/>
            <a:ext cx="1371600" cy="1200329"/>
          </a:xfrm>
          <a:prstGeom prst="rect">
            <a:avLst/>
          </a:prstGeom>
          <a:solidFill>
            <a:srgbClr val="FFFF99"/>
          </a:solidFill>
          <a:ln w="9525">
            <a:solidFill>
              <a:schemeClr val="tx1"/>
            </a:solidFill>
            <a:miter lim="800000"/>
            <a:headEnd/>
            <a:tailEnd/>
          </a:ln>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dirty="0" smtClean="0">
                <a:latin typeface="Book Antiqua" pitchFamily="18" charset="0"/>
              </a:rPr>
              <a:t>Well data</a:t>
            </a:r>
          </a:p>
          <a:p>
            <a:pPr eaLnBrk="1" hangingPunct="1">
              <a:spcBef>
                <a:spcPct val="50000"/>
              </a:spcBef>
            </a:pPr>
            <a:r>
              <a:rPr lang="en-US" altLang="zh-CN" dirty="0" smtClean="0">
                <a:latin typeface="Book Antiqua" pitchFamily="18" charset="0"/>
              </a:rPr>
              <a:t>+core</a:t>
            </a:r>
            <a:r>
              <a:rPr lang="en-US" altLang="zh-CN" dirty="0">
                <a:latin typeface="Book Antiqua" pitchFamily="18" charset="0"/>
              </a:rPr>
              <a:t> </a:t>
            </a:r>
            <a:r>
              <a:rPr lang="en-US" altLang="zh-CN" dirty="0" smtClean="0">
                <a:latin typeface="Book Antiqua" pitchFamily="18" charset="0"/>
              </a:rPr>
              <a:t>data</a:t>
            </a:r>
          </a:p>
          <a:p>
            <a:pPr eaLnBrk="1" hangingPunct="1">
              <a:spcBef>
                <a:spcPct val="50000"/>
              </a:spcBef>
            </a:pPr>
            <a:r>
              <a:rPr lang="en-US" altLang="zh-CN" dirty="0" smtClean="0">
                <a:latin typeface="Book Antiqua" pitchFamily="18" charset="0"/>
              </a:rPr>
              <a:t>+seismic </a:t>
            </a:r>
            <a:endParaRPr lang="en-US" altLang="zh-CN" dirty="0">
              <a:latin typeface="Book Antiqua" pitchFamily="18" charset="0"/>
            </a:endParaRPr>
          </a:p>
        </p:txBody>
      </p:sp>
      <p:sp>
        <p:nvSpPr>
          <p:cNvPr id="12" name="Line 5"/>
          <p:cNvSpPr>
            <a:spLocks noChangeShapeType="1"/>
          </p:cNvSpPr>
          <p:nvPr/>
        </p:nvSpPr>
        <p:spPr bwMode="auto">
          <a:xfrm>
            <a:off x="3962400" y="5486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6"/>
          <p:cNvSpPr txBox="1">
            <a:spLocks noChangeArrowheads="1"/>
          </p:cNvSpPr>
          <p:nvPr/>
        </p:nvSpPr>
        <p:spPr bwMode="auto">
          <a:xfrm>
            <a:off x="4495800" y="5338763"/>
            <a:ext cx="1981200" cy="376237"/>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a:latin typeface="Book Antiqua" pitchFamily="18" charset="0"/>
              </a:rPr>
              <a:t>Flow simulation</a:t>
            </a:r>
          </a:p>
        </p:txBody>
      </p:sp>
    </p:spTree>
    <p:extLst>
      <p:ext uri="{BB962C8B-B14F-4D97-AF65-F5344CB8AC3E}">
        <p14:creationId xmlns:p14="http://schemas.microsoft.com/office/powerpoint/2010/main" val="1622087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itchFamily="18" charset="0"/>
              </a:rPr>
              <a:t>Flow Simulation</a:t>
            </a:r>
            <a:endParaRPr lang="en-US" dirty="0">
              <a:latin typeface="Book Antiqua" pitchFamily="18" charset="0"/>
            </a:endParaRPr>
          </a:p>
        </p:txBody>
      </p:sp>
      <p:sp>
        <p:nvSpPr>
          <p:cNvPr id="3" name="Content Placeholder 2"/>
          <p:cNvSpPr>
            <a:spLocks noGrp="1"/>
          </p:cNvSpPr>
          <p:nvPr>
            <p:ph idx="1"/>
          </p:nvPr>
        </p:nvSpPr>
        <p:spPr>
          <a:xfrm>
            <a:off x="457200" y="1371600"/>
            <a:ext cx="8229600" cy="4525963"/>
          </a:xfrm>
        </p:spPr>
        <p:txBody>
          <a:bodyPr/>
          <a:lstStyle/>
          <a:p>
            <a:r>
              <a:rPr lang="en-US" dirty="0" smtClean="0">
                <a:latin typeface="Book Antiqua" pitchFamily="18" charset="0"/>
              </a:rPr>
              <a:t>Geology model for five aquifer layers</a:t>
            </a:r>
            <a:endParaRPr lang="en-US" dirty="0">
              <a:latin typeface="Book Antiqua" pitchFamily="18" charset="0"/>
            </a:endParaRPr>
          </a:p>
        </p:txBody>
      </p:sp>
      <p:sp>
        <p:nvSpPr>
          <p:cNvPr id="4" name="Slide Number Placeholder 3"/>
          <p:cNvSpPr>
            <a:spLocks noGrp="1"/>
          </p:cNvSpPr>
          <p:nvPr>
            <p:ph type="sldNum" sz="quarter" idx="12"/>
          </p:nvPr>
        </p:nvSpPr>
        <p:spPr/>
        <p:txBody>
          <a:bodyPr/>
          <a:lstStyle/>
          <a:p>
            <a:pPr>
              <a:defRPr/>
            </a:pPr>
            <a:fld id="{FB07196A-2BE0-4814-A64A-3B67DFFEAACA}" type="slidenum">
              <a:rPr lang="en-US" altLang="zh-CN" smtClean="0"/>
              <a:pPr>
                <a:defRPr/>
              </a:pPr>
              <a:t>11</a:t>
            </a:fld>
            <a:endParaRPr lang="en-US" altLang="zh-CN"/>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057400"/>
            <a:ext cx="63246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048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61B3CC67-72AC-479A-BDE1-6D7DD230B347}" type="slidenum">
              <a:rPr lang="en-US" altLang="zh-CN" smtClean="0"/>
              <a:pPr eaLnBrk="1" hangingPunct="1"/>
              <a:t>12</a:t>
            </a:fld>
            <a:endParaRPr lang="en-US" altLang="zh-CN" smtClean="0"/>
          </a:p>
        </p:txBody>
      </p:sp>
      <p:pic>
        <p:nvPicPr>
          <p:cNvPr id="2969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63922"/>
          <a:stretch>
            <a:fillRect/>
          </a:stretch>
        </p:blipFill>
        <p:spPr bwMode="auto">
          <a:xfrm>
            <a:off x="838200" y="685800"/>
            <a:ext cx="60960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81000"/>
            <a:ext cx="5429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5"/>
          <p:cNvSpPr txBox="1">
            <a:spLocks noChangeArrowheads="1"/>
          </p:cNvSpPr>
          <p:nvPr/>
        </p:nvSpPr>
        <p:spPr bwMode="auto">
          <a:xfrm>
            <a:off x="7239000" y="90488"/>
            <a:ext cx="1292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a:latin typeface="Calibri" pitchFamily="34" charset="0"/>
                <a:cs typeface="Arial" charset="0"/>
              </a:rPr>
              <a:t>PermK (md)</a:t>
            </a:r>
          </a:p>
        </p:txBody>
      </p:sp>
      <p:graphicFrame>
        <p:nvGraphicFramePr>
          <p:cNvPr id="268357" name="Group 69"/>
          <p:cNvGraphicFramePr>
            <a:graphicFrameLocks noGrp="1"/>
          </p:cNvGraphicFramePr>
          <p:nvPr/>
        </p:nvGraphicFramePr>
        <p:xfrm>
          <a:off x="457200" y="4191000"/>
          <a:ext cx="8229600" cy="2351086"/>
        </p:xfrm>
        <a:graphic>
          <a:graphicData uri="http://schemas.openxmlformats.org/drawingml/2006/table">
            <a:tbl>
              <a:tblPr/>
              <a:tblGrid>
                <a:gridCol w="1298575"/>
                <a:gridCol w="1749425"/>
                <a:gridCol w="1066800"/>
                <a:gridCol w="4114800"/>
              </a:tblGrid>
              <a:tr h="24537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Sim Layer No.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VerticalPerm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Porosity(%)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Formation Name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60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10 md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18.2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Shallow Reservoir layers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37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0.01 md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Two Seal Layers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37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9-10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0.7 Horizontal Perm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10.3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Ford Scott Limestone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37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11-13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0.5 Horizontal Perm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19.1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Cherokee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37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14-15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0.5 Horizontal Perm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16.5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Lower Cherokee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37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0.7 Horizontal Perm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14.8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Mississippian Unconformity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37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17-20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0.7 Horizontal Perm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Mississippian Porous Carbonate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4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25-32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0.7 Horizontal Perm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Book Antiqua" pitchFamily="18" charset="0"/>
                          <a:ea typeface="Calibri" pitchFamily="34" charset="0"/>
                          <a:cs typeface="Times New Roman" pitchFamily="18" charset="0"/>
                        </a:rPr>
                        <a:t>22.45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Mississippian Osage and Gillmor City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8345" name="Rectangle 57"/>
          <p:cNvSpPr>
            <a:spLocks noChangeArrowheads="1"/>
          </p:cNvSpPr>
          <p:nvPr/>
        </p:nvSpPr>
        <p:spPr bwMode="auto">
          <a:xfrm>
            <a:off x="457200" y="4724400"/>
            <a:ext cx="8229600" cy="228600"/>
          </a:xfrm>
          <a:prstGeom prst="rect">
            <a:avLst/>
          </a:prstGeom>
          <a:solidFill>
            <a:srgbClr val="800000">
              <a:alpha val="4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9768" name="Rectangle 60"/>
          <p:cNvSpPr>
            <a:spLocks noChangeArrowheads="1"/>
          </p:cNvSpPr>
          <p:nvPr/>
        </p:nvSpPr>
        <p:spPr bwMode="auto">
          <a:xfrm>
            <a:off x="457200" y="5943600"/>
            <a:ext cx="8229600" cy="228600"/>
          </a:xfrm>
          <a:prstGeom prst="rect">
            <a:avLst/>
          </a:prstGeom>
          <a:solidFill>
            <a:srgbClr val="FF00FF">
              <a:alpha val="30980"/>
            </a:srgbClr>
          </a:solidFill>
          <a:ln w="9525">
            <a:solidFill>
              <a:srgbClr val="FF00FF"/>
            </a:solidFill>
            <a:miter lim="800000"/>
            <a:headEnd/>
            <a:tailEnd/>
          </a:ln>
        </p:spPr>
        <p:txBody>
          <a:bodyPr wrap="none" anchor="ctr"/>
          <a:lstStyle/>
          <a:p>
            <a:endParaRPr lang="zh-CN" altLang="en-US"/>
          </a:p>
        </p:txBody>
      </p:sp>
      <p:sp>
        <p:nvSpPr>
          <p:cNvPr id="29756" name="AutoShape 61"/>
          <p:cNvSpPr>
            <a:spLocks/>
          </p:cNvSpPr>
          <p:nvPr/>
        </p:nvSpPr>
        <p:spPr bwMode="auto">
          <a:xfrm>
            <a:off x="609600" y="1676400"/>
            <a:ext cx="228600" cy="1447800"/>
          </a:xfrm>
          <a:prstGeom prst="leftBrace">
            <a:avLst>
              <a:gd name="adj1" fmla="val 5277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9757" name="Text Box 62"/>
          <p:cNvSpPr txBox="1">
            <a:spLocks noChangeArrowheads="1"/>
          </p:cNvSpPr>
          <p:nvPr/>
        </p:nvSpPr>
        <p:spPr bwMode="auto">
          <a:xfrm>
            <a:off x="228600" y="685800"/>
            <a:ext cx="2286000" cy="404813"/>
          </a:xfrm>
          <a:prstGeom prst="rect">
            <a:avLst/>
          </a:prstGeom>
          <a:solidFill>
            <a:schemeClr val="accent1"/>
          </a:solidFill>
          <a:ln w="38100">
            <a:solidFill>
              <a:schemeClr val="tx1"/>
            </a:solidFill>
            <a:miter lim="800000"/>
            <a:headEnd/>
            <a:tailEnd/>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a:latin typeface="Book Antiqua" pitchFamily="18" charset="0"/>
              </a:rPr>
              <a:t>32 simulation layers</a:t>
            </a:r>
          </a:p>
        </p:txBody>
      </p:sp>
      <p:sp>
        <p:nvSpPr>
          <p:cNvPr id="29758" name="Line 63"/>
          <p:cNvSpPr>
            <a:spLocks noChangeShapeType="1"/>
          </p:cNvSpPr>
          <p:nvPr/>
        </p:nvSpPr>
        <p:spPr bwMode="auto">
          <a:xfrm flipH="1" flipV="1">
            <a:off x="685800" y="1143000"/>
            <a:ext cx="76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59" name="Text Box 70"/>
          <p:cNvSpPr txBox="1">
            <a:spLocks noChangeArrowheads="1"/>
          </p:cNvSpPr>
          <p:nvPr/>
        </p:nvSpPr>
        <p:spPr bwMode="auto">
          <a:xfrm>
            <a:off x="457200" y="3276600"/>
            <a:ext cx="5943600" cy="861774"/>
          </a:xfrm>
          <a:prstGeom prst="rect">
            <a:avLst/>
          </a:prstGeom>
          <a:noFill/>
          <a:ln w="9525">
            <a:solidFill>
              <a:schemeClr val="tx1"/>
            </a:solidFill>
            <a:miter lim="800000"/>
            <a:headEnd/>
            <a:tailEnd/>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000" b="1" dirty="0">
                <a:latin typeface="Book Antiqua" pitchFamily="18" charset="0"/>
              </a:rPr>
              <a:t>Flow simulation grid</a:t>
            </a:r>
          </a:p>
          <a:p>
            <a:pPr eaLnBrk="1" hangingPunct="1">
              <a:spcBef>
                <a:spcPct val="50000"/>
              </a:spcBef>
            </a:pPr>
            <a:r>
              <a:rPr lang="en-US" altLang="zh-CN" sz="2000" dirty="0" smtClean="0">
                <a:latin typeface="Book Antiqua" pitchFamily="18" charset="0"/>
              </a:rPr>
              <a:t>dx=500ft</a:t>
            </a:r>
            <a:r>
              <a:rPr lang="en-US" altLang="zh-CN" sz="2000" dirty="0">
                <a:latin typeface="Book Antiqua" pitchFamily="18" charset="0"/>
              </a:rPr>
              <a:t>; </a:t>
            </a:r>
            <a:r>
              <a:rPr lang="en-US" altLang="zh-CN" sz="2000" dirty="0" smtClean="0">
                <a:latin typeface="Book Antiqua" pitchFamily="18" charset="0"/>
              </a:rPr>
              <a:t> </a:t>
            </a:r>
            <a:r>
              <a:rPr lang="en-US" altLang="zh-CN" sz="2000" dirty="0" err="1" smtClean="0">
                <a:latin typeface="Book Antiqua" pitchFamily="18" charset="0"/>
              </a:rPr>
              <a:t>dy</a:t>
            </a:r>
            <a:r>
              <a:rPr lang="en-US" altLang="zh-CN" sz="2000" dirty="0" smtClean="0">
                <a:latin typeface="Book Antiqua" pitchFamily="18" charset="0"/>
              </a:rPr>
              <a:t>=500ft;  </a:t>
            </a:r>
            <a:r>
              <a:rPr lang="en-US" altLang="zh-CN" sz="2000" dirty="0" err="1">
                <a:latin typeface="Book Antiqua" pitchFamily="18" charset="0"/>
              </a:rPr>
              <a:t>dz</a:t>
            </a:r>
            <a:r>
              <a:rPr lang="en-US" altLang="zh-CN" sz="2000" dirty="0">
                <a:latin typeface="Book Antiqua" pitchFamily="18" charset="0"/>
              </a:rPr>
              <a:t>: </a:t>
            </a:r>
            <a:r>
              <a:rPr lang="en-US" altLang="zh-CN" sz="2000" dirty="0" smtClean="0">
                <a:latin typeface="Book Antiqua" pitchFamily="18" charset="0"/>
              </a:rPr>
              <a:t>variable (</a:t>
            </a:r>
            <a:r>
              <a:rPr lang="en-US" altLang="zh-CN" sz="2000" dirty="0">
                <a:latin typeface="Book Antiqua" pitchFamily="18" charset="0"/>
              </a:rPr>
              <a:t> </a:t>
            </a:r>
            <a:r>
              <a:rPr lang="en-US" altLang="zh-CN" sz="2000" dirty="0" smtClean="0">
                <a:latin typeface="Book Antiqua" pitchFamily="18" charset="0"/>
              </a:rPr>
              <a:t>0.5 </a:t>
            </a:r>
            <a:r>
              <a:rPr lang="en-US" altLang="zh-CN" sz="2000" dirty="0" err="1" smtClean="0">
                <a:latin typeface="Book Antiqua" pitchFamily="18" charset="0"/>
              </a:rPr>
              <a:t>ft</a:t>
            </a:r>
            <a:r>
              <a:rPr lang="en-US" altLang="zh-CN" sz="2000" dirty="0" smtClean="0">
                <a:latin typeface="Book Antiqua" pitchFamily="18" charset="0"/>
              </a:rPr>
              <a:t> </a:t>
            </a:r>
            <a:r>
              <a:rPr lang="en-US" altLang="zh-CN" sz="2000" dirty="0" smtClean="0">
                <a:latin typeface="Book Antiqua" pitchFamily="18" charset="0"/>
              </a:rPr>
              <a:t>to 300ft)</a:t>
            </a:r>
            <a:endParaRPr lang="en-US" altLang="zh-CN" sz="2000" dirty="0">
              <a:latin typeface="Book Antiqua" pitchFamily="18" charset="0"/>
            </a:endParaRPr>
          </a:p>
        </p:txBody>
      </p:sp>
      <p:sp>
        <p:nvSpPr>
          <p:cNvPr id="29760" name="Rectangle 71"/>
          <p:cNvSpPr>
            <a:spLocks noChangeArrowheads="1"/>
          </p:cNvSpPr>
          <p:nvPr/>
        </p:nvSpPr>
        <p:spPr bwMode="auto">
          <a:xfrm>
            <a:off x="1143000" y="152400"/>
            <a:ext cx="624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dirty="0">
                <a:solidFill>
                  <a:schemeClr val="tx2"/>
                </a:solidFill>
                <a:latin typeface="Book Antiqua" pitchFamily="18" charset="0"/>
              </a:rPr>
              <a:t>Flow Simulation Model </a:t>
            </a:r>
            <a:r>
              <a:rPr lang="en-US" altLang="zh-CN" sz="2400" dirty="0" smtClean="0">
                <a:solidFill>
                  <a:schemeClr val="tx2"/>
                </a:solidFill>
                <a:latin typeface="Book Antiqua" pitchFamily="18" charset="0"/>
              </a:rPr>
              <a:t>(cross sect.)</a:t>
            </a:r>
            <a:endParaRPr lang="en-US" altLang="zh-CN" sz="2400" dirty="0">
              <a:solidFill>
                <a:schemeClr val="tx2"/>
              </a:solidFill>
              <a:latin typeface="Book Antiqua" pitchFamily="18" charset="0"/>
            </a:endParaRPr>
          </a:p>
        </p:txBody>
      </p:sp>
      <p:sp>
        <p:nvSpPr>
          <p:cNvPr id="29761" name="Text Box 68"/>
          <p:cNvSpPr txBox="1">
            <a:spLocks noChangeArrowheads="1"/>
          </p:cNvSpPr>
          <p:nvPr/>
        </p:nvSpPr>
        <p:spPr bwMode="auto">
          <a:xfrm>
            <a:off x="3276600" y="29718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000">
                <a:latin typeface="Book Antiqua" pitchFamily="18" charset="0"/>
              </a:rPr>
              <a:t>x</a:t>
            </a:r>
          </a:p>
        </p:txBody>
      </p:sp>
      <p:sp>
        <p:nvSpPr>
          <p:cNvPr id="29762" name="Text Box 69"/>
          <p:cNvSpPr txBox="1">
            <a:spLocks noChangeArrowheads="1"/>
          </p:cNvSpPr>
          <p:nvPr/>
        </p:nvSpPr>
        <p:spPr bwMode="auto">
          <a:xfrm>
            <a:off x="304800" y="13716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000">
                <a:latin typeface="Book Antiqua" pitchFamily="18" charset="0"/>
              </a:rPr>
              <a:t>z</a:t>
            </a:r>
          </a:p>
        </p:txBody>
      </p:sp>
      <p:grpSp>
        <p:nvGrpSpPr>
          <p:cNvPr id="14412" name="Group 76"/>
          <p:cNvGrpSpPr>
            <a:grpSpLocks/>
          </p:cNvGrpSpPr>
          <p:nvPr/>
        </p:nvGrpSpPr>
        <p:grpSpPr bwMode="auto">
          <a:xfrm>
            <a:off x="0" y="76200"/>
            <a:ext cx="3333750" cy="2362200"/>
            <a:chOff x="192" y="483"/>
            <a:chExt cx="4609" cy="2694"/>
          </a:xfrm>
        </p:grpSpPr>
        <p:pic>
          <p:nvPicPr>
            <p:cNvPr id="2976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483"/>
              <a:ext cx="3294"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6" y="720"/>
              <a:ext cx="34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66" name="TextBox 5"/>
            <p:cNvSpPr txBox="1">
              <a:spLocks noChangeArrowheads="1"/>
            </p:cNvSpPr>
            <p:nvPr/>
          </p:nvSpPr>
          <p:spPr bwMode="auto">
            <a:xfrm>
              <a:off x="2942" y="488"/>
              <a:ext cx="1859" cy="4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a:latin typeface="Calibri" pitchFamily="34" charset="0"/>
                  <a:cs typeface="Arial" charset="0"/>
                </a:rPr>
                <a:t>Perm K (md)</a:t>
              </a:r>
            </a:p>
          </p:txBody>
        </p:sp>
      </p:grpSp>
      <p:sp>
        <p:nvSpPr>
          <p:cNvPr id="22" name="Oval 21"/>
          <p:cNvSpPr/>
          <p:nvPr/>
        </p:nvSpPr>
        <p:spPr>
          <a:xfrm>
            <a:off x="457200" y="3657600"/>
            <a:ext cx="5638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171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xit" presetSubtype="10" fill="hold" nodeType="clickEffect">
                                  <p:stCondLst>
                                    <p:cond delay="0"/>
                                  </p:stCondLst>
                                  <p:childTnLst>
                                    <p:animEffect transition="out" filter="checkerboard(across)">
                                      <p:cBhvr>
                                        <p:cTn id="10" dur="500"/>
                                        <p:tgtEl>
                                          <p:spTgt spid="14412"/>
                                        </p:tgtEl>
                                      </p:cBhvr>
                                    </p:animEffect>
                                    <p:set>
                                      <p:cBhvr>
                                        <p:cTn id="11" dur="1" fill="hold">
                                          <p:stCondLst>
                                            <p:cond delay="499"/>
                                          </p:stCondLst>
                                        </p:cTn>
                                        <p:tgtEl>
                                          <p:spTgt spid="144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5BED08-DE6E-4075-AFC6-D3099502CFAF}" type="slidenum">
              <a:rPr lang="en-US" smtClean="0"/>
              <a:pPr/>
              <a:t>13</a:t>
            </a:fld>
            <a:endParaRPr lang="en-US" dirty="0"/>
          </a:p>
        </p:txBody>
      </p:sp>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latin typeface="Book Antiqua" pitchFamily="18" charset="0"/>
              </a:rPr>
              <a:t>Regridding</a:t>
            </a:r>
            <a:endParaRPr lang="en-US" dirty="0">
              <a:latin typeface="Book Antiqua" pitchFamily="18" charset="0"/>
            </a:endParaRPr>
          </a:p>
        </p:txBody>
      </p:sp>
      <p:cxnSp>
        <p:nvCxnSpPr>
          <p:cNvPr id="8" name="Straight Arrow Connector 7"/>
          <p:cNvCxnSpPr/>
          <p:nvPr/>
        </p:nvCxnSpPr>
        <p:spPr>
          <a:xfrm>
            <a:off x="609600" y="1295400"/>
            <a:ext cx="2819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9600" y="1295400"/>
            <a:ext cx="0" cy="449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81400" y="1066800"/>
            <a:ext cx="609600" cy="461665"/>
          </a:xfrm>
          <a:prstGeom prst="rect">
            <a:avLst/>
          </a:prstGeom>
          <a:noFill/>
        </p:spPr>
        <p:txBody>
          <a:bodyPr wrap="square" rtlCol="0">
            <a:spAutoFit/>
          </a:bodyPr>
          <a:lstStyle/>
          <a:p>
            <a:r>
              <a:rPr lang="en-US" sz="2400" dirty="0" smtClean="0">
                <a:latin typeface="Book Antiqua" pitchFamily="18" charset="0"/>
              </a:rPr>
              <a:t>x</a:t>
            </a:r>
            <a:endParaRPr lang="en-US" sz="2400" dirty="0">
              <a:latin typeface="Book Antiqua" pitchFamily="18" charset="0"/>
            </a:endParaRPr>
          </a:p>
        </p:txBody>
      </p:sp>
      <p:sp>
        <p:nvSpPr>
          <p:cNvPr id="12" name="TextBox 11"/>
          <p:cNvSpPr txBox="1"/>
          <p:nvPr/>
        </p:nvSpPr>
        <p:spPr>
          <a:xfrm>
            <a:off x="457200" y="5943600"/>
            <a:ext cx="609600" cy="461665"/>
          </a:xfrm>
          <a:prstGeom prst="rect">
            <a:avLst/>
          </a:prstGeom>
          <a:noFill/>
        </p:spPr>
        <p:txBody>
          <a:bodyPr wrap="square" rtlCol="0">
            <a:spAutoFit/>
          </a:bodyPr>
          <a:lstStyle/>
          <a:p>
            <a:r>
              <a:rPr lang="en-US" sz="2400" dirty="0" smtClean="0">
                <a:latin typeface="Book Antiqua" pitchFamily="18" charset="0"/>
              </a:rPr>
              <a:t>z</a:t>
            </a:r>
            <a:endParaRPr lang="en-US" sz="2400" dirty="0">
              <a:latin typeface="Book Antiqua" pitchFamily="18" charset="0"/>
            </a:endParaRPr>
          </a:p>
        </p:txBody>
      </p:sp>
      <p:sp>
        <p:nvSpPr>
          <p:cNvPr id="13" name="TextBox 12"/>
          <p:cNvSpPr txBox="1"/>
          <p:nvPr/>
        </p:nvSpPr>
        <p:spPr>
          <a:xfrm>
            <a:off x="1676400" y="1417638"/>
            <a:ext cx="1905000" cy="461665"/>
          </a:xfrm>
          <a:prstGeom prst="rect">
            <a:avLst/>
          </a:prstGeom>
          <a:noFill/>
        </p:spPr>
        <p:txBody>
          <a:bodyPr wrap="square" rtlCol="0">
            <a:spAutoFit/>
          </a:bodyPr>
          <a:lstStyle/>
          <a:p>
            <a:r>
              <a:rPr lang="en-US" sz="2400" dirty="0" smtClean="0">
                <a:latin typeface="Book Antiqua" pitchFamily="18" charset="0"/>
              </a:rPr>
              <a:t>Flow Model</a:t>
            </a:r>
            <a:endParaRPr lang="en-US" sz="2400" dirty="0">
              <a:latin typeface="Book Antiqua" pitchFamily="18" charset="0"/>
            </a:endParaRPr>
          </a:p>
        </p:txBody>
      </p:sp>
      <p:grpSp>
        <p:nvGrpSpPr>
          <p:cNvPr id="24" name="Group 23"/>
          <p:cNvGrpSpPr/>
          <p:nvPr/>
        </p:nvGrpSpPr>
        <p:grpSpPr>
          <a:xfrm>
            <a:off x="1219200" y="1905000"/>
            <a:ext cx="4419600" cy="3585865"/>
            <a:chOff x="1219200" y="1905000"/>
            <a:chExt cx="4419600" cy="3585865"/>
          </a:xfrm>
        </p:grpSpPr>
        <p:sp>
          <p:nvSpPr>
            <p:cNvPr id="4" name="Rectangle 3"/>
            <p:cNvSpPr/>
            <p:nvPr/>
          </p:nvSpPr>
          <p:spPr>
            <a:xfrm>
              <a:off x="1219200" y="1905000"/>
              <a:ext cx="25146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9200" y="4038600"/>
              <a:ext cx="25146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5181600"/>
              <a:ext cx="2514600" cy="2308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86200" y="2510135"/>
              <a:ext cx="1752600" cy="461665"/>
            </a:xfrm>
            <a:prstGeom prst="rect">
              <a:avLst/>
            </a:prstGeom>
            <a:noFill/>
          </p:spPr>
          <p:txBody>
            <a:bodyPr wrap="square" rtlCol="0">
              <a:spAutoFit/>
            </a:bodyPr>
            <a:lstStyle/>
            <a:p>
              <a:r>
                <a:rPr lang="en-US" sz="2400" dirty="0" smtClean="0">
                  <a:latin typeface="Book Antiqua" pitchFamily="18" charset="0"/>
                </a:rPr>
                <a:t> </a:t>
              </a:r>
              <a:r>
                <a:rPr lang="en-US" sz="2400" dirty="0" err="1" smtClean="0">
                  <a:latin typeface="Book Antiqua" pitchFamily="18" charset="0"/>
                </a:rPr>
                <a:t>dz</a:t>
              </a:r>
              <a:r>
                <a:rPr lang="en-US" sz="2400" dirty="0" smtClean="0">
                  <a:latin typeface="Book Antiqua" pitchFamily="18" charset="0"/>
                </a:rPr>
                <a:t>=30ft</a:t>
              </a:r>
              <a:endParaRPr lang="en-US" sz="2400" dirty="0">
                <a:latin typeface="Book Antiqua" pitchFamily="18" charset="0"/>
              </a:endParaRPr>
            </a:p>
          </p:txBody>
        </p:sp>
        <p:sp>
          <p:nvSpPr>
            <p:cNvPr id="15" name="TextBox 14"/>
            <p:cNvSpPr txBox="1"/>
            <p:nvPr/>
          </p:nvSpPr>
          <p:spPr>
            <a:xfrm>
              <a:off x="3886200" y="4174450"/>
              <a:ext cx="1752600" cy="461665"/>
            </a:xfrm>
            <a:prstGeom prst="rect">
              <a:avLst/>
            </a:prstGeom>
            <a:noFill/>
          </p:spPr>
          <p:txBody>
            <a:bodyPr wrap="square" rtlCol="0">
              <a:spAutoFit/>
            </a:bodyPr>
            <a:lstStyle/>
            <a:p>
              <a:r>
                <a:rPr lang="en-US" sz="2400" dirty="0" smtClean="0">
                  <a:latin typeface="Book Antiqua" pitchFamily="18" charset="0"/>
                </a:rPr>
                <a:t> </a:t>
              </a:r>
              <a:r>
                <a:rPr lang="en-US" sz="2400" dirty="0" err="1" smtClean="0">
                  <a:latin typeface="Book Antiqua" pitchFamily="18" charset="0"/>
                </a:rPr>
                <a:t>dz</a:t>
              </a:r>
              <a:r>
                <a:rPr lang="en-US" sz="2400" dirty="0" smtClean="0">
                  <a:latin typeface="Book Antiqua" pitchFamily="18" charset="0"/>
                </a:rPr>
                <a:t>=8ft</a:t>
              </a:r>
              <a:endParaRPr lang="en-US" sz="2400" dirty="0">
                <a:latin typeface="Book Antiqua" pitchFamily="18" charset="0"/>
              </a:endParaRPr>
            </a:p>
          </p:txBody>
        </p:sp>
        <p:sp>
          <p:nvSpPr>
            <p:cNvPr id="16" name="TextBox 15"/>
            <p:cNvSpPr txBox="1"/>
            <p:nvPr/>
          </p:nvSpPr>
          <p:spPr>
            <a:xfrm>
              <a:off x="3733800" y="5029200"/>
              <a:ext cx="1752600" cy="461665"/>
            </a:xfrm>
            <a:prstGeom prst="rect">
              <a:avLst/>
            </a:prstGeom>
            <a:noFill/>
          </p:spPr>
          <p:txBody>
            <a:bodyPr wrap="square" rtlCol="0">
              <a:spAutoFit/>
            </a:bodyPr>
            <a:lstStyle/>
            <a:p>
              <a:r>
                <a:rPr lang="en-US" sz="2400" dirty="0" smtClean="0">
                  <a:latin typeface="Book Antiqua" pitchFamily="18" charset="0"/>
                </a:rPr>
                <a:t>   </a:t>
              </a:r>
              <a:r>
                <a:rPr lang="en-US" sz="2400" dirty="0" err="1" smtClean="0">
                  <a:latin typeface="Book Antiqua" pitchFamily="18" charset="0"/>
                </a:rPr>
                <a:t>dz</a:t>
              </a:r>
              <a:r>
                <a:rPr lang="en-US" sz="2400" dirty="0" smtClean="0">
                  <a:latin typeface="Book Antiqua" pitchFamily="18" charset="0"/>
                </a:rPr>
                <a:t>=0.5ft</a:t>
              </a:r>
              <a:endParaRPr lang="en-US" sz="2400" dirty="0">
                <a:latin typeface="Book Antiqua" pitchFamily="18" charset="0"/>
              </a:endParaRPr>
            </a:p>
          </p:txBody>
        </p:sp>
        <p:sp>
          <p:nvSpPr>
            <p:cNvPr id="17" name="Right Brace 16"/>
            <p:cNvSpPr/>
            <p:nvPr/>
          </p:nvSpPr>
          <p:spPr>
            <a:xfrm>
              <a:off x="3733800" y="1905000"/>
              <a:ext cx="304800" cy="21336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a:off x="3733800" y="4038600"/>
              <a:ext cx="304800" cy="1143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a:off x="3733800" y="5181600"/>
              <a:ext cx="152400" cy="23083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1524000" y="2740967"/>
              <a:ext cx="1600200" cy="369332"/>
            </a:xfrm>
            <a:prstGeom prst="rect">
              <a:avLst/>
            </a:prstGeom>
            <a:noFill/>
          </p:spPr>
          <p:txBody>
            <a:bodyPr wrap="square" rtlCol="0">
              <a:spAutoFit/>
            </a:bodyPr>
            <a:lstStyle/>
            <a:p>
              <a:r>
                <a:rPr lang="en-US" dirty="0" smtClean="0"/>
                <a:t>Porosity=15%</a:t>
              </a:r>
              <a:endParaRPr lang="en-US" dirty="0"/>
            </a:p>
          </p:txBody>
        </p:sp>
        <p:sp>
          <p:nvSpPr>
            <p:cNvPr id="21" name="TextBox 20"/>
            <p:cNvSpPr txBox="1"/>
            <p:nvPr/>
          </p:nvSpPr>
          <p:spPr>
            <a:xfrm>
              <a:off x="1524000" y="4405282"/>
              <a:ext cx="1562100" cy="369332"/>
            </a:xfrm>
            <a:prstGeom prst="rect">
              <a:avLst/>
            </a:prstGeom>
            <a:noFill/>
          </p:spPr>
          <p:txBody>
            <a:bodyPr wrap="square" rtlCol="0">
              <a:spAutoFit/>
            </a:bodyPr>
            <a:lstStyle/>
            <a:p>
              <a:r>
                <a:rPr lang="en-US" dirty="0" smtClean="0"/>
                <a:t>Porosity=12%</a:t>
              </a:r>
              <a:endParaRPr lang="en-US" dirty="0"/>
            </a:p>
          </p:txBody>
        </p:sp>
        <p:sp>
          <p:nvSpPr>
            <p:cNvPr id="22" name="TextBox 21"/>
            <p:cNvSpPr txBox="1"/>
            <p:nvPr/>
          </p:nvSpPr>
          <p:spPr>
            <a:xfrm>
              <a:off x="1524000" y="5112350"/>
              <a:ext cx="1562100" cy="338554"/>
            </a:xfrm>
            <a:prstGeom prst="rect">
              <a:avLst/>
            </a:prstGeom>
            <a:noFill/>
          </p:spPr>
          <p:txBody>
            <a:bodyPr wrap="square" rtlCol="0">
              <a:spAutoFit/>
            </a:bodyPr>
            <a:lstStyle/>
            <a:p>
              <a:r>
                <a:rPr lang="en-US" sz="1600" dirty="0" smtClean="0"/>
                <a:t>Porosity=18%</a:t>
              </a:r>
              <a:endParaRPr lang="en-US" sz="1600" dirty="0"/>
            </a:p>
          </p:txBody>
        </p:sp>
      </p:grpSp>
      <p:sp>
        <p:nvSpPr>
          <p:cNvPr id="23" name="Right Arrow 22"/>
          <p:cNvSpPr/>
          <p:nvPr/>
        </p:nvSpPr>
        <p:spPr>
          <a:xfrm>
            <a:off x="4572000" y="3543300"/>
            <a:ext cx="685800" cy="342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5334000" y="1864296"/>
            <a:ext cx="2514600" cy="3545904"/>
            <a:chOff x="5334000" y="2057400"/>
            <a:chExt cx="2514600" cy="3545904"/>
          </a:xfrm>
        </p:grpSpPr>
        <p:sp>
          <p:nvSpPr>
            <p:cNvPr id="26" name="Rectangle 25"/>
            <p:cNvSpPr/>
            <p:nvPr/>
          </p:nvSpPr>
          <p:spPr>
            <a:xfrm>
              <a:off x="5334000" y="2057400"/>
              <a:ext cx="25146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334000" y="4191000"/>
              <a:ext cx="25146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334000" y="5334000"/>
              <a:ext cx="2514600" cy="2308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019800" y="2893367"/>
              <a:ext cx="1600200" cy="369332"/>
            </a:xfrm>
            <a:prstGeom prst="rect">
              <a:avLst/>
            </a:prstGeom>
            <a:noFill/>
          </p:spPr>
          <p:txBody>
            <a:bodyPr wrap="square" rtlCol="0">
              <a:spAutoFit/>
            </a:bodyPr>
            <a:lstStyle/>
            <a:p>
              <a:r>
                <a:rPr lang="en-US" dirty="0" smtClean="0"/>
                <a:t>Porosity=15%</a:t>
              </a:r>
              <a:endParaRPr lang="en-US" dirty="0"/>
            </a:p>
          </p:txBody>
        </p:sp>
        <p:sp>
          <p:nvSpPr>
            <p:cNvPr id="36" name="TextBox 35"/>
            <p:cNvSpPr txBox="1"/>
            <p:nvPr/>
          </p:nvSpPr>
          <p:spPr>
            <a:xfrm>
              <a:off x="5981700" y="4557682"/>
              <a:ext cx="1485900" cy="369332"/>
            </a:xfrm>
            <a:prstGeom prst="rect">
              <a:avLst/>
            </a:prstGeom>
            <a:noFill/>
          </p:spPr>
          <p:txBody>
            <a:bodyPr wrap="square" rtlCol="0">
              <a:spAutoFit/>
            </a:bodyPr>
            <a:lstStyle/>
            <a:p>
              <a:r>
                <a:rPr lang="en-US" dirty="0" smtClean="0"/>
                <a:t>Porosity=12%</a:t>
              </a:r>
              <a:endParaRPr lang="en-US" dirty="0"/>
            </a:p>
          </p:txBody>
        </p:sp>
        <p:sp>
          <p:nvSpPr>
            <p:cNvPr id="37" name="TextBox 36"/>
            <p:cNvSpPr txBox="1"/>
            <p:nvPr/>
          </p:nvSpPr>
          <p:spPr>
            <a:xfrm>
              <a:off x="5981700" y="5264750"/>
              <a:ext cx="1638300" cy="338554"/>
            </a:xfrm>
            <a:prstGeom prst="rect">
              <a:avLst/>
            </a:prstGeom>
            <a:noFill/>
          </p:spPr>
          <p:txBody>
            <a:bodyPr wrap="square" rtlCol="0">
              <a:spAutoFit/>
            </a:bodyPr>
            <a:lstStyle/>
            <a:p>
              <a:r>
                <a:rPr lang="en-US" sz="1600" dirty="0" smtClean="0"/>
                <a:t>Porosity=18%</a:t>
              </a:r>
              <a:endParaRPr lang="en-US" sz="1600" dirty="0"/>
            </a:p>
          </p:txBody>
        </p:sp>
      </p:grpSp>
      <p:grpSp>
        <p:nvGrpSpPr>
          <p:cNvPr id="60" name="Group 59"/>
          <p:cNvGrpSpPr/>
          <p:nvPr/>
        </p:nvGrpSpPr>
        <p:grpSpPr>
          <a:xfrm>
            <a:off x="5334000" y="2057400"/>
            <a:ext cx="2514600" cy="2971800"/>
            <a:chOff x="5334000" y="2057400"/>
            <a:chExt cx="2514600" cy="2971800"/>
          </a:xfrm>
        </p:grpSpPr>
        <p:cxnSp>
          <p:nvCxnSpPr>
            <p:cNvPr id="40" name="Straight Connector 39"/>
            <p:cNvCxnSpPr/>
            <p:nvPr/>
          </p:nvCxnSpPr>
          <p:spPr>
            <a:xfrm>
              <a:off x="5334000" y="20574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34000" y="22098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334000" y="23622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334000" y="25146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34000" y="26670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34000" y="28194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334000" y="29718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334000" y="31242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34000" y="32766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34000" y="34290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34000" y="35814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334000" y="37338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334000" y="38862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334000" y="41148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34000" y="42672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334000" y="44196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34000" y="45720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334000" y="47244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34000" y="48768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34000" y="50292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447800" y="5791200"/>
            <a:ext cx="6781800" cy="1323439"/>
          </a:xfrm>
          <a:prstGeom prst="rect">
            <a:avLst/>
          </a:prstGeom>
          <a:noFill/>
        </p:spPr>
        <p:txBody>
          <a:bodyPr wrap="square" rtlCol="0">
            <a:spAutoFit/>
          </a:bodyPr>
          <a:lstStyle/>
          <a:p>
            <a:r>
              <a:rPr lang="en-US" sz="2000" dirty="0" smtClean="0">
                <a:latin typeface="Book Antiqua" pitchFamily="18" charset="0"/>
              </a:rPr>
              <a:t>Set </a:t>
            </a:r>
            <a:r>
              <a:rPr lang="en-US" sz="2000" dirty="0" err="1" smtClean="0">
                <a:latin typeface="Book Antiqua" pitchFamily="18" charset="0"/>
              </a:rPr>
              <a:t>dz</a:t>
            </a:r>
            <a:r>
              <a:rPr lang="en-US" sz="2000" dirty="0" smtClean="0">
                <a:latin typeface="Book Antiqua" pitchFamily="18" charset="0"/>
              </a:rPr>
              <a:t>= smallest </a:t>
            </a:r>
            <a:r>
              <a:rPr lang="en-US" sz="2000" dirty="0" err="1" smtClean="0">
                <a:latin typeface="Book Antiqua" pitchFamily="18" charset="0"/>
              </a:rPr>
              <a:t>dz</a:t>
            </a:r>
            <a:r>
              <a:rPr lang="en-US" sz="2000" dirty="0" smtClean="0">
                <a:latin typeface="Book Antiqua" pitchFamily="18" charset="0"/>
              </a:rPr>
              <a:t> in the flow </a:t>
            </a:r>
            <a:r>
              <a:rPr lang="en-US" sz="2000" dirty="0" err="1" smtClean="0">
                <a:latin typeface="Book Antiqua" pitchFamily="18" charset="0"/>
              </a:rPr>
              <a:t>simultion</a:t>
            </a:r>
            <a:r>
              <a:rPr lang="en-US" sz="2000" dirty="0" smtClean="0">
                <a:latin typeface="Book Antiqua" pitchFamily="18" charset="0"/>
              </a:rPr>
              <a:t> model, and top fill the properties with the same value, to maintain the subtle features in the geology model</a:t>
            </a:r>
          </a:p>
          <a:p>
            <a:endParaRPr lang="en-US" sz="2000" dirty="0">
              <a:latin typeface="Book Antiqua" pitchFamily="18" charset="0"/>
            </a:endParaRPr>
          </a:p>
        </p:txBody>
      </p:sp>
      <p:sp>
        <p:nvSpPr>
          <p:cNvPr id="62" name="TextBox 61"/>
          <p:cNvSpPr txBox="1"/>
          <p:nvPr/>
        </p:nvSpPr>
        <p:spPr>
          <a:xfrm>
            <a:off x="5562600" y="1371600"/>
            <a:ext cx="2286000" cy="461665"/>
          </a:xfrm>
          <a:prstGeom prst="rect">
            <a:avLst/>
          </a:prstGeom>
          <a:noFill/>
        </p:spPr>
        <p:txBody>
          <a:bodyPr wrap="square" rtlCol="0">
            <a:spAutoFit/>
          </a:bodyPr>
          <a:lstStyle/>
          <a:p>
            <a:r>
              <a:rPr lang="en-US" sz="2400" dirty="0" smtClean="0">
                <a:latin typeface="Book Antiqua" pitchFamily="18" charset="0"/>
              </a:rPr>
              <a:t>Seismic Model</a:t>
            </a:r>
            <a:endParaRPr lang="en-US" sz="2400" dirty="0">
              <a:latin typeface="Book Antiqua" pitchFamily="18" charset="0"/>
            </a:endParaRPr>
          </a:p>
        </p:txBody>
      </p:sp>
    </p:spTree>
    <p:extLst>
      <p:ext uri="{BB962C8B-B14F-4D97-AF65-F5344CB8AC3E}">
        <p14:creationId xmlns:p14="http://schemas.microsoft.com/office/powerpoint/2010/main" val="477729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p:nvPr/>
        </p:nvGrpSpPr>
        <p:grpSpPr>
          <a:xfrm>
            <a:off x="4191000" y="1750368"/>
            <a:ext cx="4005554" cy="3313670"/>
            <a:chOff x="4191000" y="1750368"/>
            <a:chExt cx="4005554" cy="3313670"/>
          </a:xfrm>
        </p:grpSpPr>
        <p:pic>
          <p:nvPicPr>
            <p:cNvPr id="3074" name="Picture 2"/>
            <p:cNvPicPr>
              <a:picLocks noChangeAspect="1" noChangeArrowheads="1"/>
            </p:cNvPicPr>
            <p:nvPr/>
          </p:nvPicPr>
          <p:blipFill>
            <a:blip r:embed="rId3" cstate="print"/>
            <a:srcRect/>
            <a:stretch>
              <a:fillRect/>
            </a:stretch>
          </p:blipFill>
          <p:spPr bwMode="auto">
            <a:xfrm>
              <a:off x="4191000" y="2286000"/>
              <a:ext cx="3581400" cy="277803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696200" y="1981200"/>
              <a:ext cx="500354" cy="2514600"/>
            </a:xfrm>
            <a:prstGeom prst="rect">
              <a:avLst/>
            </a:prstGeom>
            <a:noFill/>
            <a:ln w="9525">
              <a:noFill/>
              <a:miter lim="800000"/>
              <a:headEnd/>
              <a:tailEnd/>
            </a:ln>
          </p:spPr>
        </p:pic>
        <p:sp>
          <p:nvSpPr>
            <p:cNvPr id="6" name="TextBox 5"/>
            <p:cNvSpPr txBox="1"/>
            <p:nvPr/>
          </p:nvSpPr>
          <p:spPr>
            <a:xfrm>
              <a:off x="7359593" y="1750368"/>
              <a:ext cx="793807" cy="230832"/>
            </a:xfrm>
            <a:prstGeom prst="rect">
              <a:avLst/>
            </a:prstGeom>
            <a:noFill/>
          </p:spPr>
          <p:txBody>
            <a:bodyPr wrap="none" rtlCol="0">
              <a:spAutoFit/>
            </a:bodyPr>
            <a:lstStyle/>
            <a:p>
              <a:r>
                <a:rPr lang="en-US" sz="900" dirty="0" smtClean="0">
                  <a:latin typeface="Times New Roman" pitchFamily="18" charset="0"/>
                  <a:cs typeface="Times New Roman" pitchFamily="18" charset="0"/>
                </a:rPr>
                <a:t>Free CO</a:t>
              </a:r>
              <a:r>
                <a:rPr lang="en-US" sz="900" baseline="-25000" dirty="0" smtClean="0">
                  <a:latin typeface="Times New Roman" pitchFamily="18" charset="0"/>
                  <a:cs typeface="Times New Roman" pitchFamily="18" charset="0"/>
                </a:rPr>
                <a:t>2</a:t>
              </a:r>
              <a:r>
                <a:rPr lang="en-US" sz="900" dirty="0" smtClean="0">
                  <a:latin typeface="Times New Roman" pitchFamily="18" charset="0"/>
                  <a:cs typeface="Times New Roman" pitchFamily="18" charset="0"/>
                </a:rPr>
                <a:t> Sat</a:t>
              </a:r>
              <a:endParaRPr lang="en-US" sz="900" dirty="0">
                <a:latin typeface="Times New Roman" pitchFamily="18" charset="0"/>
                <a:cs typeface="Times New Roman" pitchFamily="18" charset="0"/>
              </a:endParaRPr>
            </a:p>
          </p:txBody>
        </p:sp>
      </p:grpSp>
      <p:sp>
        <p:nvSpPr>
          <p:cNvPr id="18" name="Rectangle 17"/>
          <p:cNvSpPr/>
          <p:nvPr/>
        </p:nvSpPr>
        <p:spPr>
          <a:xfrm>
            <a:off x="4343400" y="1905000"/>
            <a:ext cx="377026" cy="369332"/>
          </a:xfrm>
          <a:prstGeom prst="rect">
            <a:avLst/>
          </a:prstGeom>
        </p:spPr>
        <p:txBody>
          <a:bodyPr wrap="none">
            <a:spAutoFit/>
          </a:bodyPr>
          <a:lstStyle/>
          <a:p>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p:txBody>
      </p:sp>
      <p:sp>
        <p:nvSpPr>
          <p:cNvPr id="10" name="Rectangle 9"/>
          <p:cNvSpPr/>
          <p:nvPr/>
        </p:nvSpPr>
        <p:spPr>
          <a:xfrm>
            <a:off x="626398" y="1916668"/>
            <a:ext cx="364202" cy="369332"/>
          </a:xfrm>
          <a:prstGeom prst="rect">
            <a:avLst/>
          </a:prstGeom>
        </p:spPr>
        <p:txBody>
          <a:bodyPr wrap="none">
            <a:spAutoFit/>
          </a:bodyPr>
          <a:lstStyle/>
          <a:p>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p:txBody>
      </p:sp>
      <p:grpSp>
        <p:nvGrpSpPr>
          <p:cNvPr id="9" name="Group 11"/>
          <p:cNvGrpSpPr/>
          <p:nvPr/>
        </p:nvGrpSpPr>
        <p:grpSpPr>
          <a:xfrm>
            <a:off x="371118" y="2362200"/>
            <a:ext cx="3743682" cy="2514600"/>
            <a:chOff x="371118" y="2362200"/>
            <a:chExt cx="3743682" cy="2514600"/>
          </a:xfrm>
        </p:grpSpPr>
        <p:pic>
          <p:nvPicPr>
            <p:cNvPr id="8" name="Picture 2"/>
            <p:cNvPicPr>
              <a:picLocks noChangeAspect="1" noChangeArrowheads="1"/>
            </p:cNvPicPr>
            <p:nvPr/>
          </p:nvPicPr>
          <p:blipFill>
            <a:blip r:embed="rId5" cstate="print"/>
            <a:srcRect/>
            <a:stretch>
              <a:fillRect/>
            </a:stretch>
          </p:blipFill>
          <p:spPr bwMode="auto">
            <a:xfrm>
              <a:off x="371118" y="2362200"/>
              <a:ext cx="3743682" cy="2514600"/>
            </a:xfrm>
            <a:prstGeom prst="rect">
              <a:avLst/>
            </a:prstGeom>
            <a:noFill/>
            <a:ln w="9525">
              <a:noFill/>
              <a:miter lim="800000"/>
              <a:headEnd/>
              <a:tailEnd/>
            </a:ln>
          </p:spPr>
        </p:pic>
        <p:cxnSp>
          <p:nvCxnSpPr>
            <p:cNvPr id="11" name="Straight Arrow Connector 10"/>
            <p:cNvCxnSpPr/>
            <p:nvPr/>
          </p:nvCxnSpPr>
          <p:spPr>
            <a:xfrm>
              <a:off x="990600" y="3276600"/>
              <a:ext cx="28194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flipV="1">
            <a:off x="914400" y="2895600"/>
            <a:ext cx="228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66800" y="2590800"/>
            <a:ext cx="304800" cy="369332"/>
          </a:xfrm>
          <a:prstGeom prst="rect">
            <a:avLst/>
          </a:prstGeom>
          <a:noFill/>
          <a:scene3d>
            <a:camera prst="orthographicFront">
              <a:rot lat="1800000" lon="0" rev="19800000"/>
            </a:camera>
            <a:lightRig rig="threePt" dir="t"/>
          </a:scene3d>
        </p:spPr>
        <p:txBody>
          <a:bodyPr wrap="square" rtlCol="0">
            <a:spAutoFit/>
          </a:bodyPr>
          <a:lstStyle/>
          <a:p>
            <a:r>
              <a:rPr lang="en-US" dirty="0" smtClean="0">
                <a:solidFill>
                  <a:srgbClr val="FF0000"/>
                </a:solidFill>
              </a:rPr>
              <a:t>N</a:t>
            </a:r>
            <a:endParaRPr lang="en-US" dirty="0">
              <a:solidFill>
                <a:srgbClr val="FF0000"/>
              </a:solidFill>
            </a:endParaRPr>
          </a:p>
        </p:txBody>
      </p:sp>
      <p:sp>
        <p:nvSpPr>
          <p:cNvPr id="1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Book Antiqua" pitchFamily="18" charset="0"/>
              </a:rPr>
              <a:t>CO</a:t>
            </a:r>
            <a:r>
              <a:rPr lang="en-US" sz="2400" dirty="0" smtClean="0">
                <a:latin typeface="Book Antiqua" pitchFamily="18" charset="0"/>
              </a:rPr>
              <a:t>2</a:t>
            </a:r>
            <a:r>
              <a:rPr lang="en-US" sz="3600" dirty="0" smtClean="0">
                <a:latin typeface="Book Antiqua" pitchFamily="18" charset="0"/>
              </a:rPr>
              <a:t> Saturation at 250 Years</a:t>
            </a:r>
            <a:endParaRPr lang="en-US" sz="3600" dirty="0">
              <a:latin typeface="Book Antiqua" pitchFamily="18" charset="0"/>
            </a:endParaRPr>
          </a:p>
        </p:txBody>
      </p:sp>
      <p:sp>
        <p:nvSpPr>
          <p:cNvPr id="20" name="TextBox 19"/>
          <p:cNvSpPr txBox="1"/>
          <p:nvPr/>
        </p:nvSpPr>
        <p:spPr>
          <a:xfrm>
            <a:off x="1143000" y="1981200"/>
            <a:ext cx="1981200" cy="381000"/>
          </a:xfrm>
          <a:prstGeom prst="rect">
            <a:avLst/>
          </a:prstGeom>
          <a:noFill/>
        </p:spPr>
        <p:txBody>
          <a:bodyPr wrap="square" rtlCol="0">
            <a:spAutoFit/>
          </a:bodyPr>
          <a:lstStyle/>
          <a:p>
            <a:r>
              <a:rPr lang="en-US" dirty="0" smtClean="0">
                <a:latin typeface="Book Antiqua" pitchFamily="18" charset="0"/>
              </a:rPr>
              <a:t>Leakage Test</a:t>
            </a:r>
            <a:endParaRPr lang="en-US" dirty="0">
              <a:latin typeface="Book Antiqua" pitchFamily="18" charset="0"/>
            </a:endParaRPr>
          </a:p>
        </p:txBody>
      </p:sp>
      <p:sp>
        <p:nvSpPr>
          <p:cNvPr id="22" name="TextBox 21"/>
          <p:cNvSpPr txBox="1"/>
          <p:nvPr/>
        </p:nvSpPr>
        <p:spPr>
          <a:xfrm>
            <a:off x="4724400" y="1905000"/>
            <a:ext cx="1981200" cy="381000"/>
          </a:xfrm>
          <a:prstGeom prst="rect">
            <a:avLst/>
          </a:prstGeom>
          <a:noFill/>
        </p:spPr>
        <p:txBody>
          <a:bodyPr wrap="square" rtlCol="0">
            <a:spAutoFit/>
          </a:bodyPr>
          <a:lstStyle/>
          <a:p>
            <a:r>
              <a:rPr lang="en-US" dirty="0" smtClean="0"/>
              <a:t>CO2 saturation</a:t>
            </a:r>
            <a:endParaRPr lang="en-US" dirty="0"/>
          </a:p>
        </p:txBody>
      </p:sp>
    </p:spTree>
    <p:extLst>
      <p:ext uri="{BB962C8B-B14F-4D97-AF65-F5344CB8AC3E}">
        <p14:creationId xmlns:p14="http://schemas.microsoft.com/office/powerpoint/2010/main" val="3990779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pthstructure.jpg"/>
          <p:cNvPicPr>
            <a:picLocks noChangeAspect="1"/>
          </p:cNvPicPr>
          <p:nvPr/>
        </p:nvPicPr>
        <p:blipFill>
          <a:blip r:embed="rId2" cstate="print"/>
          <a:stretch>
            <a:fillRect/>
          </a:stretch>
        </p:blipFill>
        <p:spPr>
          <a:xfrm>
            <a:off x="1600200" y="762000"/>
            <a:ext cx="5367338" cy="3581400"/>
          </a:xfrm>
          <a:prstGeom prst="rect">
            <a:avLst/>
          </a:prstGeom>
        </p:spPr>
      </p:pic>
      <p:pic>
        <p:nvPicPr>
          <p:cNvPr id="5" name="Picture 4" descr="truncation.jpg"/>
          <p:cNvPicPr>
            <a:picLocks noChangeAspect="1"/>
          </p:cNvPicPr>
          <p:nvPr/>
        </p:nvPicPr>
        <p:blipFill>
          <a:blip r:embed="rId3" cstate="print"/>
          <a:srcRect l="17229" t="16032" r="12821" b="50427"/>
          <a:stretch>
            <a:fillRect/>
          </a:stretch>
        </p:blipFill>
        <p:spPr>
          <a:xfrm>
            <a:off x="2286000" y="4876800"/>
            <a:ext cx="4419600" cy="1828800"/>
          </a:xfrm>
          <a:prstGeom prst="rect">
            <a:avLst/>
          </a:prstGeom>
        </p:spPr>
      </p:pic>
      <p:cxnSp>
        <p:nvCxnSpPr>
          <p:cNvPr id="7" name="Straight Arrow Connector 6"/>
          <p:cNvCxnSpPr/>
          <p:nvPr/>
        </p:nvCxnSpPr>
        <p:spPr>
          <a:xfrm flipH="1">
            <a:off x="2362200" y="3505200"/>
            <a:ext cx="76200" cy="1371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6324600" y="3657600"/>
            <a:ext cx="152400" cy="1219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5" name="Right Arrow 24"/>
          <p:cNvSpPr/>
          <p:nvPr/>
        </p:nvSpPr>
        <p:spPr>
          <a:xfrm>
            <a:off x="1600200" y="5867400"/>
            <a:ext cx="685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38400" y="3276600"/>
            <a:ext cx="3886200"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TextBox 14"/>
          <p:cNvSpPr txBox="1"/>
          <p:nvPr/>
        </p:nvSpPr>
        <p:spPr>
          <a:xfrm>
            <a:off x="716280" y="304800"/>
            <a:ext cx="7620000"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Example: Geology Structure for </a:t>
            </a:r>
            <a:r>
              <a:rPr lang="en-US" sz="2400" dirty="0" err="1" smtClean="0">
                <a:latin typeface="Book Antiqua" pitchFamily="18" charset="0"/>
                <a:cs typeface="Times New Roman" pitchFamily="18" charset="0"/>
              </a:rPr>
              <a:t>Sim</a:t>
            </a:r>
            <a:r>
              <a:rPr lang="en-US" sz="2400" dirty="0" smtClean="0">
                <a:latin typeface="Book Antiqua" pitchFamily="18" charset="0"/>
                <a:cs typeface="Times New Roman" pitchFamily="18" charset="0"/>
              </a:rPr>
              <a:t> Layers</a:t>
            </a:r>
            <a:endParaRPr lang="en-US" sz="2400" dirty="0">
              <a:latin typeface="Book Antiqua" pitchFamily="18" charset="0"/>
              <a:cs typeface="Times New Roman" pitchFamily="18" charset="0"/>
            </a:endParaRPr>
          </a:p>
        </p:txBody>
      </p:sp>
      <p:sp>
        <p:nvSpPr>
          <p:cNvPr id="16" name="Rectangle 15"/>
          <p:cNvSpPr/>
          <p:nvPr/>
        </p:nvSpPr>
        <p:spPr>
          <a:xfrm>
            <a:off x="2286000" y="4800600"/>
            <a:ext cx="4495800" cy="19050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TextBox 13"/>
          <p:cNvSpPr txBox="1"/>
          <p:nvPr/>
        </p:nvSpPr>
        <p:spPr>
          <a:xfrm>
            <a:off x="1219200" y="990600"/>
            <a:ext cx="609600" cy="461665"/>
          </a:xfrm>
          <a:prstGeom prst="rect">
            <a:avLst/>
          </a:prstGeom>
          <a:noFill/>
        </p:spPr>
        <p:txBody>
          <a:bodyPr wrap="square" rtlCol="0">
            <a:spAutoFit/>
          </a:bodyPr>
          <a:lstStyle/>
          <a:p>
            <a:r>
              <a:rPr lang="en-US" sz="2400" dirty="0" smtClean="0">
                <a:latin typeface="Book Antiqua" pitchFamily="18" charset="0"/>
              </a:rPr>
              <a:t>x</a:t>
            </a:r>
            <a:endParaRPr lang="en-US" sz="2400" dirty="0">
              <a:latin typeface="Book Antiqua" pitchFamily="18" charset="0"/>
            </a:endParaRPr>
          </a:p>
        </p:txBody>
      </p:sp>
      <p:grpSp>
        <p:nvGrpSpPr>
          <p:cNvPr id="20" name="Group 19"/>
          <p:cNvGrpSpPr/>
          <p:nvPr/>
        </p:nvGrpSpPr>
        <p:grpSpPr>
          <a:xfrm>
            <a:off x="365760" y="1184255"/>
            <a:ext cx="853440" cy="1101745"/>
            <a:chOff x="365760" y="838200"/>
            <a:chExt cx="1386840" cy="1254145"/>
          </a:xfrm>
        </p:grpSpPr>
        <p:cxnSp>
          <p:nvCxnSpPr>
            <p:cNvPr id="12" name="Straight Arrow Connector 11"/>
            <p:cNvCxnSpPr/>
            <p:nvPr/>
          </p:nvCxnSpPr>
          <p:spPr>
            <a:xfrm>
              <a:off x="609600" y="838200"/>
              <a:ext cx="1143000" cy="22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9600" y="838200"/>
              <a:ext cx="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5760" y="1630680"/>
              <a:ext cx="609600" cy="461665"/>
            </a:xfrm>
            <a:prstGeom prst="rect">
              <a:avLst/>
            </a:prstGeom>
            <a:noFill/>
          </p:spPr>
          <p:txBody>
            <a:bodyPr wrap="square" rtlCol="0">
              <a:spAutoFit/>
            </a:bodyPr>
            <a:lstStyle/>
            <a:p>
              <a:r>
                <a:rPr lang="en-US" sz="2400" dirty="0" smtClean="0">
                  <a:latin typeface="Book Antiqua" pitchFamily="18" charset="0"/>
                </a:rPr>
                <a:t>z</a:t>
              </a:r>
              <a:endParaRPr lang="en-US" sz="2400" dirty="0">
                <a:latin typeface="Book Antiqua" pitchFamily="18" charset="0"/>
              </a:endParaRPr>
            </a:p>
          </p:txBody>
        </p:sp>
      </p:grpSp>
      <p:sp>
        <p:nvSpPr>
          <p:cNvPr id="18" name="Slide Number Placeholder 17"/>
          <p:cNvSpPr>
            <a:spLocks noGrp="1"/>
          </p:cNvSpPr>
          <p:nvPr>
            <p:ph type="sldNum" sz="quarter" idx="12"/>
          </p:nvPr>
        </p:nvSpPr>
        <p:spPr/>
        <p:txBody>
          <a:bodyPr/>
          <a:lstStyle/>
          <a:p>
            <a:fld id="{B35BED08-DE6E-4075-AFC6-D3099502CFAF}" type="slidenum">
              <a:rPr lang="en-US" smtClean="0"/>
              <a:pPr/>
              <a:t>15</a:t>
            </a:fld>
            <a:endParaRPr lang="en-US" dirty="0"/>
          </a:p>
        </p:txBody>
      </p:sp>
      <p:sp>
        <p:nvSpPr>
          <p:cNvPr id="19" name="Rectangle 18"/>
          <p:cNvSpPr/>
          <p:nvPr/>
        </p:nvSpPr>
        <p:spPr>
          <a:xfrm>
            <a:off x="152400" y="4800600"/>
            <a:ext cx="1981200" cy="1200329"/>
          </a:xfrm>
          <a:prstGeom prst="rect">
            <a:avLst/>
          </a:prstGeom>
        </p:spPr>
        <p:txBody>
          <a:bodyPr wrap="square">
            <a:spAutoFit/>
          </a:bodyPr>
          <a:lstStyle/>
          <a:p>
            <a:r>
              <a:rPr lang="en-US" dirty="0" smtClean="0">
                <a:latin typeface="Book Antiqua" pitchFamily="18" charset="0"/>
                <a:cs typeface="Times New Roman" pitchFamily="18" charset="0"/>
              </a:rPr>
              <a:t>Mississippian unconformity and  porous carbonate</a:t>
            </a:r>
            <a:endParaRPr lang="en-US" dirty="0">
              <a:latin typeface="Book Antiqua" pitchFamily="18" charset="0"/>
            </a:endParaRPr>
          </a:p>
        </p:txBody>
      </p:sp>
    </p:spTree>
    <p:extLst>
      <p:ext uri="{BB962C8B-B14F-4D97-AF65-F5344CB8AC3E}">
        <p14:creationId xmlns:p14="http://schemas.microsoft.com/office/powerpoint/2010/main" val="2650958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l2000_100.jpg"/>
          <p:cNvPicPr>
            <a:picLocks noChangeAspect="1"/>
          </p:cNvPicPr>
          <p:nvPr/>
        </p:nvPicPr>
        <p:blipFill>
          <a:blip r:embed="rId3" cstate="print"/>
          <a:srcRect l="8235" t="8182" r="15666" b="19578"/>
          <a:stretch>
            <a:fillRect/>
          </a:stretch>
        </p:blipFill>
        <p:spPr>
          <a:xfrm>
            <a:off x="1371600" y="2060448"/>
            <a:ext cx="2664686" cy="3273552"/>
          </a:xfrm>
          <a:prstGeom prst="rect">
            <a:avLst/>
          </a:prstGeom>
        </p:spPr>
      </p:pic>
      <p:sp>
        <p:nvSpPr>
          <p:cNvPr id="14" name="TextBox 13"/>
          <p:cNvSpPr txBox="1"/>
          <p:nvPr/>
        </p:nvSpPr>
        <p:spPr>
          <a:xfrm>
            <a:off x="228600" y="619780"/>
            <a:ext cx="8915400" cy="523220"/>
          </a:xfrm>
          <a:prstGeom prst="rect">
            <a:avLst/>
          </a:prstGeom>
          <a:noFill/>
        </p:spPr>
        <p:txBody>
          <a:bodyPr wrap="square" rtlCol="0">
            <a:spAutoFit/>
          </a:bodyPr>
          <a:lstStyle/>
          <a:p>
            <a:pPr algn="ctr"/>
            <a:r>
              <a:rPr lang="en-US" sz="2800" dirty="0" smtClean="0">
                <a:latin typeface="Book Antiqua" pitchFamily="18" charset="0"/>
                <a:cs typeface="Times New Roman" pitchFamily="18" charset="0"/>
              </a:rPr>
              <a:t>Velocity Model at Year 0</a:t>
            </a:r>
            <a:endParaRPr lang="en-US" sz="2800" dirty="0">
              <a:latin typeface="Book Antiqua" pitchFamily="18" charset="0"/>
              <a:cs typeface="Times New Roman" pitchFamily="18" charset="0"/>
            </a:endParaRPr>
          </a:p>
        </p:txBody>
      </p:sp>
      <p:sp>
        <p:nvSpPr>
          <p:cNvPr id="15" name="Slide Number Placeholder 14"/>
          <p:cNvSpPr>
            <a:spLocks noGrp="1"/>
          </p:cNvSpPr>
          <p:nvPr>
            <p:ph type="sldNum" sz="quarter" idx="12"/>
          </p:nvPr>
        </p:nvSpPr>
        <p:spPr/>
        <p:txBody>
          <a:bodyPr/>
          <a:lstStyle/>
          <a:p>
            <a:fld id="{B35BED08-DE6E-4075-AFC6-D3099502CFAF}"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el2250_100.jpg"/>
          <p:cNvPicPr>
            <a:picLocks noChangeAspect="1"/>
          </p:cNvPicPr>
          <p:nvPr/>
        </p:nvPicPr>
        <p:blipFill>
          <a:blip r:embed="rId3" cstate="print"/>
          <a:srcRect l="8235" t="8182" r="4706" b="19578"/>
          <a:stretch>
            <a:fillRect/>
          </a:stretch>
        </p:blipFill>
        <p:spPr>
          <a:xfrm>
            <a:off x="1371600" y="2058993"/>
            <a:ext cx="3049834" cy="3275007"/>
          </a:xfrm>
          <a:prstGeom prst="rect">
            <a:avLst/>
          </a:prstGeom>
        </p:spPr>
      </p:pic>
      <p:sp>
        <p:nvSpPr>
          <p:cNvPr id="14" name="TextBox 13"/>
          <p:cNvSpPr txBox="1"/>
          <p:nvPr/>
        </p:nvSpPr>
        <p:spPr>
          <a:xfrm>
            <a:off x="228600" y="619780"/>
            <a:ext cx="8915400" cy="523220"/>
          </a:xfrm>
          <a:prstGeom prst="rect">
            <a:avLst/>
          </a:prstGeom>
          <a:noFill/>
        </p:spPr>
        <p:txBody>
          <a:bodyPr wrap="square" rtlCol="0">
            <a:spAutoFit/>
          </a:bodyPr>
          <a:lstStyle/>
          <a:p>
            <a:pPr algn="ctr"/>
            <a:r>
              <a:rPr lang="en-US" sz="2800" dirty="0" smtClean="0">
                <a:latin typeface="Book Antiqua" pitchFamily="18" charset="0"/>
                <a:cs typeface="Times New Roman" pitchFamily="18" charset="0"/>
              </a:rPr>
              <a:t>Velocity Model at Year 250</a:t>
            </a:r>
            <a:endParaRPr lang="en-US" sz="2800" dirty="0">
              <a:latin typeface="Book Antiqua" pitchFamily="18" charset="0"/>
              <a:cs typeface="Times New Roman" pitchFamily="18" charset="0"/>
            </a:endParaRPr>
          </a:p>
        </p:txBody>
      </p:sp>
      <p:sp>
        <p:nvSpPr>
          <p:cNvPr id="15" name="Slide Number Placeholder 14"/>
          <p:cNvSpPr>
            <a:spLocks noGrp="1"/>
          </p:cNvSpPr>
          <p:nvPr>
            <p:ph type="sldNum" sz="quarter" idx="12"/>
          </p:nvPr>
        </p:nvSpPr>
        <p:spPr/>
        <p:txBody>
          <a:bodyPr/>
          <a:lstStyle/>
          <a:p>
            <a:fld id="{B35BED08-DE6E-4075-AFC6-D3099502CFAF}" type="slidenum">
              <a:rPr lang="en-US" smtClean="0"/>
              <a:pPr/>
              <a:t>17</a:t>
            </a:fld>
            <a:endParaRPr lang="en-US" dirty="0"/>
          </a:p>
        </p:txBody>
      </p:sp>
      <p:sp>
        <p:nvSpPr>
          <p:cNvPr id="20" name="TextBox 19"/>
          <p:cNvSpPr txBox="1"/>
          <p:nvPr/>
        </p:nvSpPr>
        <p:spPr>
          <a:xfrm>
            <a:off x="381000" y="5562600"/>
            <a:ext cx="7010400" cy="400110"/>
          </a:xfrm>
          <a:prstGeom prst="rect">
            <a:avLst/>
          </a:prstGeom>
          <a:noFill/>
        </p:spPr>
        <p:txBody>
          <a:bodyPr wrap="square" rtlCol="0">
            <a:spAutoFit/>
          </a:bodyPr>
          <a:lstStyle/>
          <a:p>
            <a:r>
              <a:rPr lang="en-US" sz="2000" dirty="0" smtClean="0">
                <a:latin typeface="Book Antiqua" pitchFamily="18" charset="0"/>
              </a:rPr>
              <a:t>Average velocity difference 500-600 m/s</a:t>
            </a:r>
            <a:endParaRPr lang="en-US" sz="2000" dirty="0">
              <a:latin typeface="Book Antiqua" pitchFamily="18" charset="0"/>
            </a:endParaRPr>
          </a:p>
        </p:txBody>
      </p:sp>
    </p:spTree>
    <p:extLst>
      <p:ext uri="{BB962C8B-B14F-4D97-AF65-F5344CB8AC3E}">
        <p14:creationId xmlns:p14="http://schemas.microsoft.com/office/powerpoint/2010/main" val="1326906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el2250_100.jpg"/>
          <p:cNvPicPr>
            <a:picLocks noChangeAspect="1"/>
          </p:cNvPicPr>
          <p:nvPr/>
        </p:nvPicPr>
        <p:blipFill>
          <a:blip r:embed="rId3" cstate="print"/>
          <a:srcRect l="8235" t="8182" r="4706" b="19578"/>
          <a:stretch>
            <a:fillRect/>
          </a:stretch>
        </p:blipFill>
        <p:spPr>
          <a:xfrm>
            <a:off x="1371600" y="2058993"/>
            <a:ext cx="3049834" cy="3275007"/>
          </a:xfrm>
          <a:prstGeom prst="rect">
            <a:avLst/>
          </a:prstGeom>
        </p:spPr>
      </p:pic>
      <p:pic>
        <p:nvPicPr>
          <p:cNvPr id="8" name="Picture 7" descr="sat100.jpg"/>
          <p:cNvPicPr>
            <a:picLocks noChangeAspect="1"/>
          </p:cNvPicPr>
          <p:nvPr/>
        </p:nvPicPr>
        <p:blipFill>
          <a:blip r:embed="rId4" cstate="print"/>
          <a:srcRect l="8235" t="8182" r="2353" b="18735"/>
          <a:stretch>
            <a:fillRect/>
          </a:stretch>
        </p:blipFill>
        <p:spPr>
          <a:xfrm>
            <a:off x="5181600" y="2048470"/>
            <a:ext cx="3097600" cy="3276600"/>
          </a:xfrm>
          <a:prstGeom prst="rect">
            <a:avLst/>
          </a:prstGeom>
        </p:spPr>
      </p:pic>
      <p:sp>
        <p:nvSpPr>
          <p:cNvPr id="12" name="TextBox 11"/>
          <p:cNvSpPr txBox="1"/>
          <p:nvPr/>
        </p:nvSpPr>
        <p:spPr>
          <a:xfrm>
            <a:off x="7924800" y="2710190"/>
            <a:ext cx="4572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Sco</a:t>
            </a:r>
            <a:r>
              <a:rPr lang="en-US" sz="900" dirty="0" smtClean="0">
                <a:latin typeface="Times New Roman" pitchFamily="18" charset="0"/>
                <a:cs typeface="Times New Roman" pitchFamily="18" charset="0"/>
              </a:rPr>
              <a:t>2</a:t>
            </a:r>
            <a:endParaRPr lang="en-US" sz="900" dirty="0">
              <a:latin typeface="Times New Roman" pitchFamily="18" charset="0"/>
              <a:cs typeface="Times New Roman" pitchFamily="18" charset="0"/>
            </a:endParaRPr>
          </a:p>
        </p:txBody>
      </p:sp>
      <p:sp>
        <p:nvSpPr>
          <p:cNvPr id="14" name="TextBox 13"/>
          <p:cNvSpPr txBox="1"/>
          <p:nvPr/>
        </p:nvSpPr>
        <p:spPr>
          <a:xfrm>
            <a:off x="228600" y="619780"/>
            <a:ext cx="8915400" cy="523220"/>
          </a:xfrm>
          <a:prstGeom prst="rect">
            <a:avLst/>
          </a:prstGeom>
          <a:noFill/>
        </p:spPr>
        <p:txBody>
          <a:bodyPr wrap="square" rtlCol="0">
            <a:spAutoFit/>
          </a:bodyPr>
          <a:lstStyle/>
          <a:p>
            <a:pPr algn="ctr"/>
            <a:r>
              <a:rPr lang="en-US" sz="2800" dirty="0" smtClean="0">
                <a:latin typeface="Book Antiqua" pitchFamily="18" charset="0"/>
                <a:cs typeface="Times New Roman" pitchFamily="18" charset="0"/>
              </a:rPr>
              <a:t>Velocity Model at Year 250 and CO</a:t>
            </a:r>
            <a:r>
              <a:rPr lang="en-US" dirty="0" smtClean="0">
                <a:latin typeface="Book Antiqua" pitchFamily="18" charset="0"/>
                <a:cs typeface="Times New Roman" pitchFamily="18" charset="0"/>
              </a:rPr>
              <a:t>2</a:t>
            </a:r>
            <a:r>
              <a:rPr lang="en-US" sz="2800" dirty="0" smtClean="0">
                <a:latin typeface="Book Antiqua" pitchFamily="18" charset="0"/>
                <a:cs typeface="Times New Roman" pitchFamily="18" charset="0"/>
              </a:rPr>
              <a:t> Saturation</a:t>
            </a:r>
            <a:endParaRPr lang="en-US" sz="2800" dirty="0">
              <a:latin typeface="Book Antiqua" pitchFamily="18" charset="0"/>
              <a:cs typeface="Times New Roman" pitchFamily="18" charset="0"/>
            </a:endParaRPr>
          </a:p>
        </p:txBody>
      </p:sp>
      <p:sp>
        <p:nvSpPr>
          <p:cNvPr id="15" name="Slide Number Placeholder 14"/>
          <p:cNvSpPr>
            <a:spLocks noGrp="1"/>
          </p:cNvSpPr>
          <p:nvPr>
            <p:ph type="sldNum" sz="quarter" idx="12"/>
          </p:nvPr>
        </p:nvSpPr>
        <p:spPr/>
        <p:txBody>
          <a:bodyPr/>
          <a:lstStyle/>
          <a:p>
            <a:fld id="{B35BED08-DE6E-4075-AFC6-D3099502CFAF}" type="slidenum">
              <a:rPr lang="en-US" smtClean="0"/>
              <a:pPr/>
              <a:t>18</a:t>
            </a:fld>
            <a:endParaRPr lang="en-US" dirty="0"/>
          </a:p>
        </p:txBody>
      </p:sp>
      <p:sp>
        <p:nvSpPr>
          <p:cNvPr id="18" name="TextBox 17"/>
          <p:cNvSpPr txBox="1"/>
          <p:nvPr/>
        </p:nvSpPr>
        <p:spPr>
          <a:xfrm>
            <a:off x="5715000" y="1676400"/>
            <a:ext cx="1828800" cy="369332"/>
          </a:xfrm>
          <a:prstGeom prst="rect">
            <a:avLst/>
          </a:prstGeom>
          <a:noFill/>
        </p:spPr>
        <p:txBody>
          <a:bodyPr wrap="square" rtlCol="0">
            <a:spAutoFit/>
          </a:bodyPr>
          <a:lstStyle/>
          <a:p>
            <a:r>
              <a:rPr lang="en-US" dirty="0" smtClean="0">
                <a:latin typeface="Book Antiqua" pitchFamily="18" charset="0"/>
              </a:rPr>
              <a:t>CO</a:t>
            </a:r>
            <a:r>
              <a:rPr lang="en-US" sz="1100" dirty="0" smtClean="0">
                <a:latin typeface="Book Antiqua" pitchFamily="18" charset="0"/>
              </a:rPr>
              <a:t>2</a:t>
            </a:r>
            <a:r>
              <a:rPr lang="en-US" dirty="0" smtClean="0">
                <a:latin typeface="Book Antiqua" pitchFamily="18" charset="0"/>
              </a:rPr>
              <a:t> saturation</a:t>
            </a:r>
            <a:endParaRPr lang="en-US" dirty="0">
              <a:latin typeface="Book Antiqua" pitchFamily="18" charset="0"/>
            </a:endParaRPr>
          </a:p>
        </p:txBody>
      </p:sp>
      <p:sp>
        <p:nvSpPr>
          <p:cNvPr id="20" name="TextBox 19"/>
          <p:cNvSpPr txBox="1"/>
          <p:nvPr/>
        </p:nvSpPr>
        <p:spPr>
          <a:xfrm>
            <a:off x="381000" y="5562600"/>
            <a:ext cx="4114800" cy="707886"/>
          </a:xfrm>
          <a:prstGeom prst="rect">
            <a:avLst/>
          </a:prstGeom>
          <a:noFill/>
        </p:spPr>
        <p:txBody>
          <a:bodyPr wrap="square" rtlCol="0">
            <a:spAutoFit/>
          </a:bodyPr>
          <a:lstStyle/>
          <a:p>
            <a:r>
              <a:rPr lang="en-US" sz="2000" dirty="0" smtClean="0">
                <a:latin typeface="Book Antiqua" pitchFamily="18" charset="0"/>
              </a:rPr>
              <a:t>Average velocity difference 500-600 m/s difference</a:t>
            </a:r>
            <a:endParaRPr lang="en-US" sz="2000" dirty="0">
              <a:latin typeface="Book Antiqua" pitchFamily="18" charset="0"/>
            </a:endParaRPr>
          </a:p>
        </p:txBody>
      </p:sp>
    </p:spTree>
    <p:extLst>
      <p:ext uri="{BB962C8B-B14F-4D97-AF65-F5344CB8AC3E}">
        <p14:creationId xmlns:p14="http://schemas.microsoft.com/office/powerpoint/2010/main" val="1326906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ine100_2000s.jpg"/>
          <p:cNvPicPr>
            <a:picLocks noChangeAspect="1"/>
          </p:cNvPicPr>
          <p:nvPr/>
        </p:nvPicPr>
        <p:blipFill>
          <a:blip r:embed="rId3" cstate="print"/>
          <a:srcRect l="8235" t="8182" r="16602" b="19091"/>
          <a:stretch>
            <a:fillRect/>
          </a:stretch>
        </p:blipFill>
        <p:spPr>
          <a:xfrm>
            <a:off x="2377440" y="1021096"/>
            <a:ext cx="3505200" cy="4389104"/>
          </a:xfrm>
          <a:prstGeom prst="rect">
            <a:avLst/>
          </a:prstGeom>
        </p:spPr>
      </p:pic>
      <p:cxnSp>
        <p:nvCxnSpPr>
          <p:cNvPr id="13" name="Straight Arrow Connector 12"/>
          <p:cNvCxnSpPr/>
          <p:nvPr/>
        </p:nvCxnSpPr>
        <p:spPr>
          <a:xfrm>
            <a:off x="2286000" y="45720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280" y="304800"/>
            <a:ext cx="7620000"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Seismic Simulation Results ( Year 0)</a:t>
            </a:r>
            <a:endParaRPr lang="en-US" sz="2400" dirty="0">
              <a:latin typeface="Book Antiqua" pitchFamily="18" charset="0"/>
              <a:cs typeface="Times New Roman" pitchFamily="18" charset="0"/>
            </a:endParaRPr>
          </a:p>
        </p:txBody>
      </p:sp>
      <p:sp>
        <p:nvSpPr>
          <p:cNvPr id="14" name="Slide Number Placeholder 13"/>
          <p:cNvSpPr>
            <a:spLocks noGrp="1"/>
          </p:cNvSpPr>
          <p:nvPr>
            <p:ph type="sldNum" sz="quarter" idx="12"/>
          </p:nvPr>
        </p:nvSpPr>
        <p:spPr/>
        <p:txBody>
          <a:bodyPr/>
          <a:lstStyle/>
          <a:p>
            <a:fld id="{B35BED08-DE6E-4075-AFC6-D3099502CFAF}"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5DC5E2C6-3577-4975-A8B7-CF0B1BA4E292}" type="slidenum">
              <a:rPr lang="en-US" altLang="zh-CN" smtClean="0"/>
              <a:pPr eaLnBrk="1" hangingPunct="1"/>
              <a:t>2</a:t>
            </a:fld>
            <a:endParaRPr lang="en-US" altLang="zh-CN" smtClean="0"/>
          </a:p>
        </p:txBody>
      </p:sp>
      <p:sp>
        <p:nvSpPr>
          <p:cNvPr id="3075" name="Rectangle 2"/>
          <p:cNvSpPr>
            <a:spLocks noGrp="1" noChangeArrowheads="1"/>
          </p:cNvSpPr>
          <p:nvPr>
            <p:ph type="title"/>
          </p:nvPr>
        </p:nvSpPr>
        <p:spPr/>
        <p:txBody>
          <a:bodyPr/>
          <a:lstStyle/>
          <a:p>
            <a:pPr eaLnBrk="1" hangingPunct="1"/>
            <a:r>
              <a:rPr lang="en-US" altLang="zh-CN" smtClean="0">
                <a:latin typeface="Book Antiqua" pitchFamily="18" charset="0"/>
              </a:rPr>
              <a:t>Outline</a:t>
            </a:r>
          </a:p>
        </p:txBody>
      </p:sp>
      <p:sp>
        <p:nvSpPr>
          <p:cNvPr id="3076" name="Rectangle 4"/>
          <p:cNvSpPr>
            <a:spLocks noGrp="1" noChangeArrowheads="1"/>
          </p:cNvSpPr>
          <p:nvPr>
            <p:ph type="body" idx="1"/>
          </p:nvPr>
        </p:nvSpPr>
        <p:spPr>
          <a:noFill/>
        </p:spPr>
        <p:txBody>
          <a:bodyPr/>
          <a:lstStyle/>
          <a:p>
            <a:pPr eaLnBrk="1" hangingPunct="1"/>
            <a:r>
              <a:rPr lang="en-US" altLang="zh-CN" smtClean="0">
                <a:latin typeface="Book Antiqua" pitchFamily="18" charset="0"/>
              </a:rPr>
              <a:t>Background/Introduction</a:t>
            </a:r>
          </a:p>
          <a:p>
            <a:pPr eaLnBrk="1" hangingPunct="1"/>
            <a:r>
              <a:rPr lang="en-US" altLang="zh-CN" smtClean="0">
                <a:latin typeface="Book Antiqua" pitchFamily="18" charset="0"/>
              </a:rPr>
              <a:t>Methods</a:t>
            </a:r>
          </a:p>
          <a:p>
            <a:pPr eaLnBrk="1" hangingPunct="1"/>
            <a:r>
              <a:rPr lang="en-US" altLang="zh-CN" smtClean="0">
                <a:latin typeface="Book Antiqua" pitchFamily="18" charset="0"/>
              </a:rPr>
              <a:t>Completed results</a:t>
            </a:r>
          </a:p>
          <a:p>
            <a:pPr eaLnBrk="1" hangingPunct="1"/>
            <a:r>
              <a:rPr lang="en-US" altLang="zh-CN" smtClean="0">
                <a:latin typeface="Book Antiqua" pitchFamily="18" charset="0"/>
              </a:rPr>
              <a:t>Summary and future Work</a:t>
            </a:r>
          </a:p>
        </p:txBody>
      </p:sp>
    </p:spTree>
    <p:extLst>
      <p:ext uri="{BB962C8B-B14F-4D97-AF65-F5344CB8AC3E}">
        <p14:creationId xmlns:p14="http://schemas.microsoft.com/office/powerpoint/2010/main" val="3000986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ine100_2250s.jpg"/>
          <p:cNvPicPr>
            <a:picLocks noChangeAspect="1"/>
          </p:cNvPicPr>
          <p:nvPr/>
        </p:nvPicPr>
        <p:blipFill>
          <a:blip r:embed="rId3" cstate="print"/>
          <a:srcRect l="8235" t="8182" r="3529" b="19091"/>
          <a:stretch>
            <a:fillRect/>
          </a:stretch>
        </p:blipFill>
        <p:spPr>
          <a:xfrm>
            <a:off x="2377440" y="1024128"/>
            <a:ext cx="4114670" cy="4388919"/>
          </a:xfrm>
          <a:prstGeom prst="rect">
            <a:avLst/>
          </a:prstGeom>
        </p:spPr>
      </p:pic>
      <p:sp>
        <p:nvSpPr>
          <p:cNvPr id="11" name="TextBox 10"/>
          <p:cNvSpPr txBox="1"/>
          <p:nvPr/>
        </p:nvSpPr>
        <p:spPr>
          <a:xfrm>
            <a:off x="3962400" y="19812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amp</a:t>
            </a:r>
            <a:endParaRPr lang="en-US" sz="1200" dirty="0">
              <a:latin typeface="Times New Roman" pitchFamily="18" charset="0"/>
              <a:cs typeface="Times New Roman" pitchFamily="18" charset="0"/>
            </a:endParaRPr>
          </a:p>
        </p:txBody>
      </p:sp>
      <p:sp>
        <p:nvSpPr>
          <p:cNvPr id="12" name="TextBox 11"/>
          <p:cNvSpPr txBox="1"/>
          <p:nvPr/>
        </p:nvSpPr>
        <p:spPr>
          <a:xfrm>
            <a:off x="716280" y="304800"/>
            <a:ext cx="7620000"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Seismic Simulation Results (Year 250)</a:t>
            </a:r>
            <a:endParaRPr lang="en-US" sz="2400" dirty="0">
              <a:latin typeface="Book Antiqua" pitchFamily="18" charset="0"/>
              <a:cs typeface="Times New Roman" pitchFamily="18" charset="0"/>
            </a:endParaRPr>
          </a:p>
        </p:txBody>
      </p:sp>
      <p:sp>
        <p:nvSpPr>
          <p:cNvPr id="14" name="Slide Number Placeholder 13"/>
          <p:cNvSpPr>
            <a:spLocks noGrp="1"/>
          </p:cNvSpPr>
          <p:nvPr>
            <p:ph type="sldNum" sz="quarter" idx="12"/>
          </p:nvPr>
        </p:nvSpPr>
        <p:spPr/>
        <p:txBody>
          <a:bodyPr/>
          <a:lstStyle/>
          <a:p>
            <a:fld id="{B35BED08-DE6E-4075-AFC6-D3099502CFAF}" type="slidenum">
              <a:rPr lang="en-US" smtClean="0"/>
              <a:pPr/>
              <a:t>20</a:t>
            </a:fld>
            <a:endParaRPr lang="en-US" dirty="0"/>
          </a:p>
        </p:txBody>
      </p:sp>
    </p:spTree>
    <p:extLst>
      <p:ext uri="{BB962C8B-B14F-4D97-AF65-F5344CB8AC3E}">
        <p14:creationId xmlns:p14="http://schemas.microsoft.com/office/powerpoint/2010/main" val="1815862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61357" y="1562114"/>
            <a:ext cx="2681843" cy="3188732"/>
            <a:chOff x="61357" y="697468"/>
            <a:chExt cx="2681843" cy="3188732"/>
          </a:xfrm>
        </p:grpSpPr>
        <p:pic>
          <p:nvPicPr>
            <p:cNvPr id="4" name="Picture 3" descr="diffs.jpg"/>
            <p:cNvPicPr>
              <a:picLocks noChangeAspect="1"/>
            </p:cNvPicPr>
            <p:nvPr/>
          </p:nvPicPr>
          <p:blipFill>
            <a:blip r:embed="rId3" cstate="print"/>
            <a:srcRect l="7059" t="8182" r="12699" b="19091"/>
            <a:stretch>
              <a:fillRect/>
            </a:stretch>
          </p:blipFill>
          <p:spPr>
            <a:xfrm>
              <a:off x="61357" y="740664"/>
              <a:ext cx="2681843" cy="3145536"/>
            </a:xfrm>
            <a:prstGeom prst="rect">
              <a:avLst/>
            </a:prstGeom>
          </p:spPr>
        </p:pic>
        <p:sp>
          <p:nvSpPr>
            <p:cNvPr id="9" name="Rectangle 8"/>
            <p:cNvSpPr/>
            <p:nvPr/>
          </p:nvSpPr>
          <p:spPr>
            <a:xfrm>
              <a:off x="76200" y="697468"/>
              <a:ext cx="364202" cy="369332"/>
            </a:xfrm>
            <a:prstGeom prst="rect">
              <a:avLst/>
            </a:prstGeom>
          </p:spPr>
          <p:txBody>
            <a:bodyPr wrap="none">
              <a:spAutoFit/>
            </a:bodyPr>
            <a:lstStyle/>
            <a:p>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p:txBody>
        </p:sp>
      </p:grpSp>
      <p:grpSp>
        <p:nvGrpSpPr>
          <p:cNvPr id="3" name="Group 17"/>
          <p:cNvGrpSpPr/>
          <p:nvPr/>
        </p:nvGrpSpPr>
        <p:grpSpPr>
          <a:xfrm>
            <a:off x="2650533" y="1562114"/>
            <a:ext cx="2988267" cy="3188732"/>
            <a:chOff x="2650533" y="697468"/>
            <a:chExt cx="2988267" cy="3188732"/>
          </a:xfrm>
        </p:grpSpPr>
        <p:pic>
          <p:nvPicPr>
            <p:cNvPr id="8" name="Picture 7" descr="diffzs.jpg"/>
            <p:cNvPicPr>
              <a:picLocks noChangeAspect="1"/>
            </p:cNvPicPr>
            <p:nvPr/>
          </p:nvPicPr>
          <p:blipFill>
            <a:blip r:embed="rId4" cstate="print"/>
            <a:srcRect l="7059" t="8182" r="3529" b="19091"/>
            <a:stretch>
              <a:fillRect/>
            </a:stretch>
          </p:blipFill>
          <p:spPr>
            <a:xfrm>
              <a:off x="2650533" y="740676"/>
              <a:ext cx="2988267" cy="3145524"/>
            </a:xfrm>
            <a:prstGeom prst="rect">
              <a:avLst/>
            </a:prstGeom>
          </p:spPr>
        </p:pic>
        <p:sp>
          <p:nvSpPr>
            <p:cNvPr id="10" name="Rectangle 9"/>
            <p:cNvSpPr/>
            <p:nvPr/>
          </p:nvSpPr>
          <p:spPr>
            <a:xfrm>
              <a:off x="2670974" y="697468"/>
              <a:ext cx="377026" cy="369332"/>
            </a:xfrm>
            <a:prstGeom prst="rect">
              <a:avLst/>
            </a:prstGeom>
          </p:spPr>
          <p:txBody>
            <a:bodyPr wrap="none">
              <a:spAutoFit/>
            </a:bodyPr>
            <a:lstStyle/>
            <a:p>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p:txBody>
        </p:sp>
        <p:sp>
          <p:nvSpPr>
            <p:cNvPr id="12" name="TextBox 11"/>
            <p:cNvSpPr txBox="1"/>
            <p:nvPr/>
          </p:nvSpPr>
          <p:spPr>
            <a:xfrm>
              <a:off x="5181600" y="1371600"/>
              <a:ext cx="4572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amp</a:t>
              </a:r>
              <a:endParaRPr lang="en-US" sz="1100" dirty="0">
                <a:latin typeface="Times New Roman" pitchFamily="18" charset="0"/>
                <a:cs typeface="Times New Roman" pitchFamily="18" charset="0"/>
              </a:endParaRPr>
            </a:p>
          </p:txBody>
        </p:sp>
      </p:grpSp>
      <p:grpSp>
        <p:nvGrpSpPr>
          <p:cNvPr id="5" name="Group 13"/>
          <p:cNvGrpSpPr/>
          <p:nvPr/>
        </p:nvGrpSpPr>
        <p:grpSpPr>
          <a:xfrm>
            <a:off x="5829309" y="1609344"/>
            <a:ext cx="3145536" cy="3191256"/>
            <a:chOff x="5598852" y="744698"/>
            <a:chExt cx="3156713" cy="3096495"/>
          </a:xfrm>
        </p:grpSpPr>
        <p:pic>
          <p:nvPicPr>
            <p:cNvPr id="6" name="Picture 5" descr="sat100.jpg"/>
            <p:cNvPicPr preferRelativeResize="0">
              <a:picLocks/>
            </p:cNvPicPr>
            <p:nvPr/>
          </p:nvPicPr>
          <p:blipFill>
            <a:blip r:embed="rId5" cstate="print"/>
            <a:srcRect l="7059" t="8182" r="2353" b="19184"/>
            <a:stretch>
              <a:fillRect/>
            </a:stretch>
          </p:blipFill>
          <p:spPr>
            <a:xfrm>
              <a:off x="5598852" y="744698"/>
              <a:ext cx="3135946" cy="3096495"/>
            </a:xfrm>
            <a:prstGeom prst="rect">
              <a:avLst/>
            </a:prstGeom>
          </p:spPr>
        </p:pic>
        <p:sp>
          <p:nvSpPr>
            <p:cNvPr id="11" name="Rectangle 10"/>
            <p:cNvSpPr/>
            <p:nvPr/>
          </p:nvSpPr>
          <p:spPr>
            <a:xfrm>
              <a:off x="5642774" y="762000"/>
              <a:ext cx="377026" cy="369332"/>
            </a:xfrm>
            <a:prstGeom prst="rect">
              <a:avLst/>
            </a:prstGeom>
          </p:spPr>
          <p:txBody>
            <a:bodyPr wrap="none">
              <a:spAutoFit/>
            </a:bodyPr>
            <a:lstStyle/>
            <a:p>
              <a:r>
                <a:rPr lang="en-US" dirty="0" smtClean="0">
                  <a:latin typeface="Times New Roman" pitchFamily="18" charset="0"/>
                  <a:cs typeface="Times New Roman" pitchFamily="18" charset="0"/>
                </a:rPr>
                <a:t>c)</a:t>
              </a:r>
              <a:endParaRPr lang="en-US" dirty="0">
                <a:latin typeface="Times New Roman" pitchFamily="18" charset="0"/>
                <a:cs typeface="Times New Roman" pitchFamily="18" charset="0"/>
              </a:endParaRPr>
            </a:p>
          </p:txBody>
        </p:sp>
        <p:sp>
          <p:nvSpPr>
            <p:cNvPr id="13" name="TextBox 12"/>
            <p:cNvSpPr txBox="1"/>
            <p:nvPr/>
          </p:nvSpPr>
          <p:spPr>
            <a:xfrm>
              <a:off x="8276063" y="1404343"/>
              <a:ext cx="479502" cy="257531"/>
            </a:xfrm>
            <a:prstGeom prst="rect">
              <a:avLst/>
            </a:prstGeom>
            <a:noFill/>
          </p:spPr>
          <p:txBody>
            <a:bodyPr wrap="square" rtlCol="0">
              <a:spAutoFit/>
            </a:bodyPr>
            <a:lstStyle/>
            <a:p>
              <a:pPr algn="r"/>
              <a:r>
                <a:rPr lang="en-US" sz="1100" dirty="0" smtClean="0">
                  <a:latin typeface="Times New Roman" pitchFamily="18" charset="0"/>
                  <a:cs typeface="Times New Roman" pitchFamily="18" charset="0"/>
                </a:rPr>
                <a:t>S</a:t>
              </a:r>
              <a:r>
                <a:rPr lang="en-US" sz="1000" dirty="0" smtClean="0">
                  <a:latin typeface="Times New Roman" pitchFamily="18" charset="0"/>
                  <a:cs typeface="Times New Roman" pitchFamily="18" charset="0"/>
                </a:rPr>
                <a:t>co</a:t>
              </a:r>
              <a:r>
                <a:rPr lang="en-US" sz="800" dirty="0" smtClean="0">
                  <a:latin typeface="Times New Roman" pitchFamily="18" charset="0"/>
                  <a:cs typeface="Times New Roman" pitchFamily="18" charset="0"/>
                </a:rPr>
                <a:t>2</a:t>
              </a:r>
              <a:endParaRPr lang="en-US" sz="800" dirty="0">
                <a:latin typeface="Times New Roman" pitchFamily="18" charset="0"/>
                <a:cs typeface="Times New Roman" pitchFamily="18" charset="0"/>
              </a:endParaRPr>
            </a:p>
          </p:txBody>
        </p:sp>
      </p:grpSp>
      <p:sp>
        <p:nvSpPr>
          <p:cNvPr id="14" name="TextBox 13"/>
          <p:cNvSpPr txBox="1"/>
          <p:nvPr/>
        </p:nvSpPr>
        <p:spPr>
          <a:xfrm>
            <a:off x="716280" y="304800"/>
            <a:ext cx="7620000" cy="523220"/>
          </a:xfrm>
          <a:prstGeom prst="rect">
            <a:avLst/>
          </a:prstGeom>
          <a:noFill/>
        </p:spPr>
        <p:txBody>
          <a:bodyPr wrap="square" rtlCol="0">
            <a:spAutoFit/>
          </a:bodyPr>
          <a:lstStyle/>
          <a:p>
            <a:r>
              <a:rPr lang="en-US" sz="2800" dirty="0" smtClean="0">
                <a:latin typeface="Book Antiqua" pitchFamily="18" charset="0"/>
                <a:cs typeface="Times New Roman" pitchFamily="18" charset="0"/>
              </a:rPr>
              <a:t>Difference on Seismic ( Year 0 and Year 250)</a:t>
            </a:r>
            <a:endParaRPr lang="en-US" sz="2800" dirty="0">
              <a:latin typeface="Book Antiqua" pitchFamily="18" charset="0"/>
              <a:cs typeface="Times New Roman" pitchFamily="18" charset="0"/>
            </a:endParaRPr>
          </a:p>
        </p:txBody>
      </p:sp>
      <p:sp>
        <p:nvSpPr>
          <p:cNvPr id="15" name="Slide Number Placeholder 14"/>
          <p:cNvSpPr>
            <a:spLocks noGrp="1"/>
          </p:cNvSpPr>
          <p:nvPr>
            <p:ph type="sldNum" sz="quarter" idx="12"/>
          </p:nvPr>
        </p:nvSpPr>
        <p:spPr/>
        <p:txBody>
          <a:bodyPr/>
          <a:lstStyle/>
          <a:p>
            <a:fld id="{B35BED08-DE6E-4075-AFC6-D3099502CFAF}" type="slidenum">
              <a:rPr lang="en-US" smtClean="0"/>
              <a:pPr/>
              <a:t>21</a:t>
            </a:fld>
            <a:endParaRPr lang="en-US" dirty="0"/>
          </a:p>
        </p:txBody>
      </p:sp>
      <p:cxnSp>
        <p:nvCxnSpPr>
          <p:cNvPr id="17" name="Straight Arrow Connector 16"/>
          <p:cNvCxnSpPr/>
          <p:nvPr/>
        </p:nvCxnSpPr>
        <p:spPr>
          <a:xfrm flipV="1">
            <a:off x="2209800" y="3581400"/>
            <a:ext cx="1295400" cy="457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77000" y="1143000"/>
            <a:ext cx="1143000" cy="369332"/>
          </a:xfrm>
          <a:prstGeom prst="rect">
            <a:avLst/>
          </a:prstGeom>
          <a:noFill/>
        </p:spPr>
        <p:txBody>
          <a:bodyPr wrap="square" rtlCol="0">
            <a:spAutoFit/>
          </a:bodyPr>
          <a:lstStyle/>
          <a:p>
            <a:r>
              <a:rPr lang="en-US" dirty="0" smtClean="0">
                <a:latin typeface="Book Antiqua" pitchFamily="18" charset="0"/>
              </a:rPr>
              <a:t>CO</a:t>
            </a:r>
            <a:r>
              <a:rPr lang="en-US" sz="1400" dirty="0" smtClean="0">
                <a:latin typeface="Book Antiqua" pitchFamily="18" charset="0"/>
              </a:rPr>
              <a:t>2</a:t>
            </a:r>
            <a:r>
              <a:rPr lang="en-US" dirty="0" smtClean="0">
                <a:latin typeface="Book Antiqua" pitchFamily="18" charset="0"/>
              </a:rPr>
              <a:t> Sat</a:t>
            </a:r>
            <a:endParaRPr lang="en-US" dirty="0">
              <a:latin typeface="Book Antiqua" pitchFamily="18" charset="0"/>
            </a:endParaRPr>
          </a:p>
        </p:txBody>
      </p:sp>
      <p:sp>
        <p:nvSpPr>
          <p:cNvPr id="22" name="TextBox 21"/>
          <p:cNvSpPr txBox="1"/>
          <p:nvPr/>
        </p:nvSpPr>
        <p:spPr>
          <a:xfrm>
            <a:off x="914400" y="1143000"/>
            <a:ext cx="1524000" cy="369332"/>
          </a:xfrm>
          <a:prstGeom prst="rect">
            <a:avLst/>
          </a:prstGeom>
          <a:noFill/>
        </p:spPr>
        <p:txBody>
          <a:bodyPr wrap="square" rtlCol="0">
            <a:spAutoFit/>
          </a:bodyPr>
          <a:lstStyle/>
          <a:p>
            <a:r>
              <a:rPr lang="en-US" dirty="0" smtClean="0">
                <a:latin typeface="Book Antiqua" pitchFamily="18" charset="0"/>
              </a:rPr>
              <a:t>Difference</a:t>
            </a:r>
            <a:endParaRPr lang="en-US" dirty="0">
              <a:latin typeface="Book Antiqu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orslice.jpg"/>
          <p:cNvPicPr>
            <a:picLocks noChangeAspect="1"/>
          </p:cNvPicPr>
          <p:nvPr/>
        </p:nvPicPr>
        <p:blipFill>
          <a:blip r:embed="rId2" cstate="print"/>
          <a:srcRect t="25447" b="8180"/>
          <a:stretch>
            <a:fillRect/>
          </a:stretch>
        </p:blipFill>
        <p:spPr>
          <a:xfrm>
            <a:off x="381000" y="433331"/>
            <a:ext cx="3575304" cy="3071869"/>
          </a:xfrm>
          <a:prstGeom prst="rect">
            <a:avLst/>
          </a:prstGeom>
        </p:spPr>
      </p:pic>
      <p:grpSp>
        <p:nvGrpSpPr>
          <p:cNvPr id="3" name="Group 41"/>
          <p:cNvGrpSpPr/>
          <p:nvPr/>
        </p:nvGrpSpPr>
        <p:grpSpPr>
          <a:xfrm>
            <a:off x="4197096" y="3481364"/>
            <a:ext cx="3575304" cy="3071836"/>
            <a:chOff x="4197096" y="3176564"/>
            <a:chExt cx="3575304" cy="3071836"/>
          </a:xfrm>
        </p:grpSpPr>
        <p:pic>
          <p:nvPicPr>
            <p:cNvPr id="35" name="Picture 34" descr="vel250.jpg"/>
            <p:cNvPicPr>
              <a:picLocks noChangeAspect="1"/>
            </p:cNvPicPr>
            <p:nvPr/>
          </p:nvPicPr>
          <p:blipFill>
            <a:blip r:embed="rId3" cstate="print"/>
            <a:srcRect t="25447" b="8180"/>
            <a:stretch>
              <a:fillRect/>
            </a:stretch>
          </p:blipFill>
          <p:spPr>
            <a:xfrm>
              <a:off x="4197096" y="3176564"/>
              <a:ext cx="3575304" cy="3071836"/>
            </a:xfrm>
            <a:prstGeom prst="rect">
              <a:avLst/>
            </a:prstGeom>
          </p:spPr>
        </p:pic>
        <p:sp>
          <p:nvSpPr>
            <p:cNvPr id="39" name="TextBox 38"/>
            <p:cNvSpPr txBox="1"/>
            <p:nvPr/>
          </p:nvSpPr>
          <p:spPr>
            <a:xfrm>
              <a:off x="4343400" y="3886200"/>
              <a:ext cx="4572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m/s</a:t>
              </a:r>
              <a:endParaRPr lang="en-US" sz="1100" dirty="0">
                <a:latin typeface="Times New Roman" pitchFamily="18" charset="0"/>
                <a:cs typeface="Times New Roman" pitchFamily="18" charset="0"/>
              </a:endParaRPr>
            </a:p>
          </p:txBody>
        </p:sp>
        <p:sp>
          <p:nvSpPr>
            <p:cNvPr id="37" name="TextBox 36"/>
            <p:cNvSpPr txBox="1"/>
            <p:nvPr/>
          </p:nvSpPr>
          <p:spPr>
            <a:xfrm>
              <a:off x="5257800" y="5971401"/>
              <a:ext cx="6096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d)</a:t>
              </a:r>
              <a:endParaRPr lang="en-US" sz="1200" b="1" dirty="0">
                <a:latin typeface="Times New Roman" pitchFamily="18" charset="0"/>
                <a:cs typeface="Times New Roman" pitchFamily="18" charset="0"/>
              </a:endParaRPr>
            </a:p>
          </p:txBody>
        </p:sp>
      </p:grpSp>
      <p:sp>
        <p:nvSpPr>
          <p:cNvPr id="9" name="TextBox 8"/>
          <p:cNvSpPr txBox="1"/>
          <p:nvPr/>
        </p:nvSpPr>
        <p:spPr>
          <a:xfrm>
            <a:off x="1752600" y="3228201"/>
            <a:ext cx="6096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a)</a:t>
            </a:r>
            <a:endParaRPr lang="en-US" sz="1200" b="1" dirty="0">
              <a:latin typeface="Times New Roman" pitchFamily="18" charset="0"/>
              <a:cs typeface="Times New Roman" pitchFamily="18" charset="0"/>
            </a:endParaRPr>
          </a:p>
        </p:txBody>
      </p:sp>
      <p:grpSp>
        <p:nvGrpSpPr>
          <p:cNvPr id="2" name="Group 15"/>
          <p:cNvGrpSpPr/>
          <p:nvPr/>
        </p:nvGrpSpPr>
        <p:grpSpPr>
          <a:xfrm>
            <a:off x="4197096" y="409462"/>
            <a:ext cx="3575304" cy="3071869"/>
            <a:chOff x="4197096" y="253130"/>
            <a:chExt cx="3575304" cy="3071869"/>
          </a:xfrm>
        </p:grpSpPr>
        <p:pic>
          <p:nvPicPr>
            <p:cNvPr id="10" name="Picture 9" descr="sat100.jpg"/>
            <p:cNvPicPr>
              <a:picLocks noChangeAspect="1"/>
            </p:cNvPicPr>
            <p:nvPr/>
          </p:nvPicPr>
          <p:blipFill>
            <a:blip r:embed="rId4" cstate="print"/>
            <a:srcRect t="25447" b="8180"/>
            <a:stretch>
              <a:fillRect/>
            </a:stretch>
          </p:blipFill>
          <p:spPr>
            <a:xfrm>
              <a:off x="4197096" y="253130"/>
              <a:ext cx="3575304" cy="3071869"/>
            </a:xfrm>
            <a:prstGeom prst="rect">
              <a:avLst/>
            </a:prstGeom>
          </p:spPr>
        </p:pic>
        <p:sp>
          <p:nvSpPr>
            <p:cNvPr id="14" name="TextBox 13"/>
            <p:cNvSpPr txBox="1"/>
            <p:nvPr/>
          </p:nvSpPr>
          <p:spPr>
            <a:xfrm>
              <a:off x="5334000" y="3048000"/>
              <a:ext cx="6096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b)</a:t>
              </a:r>
              <a:endParaRPr lang="en-US" sz="1200" b="1" dirty="0">
                <a:latin typeface="Times New Roman" pitchFamily="18" charset="0"/>
                <a:cs typeface="Times New Roman" pitchFamily="18" charset="0"/>
              </a:endParaRPr>
            </a:p>
          </p:txBody>
        </p:sp>
      </p:grpSp>
      <p:grpSp>
        <p:nvGrpSpPr>
          <p:cNvPr id="4" name="Group 42"/>
          <p:cNvGrpSpPr/>
          <p:nvPr/>
        </p:nvGrpSpPr>
        <p:grpSpPr>
          <a:xfrm>
            <a:off x="381000" y="3481364"/>
            <a:ext cx="3575304" cy="3071836"/>
            <a:chOff x="381000" y="3176564"/>
            <a:chExt cx="3575304" cy="3071836"/>
          </a:xfrm>
        </p:grpSpPr>
        <p:pic>
          <p:nvPicPr>
            <p:cNvPr id="34" name="Picture 33" descr="vel0.jpg"/>
            <p:cNvPicPr>
              <a:picLocks noChangeAspect="1"/>
            </p:cNvPicPr>
            <p:nvPr/>
          </p:nvPicPr>
          <p:blipFill>
            <a:blip r:embed="rId5" cstate="print"/>
            <a:srcRect t="25447" b="8180"/>
            <a:stretch>
              <a:fillRect/>
            </a:stretch>
          </p:blipFill>
          <p:spPr>
            <a:xfrm>
              <a:off x="381000" y="3176564"/>
              <a:ext cx="3575304" cy="3071836"/>
            </a:xfrm>
            <a:prstGeom prst="rect">
              <a:avLst/>
            </a:prstGeom>
          </p:spPr>
        </p:pic>
        <p:sp>
          <p:nvSpPr>
            <p:cNvPr id="36" name="TextBox 35"/>
            <p:cNvSpPr txBox="1"/>
            <p:nvPr/>
          </p:nvSpPr>
          <p:spPr>
            <a:xfrm>
              <a:off x="1524000" y="5971401"/>
              <a:ext cx="6096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c)</a:t>
              </a:r>
              <a:endParaRPr lang="en-US" sz="1200" b="1" dirty="0">
                <a:latin typeface="Times New Roman" pitchFamily="18" charset="0"/>
                <a:cs typeface="Times New Roman" pitchFamily="18" charset="0"/>
              </a:endParaRPr>
            </a:p>
          </p:txBody>
        </p:sp>
        <p:sp>
          <p:nvSpPr>
            <p:cNvPr id="38" name="TextBox 37"/>
            <p:cNvSpPr txBox="1"/>
            <p:nvPr/>
          </p:nvSpPr>
          <p:spPr>
            <a:xfrm>
              <a:off x="533400" y="3929390"/>
              <a:ext cx="4572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m/s</a:t>
              </a:r>
              <a:endParaRPr lang="en-US" sz="1100" dirty="0">
                <a:latin typeface="Times New Roman" pitchFamily="18" charset="0"/>
                <a:cs typeface="Times New Roman" pitchFamily="18" charset="0"/>
              </a:endParaRPr>
            </a:p>
          </p:txBody>
        </p:sp>
      </p:grpSp>
      <p:sp>
        <p:nvSpPr>
          <p:cNvPr id="16" name="TextBox 15"/>
          <p:cNvSpPr txBox="1"/>
          <p:nvPr/>
        </p:nvSpPr>
        <p:spPr>
          <a:xfrm>
            <a:off x="716280" y="71735"/>
            <a:ext cx="7620000"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Map View of Reservoir Properties (Depth</a:t>
            </a:r>
            <a:r>
              <a:rPr lang="en-US" sz="2400" dirty="0">
                <a:latin typeface="Book Antiqua" pitchFamily="18" charset="0"/>
                <a:cs typeface="Times New Roman" pitchFamily="18" charset="0"/>
              </a:rPr>
              <a:t> </a:t>
            </a:r>
            <a:r>
              <a:rPr lang="en-US" sz="2400" dirty="0" smtClean="0">
                <a:latin typeface="Book Antiqua" pitchFamily="18" charset="0"/>
                <a:cs typeface="Times New Roman" pitchFamily="18" charset="0"/>
              </a:rPr>
              <a:t>1348 m)</a:t>
            </a:r>
            <a:endParaRPr lang="en-US" sz="2400" dirty="0">
              <a:latin typeface="Book Antiqua" pitchFamily="18" charset="0"/>
              <a:cs typeface="Times New Roman" pitchFamily="18" charset="0"/>
            </a:endParaRPr>
          </a:p>
        </p:txBody>
      </p:sp>
      <p:sp>
        <p:nvSpPr>
          <p:cNvPr id="17" name="Slide Number Placeholder 16"/>
          <p:cNvSpPr>
            <a:spLocks noGrp="1"/>
          </p:cNvSpPr>
          <p:nvPr>
            <p:ph type="sldNum" sz="quarter" idx="12"/>
          </p:nvPr>
        </p:nvSpPr>
        <p:spPr/>
        <p:txBody>
          <a:bodyPr/>
          <a:lstStyle/>
          <a:p>
            <a:fld id="{B35BED08-DE6E-4075-AFC6-D3099502CFAF}"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250slices.jpg"/>
          <p:cNvPicPr>
            <a:picLocks noChangeAspect="1"/>
          </p:cNvPicPr>
          <p:nvPr/>
        </p:nvPicPr>
        <p:blipFill>
          <a:blip r:embed="rId3" cstate="print"/>
          <a:srcRect l="14118" t="25447" r="10588" b="8180"/>
          <a:stretch>
            <a:fillRect/>
          </a:stretch>
        </p:blipFill>
        <p:spPr>
          <a:xfrm>
            <a:off x="3124200" y="1576342"/>
            <a:ext cx="2691876" cy="3071858"/>
          </a:xfrm>
          <a:prstGeom prst="rect">
            <a:avLst/>
          </a:prstGeom>
        </p:spPr>
      </p:pic>
      <p:grpSp>
        <p:nvGrpSpPr>
          <p:cNvPr id="2" name="Group 20"/>
          <p:cNvGrpSpPr/>
          <p:nvPr/>
        </p:nvGrpSpPr>
        <p:grpSpPr>
          <a:xfrm>
            <a:off x="126216" y="1576342"/>
            <a:ext cx="2944237" cy="3071836"/>
            <a:chOff x="126216" y="609600"/>
            <a:chExt cx="2944237" cy="3071836"/>
          </a:xfrm>
        </p:grpSpPr>
        <p:pic>
          <p:nvPicPr>
            <p:cNvPr id="8" name="Picture 7" descr="2000slices.jpg"/>
            <p:cNvPicPr>
              <a:picLocks noChangeAspect="1"/>
            </p:cNvPicPr>
            <p:nvPr/>
          </p:nvPicPr>
          <p:blipFill>
            <a:blip r:embed="rId4" cstate="print"/>
            <a:srcRect l="3529" t="25447" r="14118" b="8180"/>
            <a:stretch>
              <a:fillRect/>
            </a:stretch>
          </p:blipFill>
          <p:spPr>
            <a:xfrm>
              <a:off x="126216" y="609600"/>
              <a:ext cx="2944237" cy="3071836"/>
            </a:xfrm>
            <a:prstGeom prst="rect">
              <a:avLst/>
            </a:prstGeom>
          </p:spPr>
        </p:pic>
        <p:sp>
          <p:nvSpPr>
            <p:cNvPr id="12" name="TextBox 11"/>
            <p:cNvSpPr txBox="1"/>
            <p:nvPr/>
          </p:nvSpPr>
          <p:spPr>
            <a:xfrm>
              <a:off x="304800" y="609600"/>
              <a:ext cx="381000" cy="369332"/>
            </a:xfrm>
            <a:prstGeom prst="rect">
              <a:avLst/>
            </a:prstGeom>
            <a:noFill/>
          </p:spPr>
          <p:txBody>
            <a:bodyPr wrap="square" rtlCol="0">
              <a:spAutoFit/>
            </a:bodyPr>
            <a:lstStyle/>
            <a:p>
              <a:r>
                <a:rPr lang="en-US" dirty="0" smtClean="0"/>
                <a:t>a)</a:t>
              </a:r>
              <a:endParaRPr lang="en-US" dirty="0"/>
            </a:p>
          </p:txBody>
        </p:sp>
      </p:grpSp>
      <p:sp>
        <p:nvSpPr>
          <p:cNvPr id="13" name="TextBox 12"/>
          <p:cNvSpPr txBox="1"/>
          <p:nvPr/>
        </p:nvSpPr>
        <p:spPr>
          <a:xfrm>
            <a:off x="2895600" y="1588010"/>
            <a:ext cx="381000" cy="369332"/>
          </a:xfrm>
          <a:prstGeom prst="rect">
            <a:avLst/>
          </a:prstGeom>
          <a:noFill/>
        </p:spPr>
        <p:txBody>
          <a:bodyPr wrap="square" rtlCol="0">
            <a:spAutoFit/>
          </a:bodyPr>
          <a:lstStyle/>
          <a:p>
            <a:r>
              <a:rPr lang="en-US" dirty="0" smtClean="0"/>
              <a:t>b)</a:t>
            </a:r>
            <a:endParaRPr lang="en-US" dirty="0"/>
          </a:p>
        </p:txBody>
      </p:sp>
      <p:sp>
        <p:nvSpPr>
          <p:cNvPr id="9" name="TextBox 8"/>
          <p:cNvSpPr txBox="1"/>
          <p:nvPr/>
        </p:nvSpPr>
        <p:spPr>
          <a:xfrm>
            <a:off x="76200" y="2329190"/>
            <a:ext cx="4572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amp</a:t>
            </a:r>
            <a:endParaRPr lang="en-US" sz="1100" dirty="0">
              <a:latin typeface="Times New Roman" pitchFamily="18" charset="0"/>
              <a:cs typeface="Times New Roman" pitchFamily="18" charset="0"/>
            </a:endParaRPr>
          </a:p>
        </p:txBody>
      </p:sp>
      <p:grpSp>
        <p:nvGrpSpPr>
          <p:cNvPr id="3" name="Group 21"/>
          <p:cNvGrpSpPr/>
          <p:nvPr/>
        </p:nvGrpSpPr>
        <p:grpSpPr>
          <a:xfrm>
            <a:off x="5791200" y="1576342"/>
            <a:ext cx="3082123" cy="3071836"/>
            <a:chOff x="5791200" y="609600"/>
            <a:chExt cx="3082123" cy="3071836"/>
          </a:xfrm>
        </p:grpSpPr>
        <p:pic>
          <p:nvPicPr>
            <p:cNvPr id="11" name="Picture 10" descr="slicediffs.jpg"/>
            <p:cNvPicPr>
              <a:picLocks noChangeAspect="1"/>
            </p:cNvPicPr>
            <p:nvPr/>
          </p:nvPicPr>
          <p:blipFill>
            <a:blip r:embed="rId5" cstate="print"/>
            <a:srcRect l="2353" t="25447" r="11765" b="8180"/>
            <a:stretch>
              <a:fillRect/>
            </a:stretch>
          </p:blipFill>
          <p:spPr>
            <a:xfrm>
              <a:off x="5802889" y="609600"/>
              <a:ext cx="3070434" cy="3071836"/>
            </a:xfrm>
            <a:prstGeom prst="rect">
              <a:avLst/>
            </a:prstGeom>
          </p:spPr>
        </p:pic>
        <p:sp>
          <p:nvSpPr>
            <p:cNvPr id="18" name="TextBox 17"/>
            <p:cNvSpPr txBox="1"/>
            <p:nvPr/>
          </p:nvSpPr>
          <p:spPr>
            <a:xfrm>
              <a:off x="5791200" y="1371600"/>
              <a:ext cx="4572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amp</a:t>
              </a:r>
              <a:endParaRPr lang="en-US" sz="1100" dirty="0">
                <a:latin typeface="Times New Roman" pitchFamily="18" charset="0"/>
                <a:cs typeface="Times New Roman" pitchFamily="18" charset="0"/>
              </a:endParaRPr>
            </a:p>
          </p:txBody>
        </p:sp>
        <p:sp>
          <p:nvSpPr>
            <p:cNvPr id="20" name="TextBox 19"/>
            <p:cNvSpPr txBox="1"/>
            <p:nvPr/>
          </p:nvSpPr>
          <p:spPr>
            <a:xfrm>
              <a:off x="5943600" y="685800"/>
              <a:ext cx="381000" cy="369332"/>
            </a:xfrm>
            <a:prstGeom prst="rect">
              <a:avLst/>
            </a:prstGeom>
            <a:noFill/>
          </p:spPr>
          <p:txBody>
            <a:bodyPr wrap="square" rtlCol="0">
              <a:spAutoFit/>
            </a:bodyPr>
            <a:lstStyle/>
            <a:p>
              <a:r>
                <a:rPr lang="en-US" dirty="0" smtClean="0"/>
                <a:t>c)</a:t>
              </a:r>
              <a:endParaRPr lang="en-US" dirty="0"/>
            </a:p>
          </p:txBody>
        </p:sp>
      </p:grpSp>
      <p:sp>
        <p:nvSpPr>
          <p:cNvPr id="17" name="Slide Number Placeholder 16"/>
          <p:cNvSpPr>
            <a:spLocks noGrp="1"/>
          </p:cNvSpPr>
          <p:nvPr>
            <p:ph type="sldNum" sz="quarter" idx="12"/>
          </p:nvPr>
        </p:nvSpPr>
        <p:spPr/>
        <p:txBody>
          <a:bodyPr/>
          <a:lstStyle/>
          <a:p>
            <a:fld id="{B35BED08-DE6E-4075-AFC6-D3099502CFAF}" type="slidenum">
              <a:rPr lang="en-US" smtClean="0"/>
              <a:pPr/>
              <a:t>23</a:t>
            </a:fld>
            <a:endParaRPr lang="en-US" dirty="0"/>
          </a:p>
        </p:txBody>
      </p:sp>
      <p:sp>
        <p:nvSpPr>
          <p:cNvPr id="16" name="TextBox 15"/>
          <p:cNvSpPr txBox="1"/>
          <p:nvPr/>
        </p:nvSpPr>
        <p:spPr>
          <a:xfrm>
            <a:off x="76200" y="5257800"/>
            <a:ext cx="3048000"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Depth Slice 1348 m</a:t>
            </a:r>
            <a:endParaRPr lang="en-US" sz="2400" dirty="0">
              <a:latin typeface="Book Antiqua" pitchFamily="18" charset="0"/>
              <a:cs typeface="Times New Roman" pitchFamily="18" charset="0"/>
            </a:endParaRPr>
          </a:p>
        </p:txBody>
      </p:sp>
      <p:sp>
        <p:nvSpPr>
          <p:cNvPr id="19" name="Rectangle 18"/>
          <p:cNvSpPr/>
          <p:nvPr/>
        </p:nvSpPr>
        <p:spPr>
          <a:xfrm>
            <a:off x="3810000" y="1295400"/>
            <a:ext cx="1428596" cy="461665"/>
          </a:xfrm>
          <a:prstGeom prst="rect">
            <a:avLst/>
          </a:prstGeom>
        </p:spPr>
        <p:txBody>
          <a:bodyPr wrap="none">
            <a:spAutoFit/>
          </a:bodyPr>
          <a:lstStyle/>
          <a:p>
            <a:r>
              <a:rPr lang="en-US" sz="2400" dirty="0" smtClean="0">
                <a:solidFill>
                  <a:prstClr val="black"/>
                </a:solidFill>
                <a:latin typeface="Book Antiqua" pitchFamily="18" charset="0"/>
                <a:cs typeface="Times New Roman" pitchFamily="18" charset="0"/>
              </a:rPr>
              <a:t>Year 250 </a:t>
            </a:r>
            <a:endParaRPr lang="en-US" dirty="0"/>
          </a:p>
        </p:txBody>
      </p:sp>
      <p:sp>
        <p:nvSpPr>
          <p:cNvPr id="21" name="Rectangle 20"/>
          <p:cNvSpPr/>
          <p:nvPr/>
        </p:nvSpPr>
        <p:spPr>
          <a:xfrm>
            <a:off x="1371600" y="1295400"/>
            <a:ext cx="1120820" cy="461665"/>
          </a:xfrm>
          <a:prstGeom prst="rect">
            <a:avLst/>
          </a:prstGeom>
        </p:spPr>
        <p:txBody>
          <a:bodyPr wrap="none">
            <a:spAutoFit/>
          </a:bodyPr>
          <a:lstStyle/>
          <a:p>
            <a:r>
              <a:rPr lang="en-US" sz="2400" dirty="0" smtClean="0">
                <a:solidFill>
                  <a:prstClr val="black"/>
                </a:solidFill>
                <a:latin typeface="Book Antiqua" pitchFamily="18" charset="0"/>
                <a:cs typeface="Times New Roman" pitchFamily="18" charset="0"/>
              </a:rPr>
              <a:t>Year 0 </a:t>
            </a:r>
            <a:endParaRPr lang="en-US" dirty="0"/>
          </a:p>
        </p:txBody>
      </p:sp>
      <p:sp>
        <p:nvSpPr>
          <p:cNvPr id="22" name="Rectangle 21"/>
          <p:cNvSpPr/>
          <p:nvPr/>
        </p:nvSpPr>
        <p:spPr>
          <a:xfrm>
            <a:off x="6705600" y="1295400"/>
            <a:ext cx="1598515" cy="461665"/>
          </a:xfrm>
          <a:prstGeom prst="rect">
            <a:avLst/>
          </a:prstGeom>
        </p:spPr>
        <p:txBody>
          <a:bodyPr wrap="none">
            <a:spAutoFit/>
          </a:bodyPr>
          <a:lstStyle/>
          <a:p>
            <a:r>
              <a:rPr lang="en-US" sz="2400" dirty="0" smtClean="0">
                <a:solidFill>
                  <a:prstClr val="black"/>
                </a:solidFill>
                <a:latin typeface="Book Antiqua" pitchFamily="18" charset="0"/>
                <a:cs typeface="Times New Roman" pitchFamily="18" charset="0"/>
              </a:rPr>
              <a:t>Difference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Book Antiqua" pitchFamily="18" charset="0"/>
                <a:cs typeface="Times New Roman" pitchFamily="18" charset="0"/>
              </a:rPr>
              <a:t>Conclusions and Discussions</a:t>
            </a:r>
            <a:endParaRPr lang="en-US" sz="3600" dirty="0">
              <a:latin typeface="Book Antiqua" pitchFamily="18" charset="0"/>
              <a:cs typeface="Times New Roman" pitchFamily="18" charset="0"/>
            </a:endParaRPr>
          </a:p>
        </p:txBody>
      </p:sp>
      <p:sp>
        <p:nvSpPr>
          <p:cNvPr id="3" name="Content Placeholder 2"/>
          <p:cNvSpPr>
            <a:spLocks noGrp="1"/>
          </p:cNvSpPr>
          <p:nvPr>
            <p:ph idx="1"/>
          </p:nvPr>
        </p:nvSpPr>
        <p:spPr>
          <a:xfrm>
            <a:off x="457200" y="1295400"/>
            <a:ext cx="8229600" cy="5257800"/>
          </a:xfrm>
        </p:spPr>
        <p:txBody>
          <a:bodyPr>
            <a:normAutofit fontScale="62500" lnSpcReduction="20000"/>
          </a:bodyPr>
          <a:lstStyle/>
          <a:p>
            <a:r>
              <a:rPr lang="en-US" sz="3800" dirty="0" smtClean="0">
                <a:latin typeface="Book Antiqua" pitchFamily="18" charset="0"/>
              </a:rPr>
              <a:t>Work flow: flow -&gt; </a:t>
            </a:r>
            <a:r>
              <a:rPr lang="en-US" sz="3800" dirty="0" smtClean="0">
                <a:latin typeface="Book Antiqua" pitchFamily="18" charset="0"/>
              </a:rPr>
              <a:t>seismic </a:t>
            </a:r>
            <a:endParaRPr lang="en-US" sz="3800" dirty="0" smtClean="0">
              <a:latin typeface="Book Antiqua" pitchFamily="18" charset="0"/>
            </a:endParaRPr>
          </a:p>
          <a:p>
            <a:endParaRPr lang="en-US" sz="3800" dirty="0" smtClean="0">
              <a:latin typeface="Book Antiqua" pitchFamily="18" charset="0"/>
            </a:endParaRPr>
          </a:p>
          <a:p>
            <a:r>
              <a:rPr lang="en-US" sz="3800" dirty="0" smtClean="0">
                <a:latin typeface="Book Antiqua" pitchFamily="18" charset="0"/>
              </a:rPr>
              <a:t>Re-gridding from flow simulation to seismic is challenging, which includes both </a:t>
            </a:r>
            <a:r>
              <a:rPr lang="en-US" sz="3800" i="1" dirty="0" smtClean="0">
                <a:latin typeface="Book Antiqua" pitchFamily="18" charset="0"/>
              </a:rPr>
              <a:t>downscaling</a:t>
            </a:r>
            <a:r>
              <a:rPr lang="en-US" sz="3800" dirty="0" smtClean="0">
                <a:latin typeface="Book Antiqua" pitchFamily="18" charset="0"/>
              </a:rPr>
              <a:t> and </a:t>
            </a:r>
            <a:r>
              <a:rPr lang="en-US" sz="3800" i="1" dirty="0" err="1" smtClean="0">
                <a:latin typeface="Book Antiqua" pitchFamily="18" charset="0"/>
              </a:rPr>
              <a:t>upscaling</a:t>
            </a:r>
            <a:r>
              <a:rPr lang="en-US" sz="3800" dirty="0" smtClean="0">
                <a:latin typeface="Book Antiqua" pitchFamily="18" charset="0"/>
              </a:rPr>
              <a:t> </a:t>
            </a:r>
          </a:p>
          <a:p>
            <a:endParaRPr lang="en-US" sz="3800" dirty="0" smtClean="0">
              <a:latin typeface="Book Antiqua" pitchFamily="18" charset="0"/>
            </a:endParaRPr>
          </a:p>
          <a:p>
            <a:r>
              <a:rPr lang="en-US" sz="3800" dirty="0" smtClean="0">
                <a:latin typeface="Book Antiqua" pitchFamily="18" charset="0"/>
              </a:rPr>
              <a:t>The followings need to further investigated</a:t>
            </a:r>
          </a:p>
          <a:p>
            <a:pPr lvl="1"/>
            <a:r>
              <a:rPr lang="en-US" sz="3800" dirty="0" smtClean="0">
                <a:latin typeface="Book Antiqua" pitchFamily="18" charset="0"/>
              </a:rPr>
              <a:t>Is any geology feature lost during this process?</a:t>
            </a:r>
          </a:p>
          <a:p>
            <a:pPr lvl="1"/>
            <a:r>
              <a:rPr lang="en-US" sz="3800" dirty="0" smtClean="0">
                <a:latin typeface="Book Antiqua" pitchFamily="18" charset="0"/>
              </a:rPr>
              <a:t>If all the features is maintained, can it all be detect on seismic? ( may be below seismic resolution )</a:t>
            </a:r>
          </a:p>
          <a:p>
            <a:endParaRPr lang="en-US" sz="3800" dirty="0" smtClean="0">
              <a:latin typeface="Book Antiqua" pitchFamily="18" charset="0"/>
            </a:endParaRPr>
          </a:p>
          <a:p>
            <a:pPr marL="342900" lvl="1" indent="-342900">
              <a:buFont typeface="Arial" pitchFamily="34" charset="0"/>
              <a:buChar char="•"/>
            </a:pPr>
            <a:r>
              <a:rPr lang="en-US" sz="3800" dirty="0" smtClean="0">
                <a:latin typeface="Book Antiqua" pitchFamily="18" charset="0"/>
              </a:rPr>
              <a:t>1D convolution forward modeling-&gt; 2D/3D acoustic/elastic</a:t>
            </a:r>
          </a:p>
          <a:p>
            <a:endParaRPr lang="en-US" sz="3800" dirty="0" smtClean="0">
              <a:latin typeface="Book Antiqua" pitchFamily="18" charset="0"/>
            </a:endParaRPr>
          </a:p>
          <a:p>
            <a:pPr marL="0" indent="0">
              <a:buNone/>
            </a:pPr>
            <a:r>
              <a:rPr lang="en-US" dirty="0" smtClean="0">
                <a:latin typeface="Book Antiqua" pitchFamily="18" charset="0"/>
              </a:rPr>
              <a:t> </a:t>
            </a:r>
          </a:p>
          <a:p>
            <a:endParaRPr lang="en-US" dirty="0"/>
          </a:p>
        </p:txBody>
      </p:sp>
      <p:sp>
        <p:nvSpPr>
          <p:cNvPr id="4" name="Slide Number Placeholder 3"/>
          <p:cNvSpPr>
            <a:spLocks noGrp="1"/>
          </p:cNvSpPr>
          <p:nvPr>
            <p:ph type="sldNum" sz="quarter" idx="12"/>
          </p:nvPr>
        </p:nvSpPr>
        <p:spPr/>
        <p:txBody>
          <a:bodyPr/>
          <a:lstStyle/>
          <a:p>
            <a:fld id="{B35BED08-DE6E-4075-AFC6-D3099502CFAF}" type="slidenum">
              <a:rPr lang="en-US" smtClean="0"/>
              <a:pPr/>
              <a:t>24</a:t>
            </a:fld>
            <a:endParaRPr lang="en-US" dirty="0"/>
          </a:p>
        </p:txBody>
      </p:sp>
    </p:spTree>
    <p:extLst>
      <p:ext uri="{BB962C8B-B14F-4D97-AF65-F5344CB8AC3E}">
        <p14:creationId xmlns:p14="http://schemas.microsoft.com/office/powerpoint/2010/main" val="780597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Book Antiqua" pitchFamily="18" charset="0"/>
                <a:cs typeface="Times New Roman" pitchFamily="18" charset="0"/>
              </a:rPr>
              <a:t>Acknowledgement</a:t>
            </a:r>
            <a:endParaRPr lang="en-US" sz="3600" dirty="0">
              <a:latin typeface="Book Antiqua" pitchFamily="18" charset="0"/>
              <a:cs typeface="Times New Roman" pitchFamily="18" charset="0"/>
            </a:endParaRPr>
          </a:p>
        </p:txBody>
      </p:sp>
      <p:sp>
        <p:nvSpPr>
          <p:cNvPr id="3" name="Content Placeholder 2"/>
          <p:cNvSpPr>
            <a:spLocks noGrp="1"/>
          </p:cNvSpPr>
          <p:nvPr>
            <p:ph idx="1"/>
          </p:nvPr>
        </p:nvSpPr>
        <p:spPr>
          <a:xfrm>
            <a:off x="457200" y="1295400"/>
            <a:ext cx="8229600" cy="5257800"/>
          </a:xfrm>
        </p:spPr>
        <p:txBody>
          <a:bodyPr>
            <a:normAutofit/>
          </a:bodyPr>
          <a:lstStyle/>
          <a:p>
            <a:r>
              <a:rPr lang="en-US" dirty="0" smtClean="0">
                <a:latin typeface="Book Antiqua" pitchFamily="18" charset="0"/>
              </a:rPr>
              <a:t>Dr. Christopher Liner (PI)</a:t>
            </a:r>
          </a:p>
          <a:p>
            <a:r>
              <a:rPr lang="en-US" dirty="0" smtClean="0">
                <a:latin typeface="Book Antiqua" pitchFamily="18" charset="0"/>
              </a:rPr>
              <a:t>Po </a:t>
            </a:r>
            <a:r>
              <a:rPr lang="en-US" dirty="0" err="1" smtClean="0">
                <a:latin typeface="Book Antiqua" pitchFamily="18" charset="0"/>
              </a:rPr>
              <a:t>Geng</a:t>
            </a:r>
            <a:r>
              <a:rPr lang="en-US" dirty="0" smtClean="0">
                <a:latin typeface="Book Antiqua" pitchFamily="18" charset="0"/>
              </a:rPr>
              <a:t> (Flow simulation)</a:t>
            </a:r>
          </a:p>
          <a:p>
            <a:r>
              <a:rPr lang="en-US" dirty="0" smtClean="0">
                <a:latin typeface="Book Antiqua" pitchFamily="18" charset="0"/>
              </a:rPr>
              <a:t>June </a:t>
            </a:r>
            <a:r>
              <a:rPr lang="en-US" dirty="0" err="1" smtClean="0">
                <a:latin typeface="Book Antiqua" pitchFamily="18" charset="0"/>
              </a:rPr>
              <a:t>Zeng</a:t>
            </a:r>
            <a:r>
              <a:rPr lang="en-US" dirty="0" smtClean="0">
                <a:latin typeface="Book Antiqua" pitchFamily="18" charset="0"/>
              </a:rPr>
              <a:t> (Geology)</a:t>
            </a:r>
          </a:p>
          <a:p>
            <a:r>
              <a:rPr lang="en-US" dirty="0" smtClean="0">
                <a:latin typeface="Book Antiqua" pitchFamily="18" charset="0"/>
              </a:rPr>
              <a:t>UH CO</a:t>
            </a:r>
            <a:r>
              <a:rPr lang="en-US" sz="1800" dirty="0" smtClean="0">
                <a:latin typeface="Book Antiqua" pitchFamily="18" charset="0"/>
              </a:rPr>
              <a:t>2</a:t>
            </a:r>
            <a:r>
              <a:rPr lang="en-US" dirty="0" smtClean="0">
                <a:latin typeface="Book Antiqua" pitchFamily="18" charset="0"/>
              </a:rPr>
              <a:t> Sequestration Group</a:t>
            </a:r>
          </a:p>
          <a:p>
            <a:endParaRPr lang="en-US" dirty="0" smtClean="0">
              <a:latin typeface="Book Antiqua" pitchFamily="18" charset="0"/>
            </a:endParaRPr>
          </a:p>
          <a:p>
            <a:endParaRPr lang="en-US" dirty="0" smtClean="0">
              <a:latin typeface="Book Antiqua" pitchFamily="18" charset="0"/>
            </a:endParaRPr>
          </a:p>
          <a:p>
            <a:pPr marL="0" indent="0">
              <a:buNone/>
            </a:pPr>
            <a:r>
              <a:rPr lang="en-US" dirty="0" smtClean="0">
                <a:latin typeface="Book Antiqua" pitchFamily="18" charset="0"/>
              </a:rPr>
              <a:t>   </a:t>
            </a:r>
          </a:p>
          <a:p>
            <a:endParaRPr lang="en-US" dirty="0"/>
          </a:p>
        </p:txBody>
      </p:sp>
      <p:sp>
        <p:nvSpPr>
          <p:cNvPr id="4" name="Slide Number Placeholder 3"/>
          <p:cNvSpPr>
            <a:spLocks noGrp="1"/>
          </p:cNvSpPr>
          <p:nvPr>
            <p:ph type="sldNum" sz="quarter" idx="12"/>
          </p:nvPr>
        </p:nvSpPr>
        <p:spPr/>
        <p:txBody>
          <a:bodyPr/>
          <a:lstStyle/>
          <a:p>
            <a:fld id="{B35BED08-DE6E-4075-AFC6-D3099502CFAF}" type="slidenum">
              <a:rPr lang="en-US" smtClean="0"/>
              <a:pPr/>
              <a:t>25</a:t>
            </a:fld>
            <a:endParaRPr lang="en-US" dirty="0"/>
          </a:p>
        </p:txBody>
      </p:sp>
      <p:pic>
        <p:nvPicPr>
          <p:cNvPr id="5" name="Picture 6" descr="Agl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88000"/>
            <a:ext cx="2057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jpg"/>
          <p:cNvPicPr>
            <a:picLocks noChangeAspect="1"/>
          </p:cNvPicPr>
          <p:nvPr/>
        </p:nvPicPr>
        <p:blipFill>
          <a:blip r:embed="rId3" cstate="print"/>
          <a:stretch>
            <a:fillRect/>
          </a:stretch>
        </p:blipFill>
        <p:spPr>
          <a:xfrm>
            <a:off x="6248400" y="1242211"/>
            <a:ext cx="2819400" cy="5158589"/>
          </a:xfrm>
          <a:prstGeom prst="rect">
            <a:avLst/>
          </a:prstGeom>
        </p:spPr>
      </p:pic>
      <p:pic>
        <p:nvPicPr>
          <p:cNvPr id="7" name="Picture 6" descr="2.jpg"/>
          <p:cNvPicPr>
            <a:picLocks noChangeAspect="1"/>
          </p:cNvPicPr>
          <p:nvPr/>
        </p:nvPicPr>
        <p:blipFill>
          <a:blip r:embed="rId4" cstate="print"/>
          <a:stretch>
            <a:fillRect/>
          </a:stretch>
        </p:blipFill>
        <p:spPr>
          <a:xfrm>
            <a:off x="2362200" y="3810000"/>
            <a:ext cx="3886200" cy="2586511"/>
          </a:xfrm>
          <a:prstGeom prst="rect">
            <a:avLst/>
          </a:prstGeom>
        </p:spPr>
      </p:pic>
      <p:pic>
        <p:nvPicPr>
          <p:cNvPr id="9" name="Picture 8" descr="3.jpg"/>
          <p:cNvPicPr>
            <a:picLocks noChangeAspect="1"/>
          </p:cNvPicPr>
          <p:nvPr/>
        </p:nvPicPr>
        <p:blipFill>
          <a:blip r:embed="rId5" cstate="print"/>
          <a:stretch>
            <a:fillRect/>
          </a:stretch>
        </p:blipFill>
        <p:spPr>
          <a:xfrm>
            <a:off x="-3790" y="3835484"/>
            <a:ext cx="2365990" cy="1574716"/>
          </a:xfrm>
          <a:prstGeom prst="rect">
            <a:avLst/>
          </a:prstGeom>
        </p:spPr>
      </p:pic>
    </p:spTree>
    <p:extLst>
      <p:ext uri="{BB962C8B-B14F-4D97-AF65-F5344CB8AC3E}">
        <p14:creationId xmlns:p14="http://schemas.microsoft.com/office/powerpoint/2010/main" val="780597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0"/>
            <a:ext cx="8229600" cy="1143000"/>
          </a:xfrm>
        </p:spPr>
        <p:txBody>
          <a:bodyPr/>
          <a:lstStyle/>
          <a:p>
            <a:r>
              <a:rPr lang="en-US" dirty="0" smtClean="0">
                <a:latin typeface="Book Antiqua" pitchFamily="18" charset="0"/>
              </a:rPr>
              <a:t>Thank You !!!</a:t>
            </a:r>
            <a:endParaRPr lang="en-US" dirty="0">
              <a:latin typeface="Book Antiqua" pitchFamily="18" charset="0"/>
            </a:endParaRPr>
          </a:p>
        </p:txBody>
      </p:sp>
      <p:sp>
        <p:nvSpPr>
          <p:cNvPr id="4" name="Slide Number Placeholder 3"/>
          <p:cNvSpPr>
            <a:spLocks noGrp="1"/>
          </p:cNvSpPr>
          <p:nvPr>
            <p:ph type="sldNum" sz="quarter" idx="12"/>
          </p:nvPr>
        </p:nvSpPr>
        <p:spPr/>
        <p:txBody>
          <a:bodyPr/>
          <a:lstStyle/>
          <a:p>
            <a:fld id="{B35BED08-DE6E-4075-AFC6-D3099502CFAF}" type="slidenum">
              <a:rPr lang="en-US" smtClean="0"/>
              <a:pPr/>
              <a:t>26</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276600"/>
            <a:ext cx="533400" cy="533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35BED08-DE6E-4075-AFC6-D3099502CFAF}" type="slidenum">
              <a:rPr lang="en-US" smtClean="0"/>
              <a:pPr/>
              <a:t>27</a:t>
            </a:fld>
            <a:endParaRPr lang="en-US" dirty="0"/>
          </a:p>
        </p:txBody>
      </p:sp>
    </p:spTree>
    <p:extLst>
      <p:ext uri="{BB962C8B-B14F-4D97-AF65-F5344CB8AC3E}">
        <p14:creationId xmlns:p14="http://schemas.microsoft.com/office/powerpoint/2010/main" val="1766800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32582"/>
            <a:ext cx="8793138" cy="1138773"/>
          </a:xfrm>
          <a:prstGeom prst="rect">
            <a:avLst/>
          </a:prstGeom>
          <a:noFill/>
        </p:spPr>
        <p:txBody>
          <a:bodyPr wrap="square" rtlCol="0">
            <a:spAutoFit/>
          </a:bodyPr>
          <a:lstStyle/>
          <a:p>
            <a:r>
              <a:rPr lang="en-US" sz="2400" b="1" dirty="0" smtClean="0">
                <a:latin typeface="Book Antiqua" pitchFamily="18" charset="0"/>
              </a:rPr>
              <a:t>Data format (for each layer)</a:t>
            </a:r>
            <a:r>
              <a:rPr lang="en-US" sz="2000" b="1" dirty="0" smtClean="0">
                <a:latin typeface="Book Antiqua" pitchFamily="18" charset="0"/>
              </a:rPr>
              <a:t>:  </a:t>
            </a:r>
          </a:p>
          <a:p>
            <a:r>
              <a:rPr lang="en-US" sz="2400" b="1" dirty="0" smtClean="0">
                <a:latin typeface="Book Antiqua" pitchFamily="18" charset="0"/>
              </a:rPr>
              <a:t>x   y    property value ( depth, pressure,  porosity, saturation</a:t>
            </a:r>
            <a:r>
              <a:rPr lang="en-US" sz="2000" b="1" dirty="0" smtClean="0">
                <a:latin typeface="Book Antiqua" pitchFamily="18" charset="0"/>
              </a:rPr>
              <a:t>, etc.) </a:t>
            </a:r>
            <a:endParaRPr lang="en-US" sz="2000" b="1" dirty="0">
              <a:latin typeface="Book Antiqua" pitchFamily="18" charset="0"/>
            </a:endParaRPr>
          </a:p>
        </p:txBody>
      </p:sp>
      <p:grpSp>
        <p:nvGrpSpPr>
          <p:cNvPr id="3" name="Group 7"/>
          <p:cNvGrpSpPr/>
          <p:nvPr/>
        </p:nvGrpSpPr>
        <p:grpSpPr>
          <a:xfrm>
            <a:off x="304800" y="2514600"/>
            <a:ext cx="8077200" cy="4191000"/>
            <a:chOff x="304800" y="3429000"/>
            <a:chExt cx="8077200" cy="327660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6" t="8746" r="59297" b="73697"/>
            <a:stretch/>
          </p:blipFill>
          <p:spPr bwMode="auto">
            <a:xfrm>
              <a:off x="304800" y="3429000"/>
              <a:ext cx="8077200" cy="168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451278" y="4312920"/>
              <a:ext cx="7323887" cy="2651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9" t="8747" r="57854" b="74991"/>
            <a:stretch/>
          </p:blipFill>
          <p:spPr bwMode="auto">
            <a:xfrm>
              <a:off x="304800" y="5196841"/>
              <a:ext cx="8077200" cy="150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346651" y="5830824"/>
              <a:ext cx="7323887" cy="2651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Book Antiqua" pitchFamily="18" charset="0"/>
              </a:rPr>
              <a:t>Flow simulation Output</a:t>
            </a:r>
            <a:endParaRPr lang="en-US" dirty="0">
              <a:latin typeface="Book Antiqua" pitchFamily="18" charset="0"/>
            </a:endParaRPr>
          </a:p>
        </p:txBody>
      </p:sp>
      <p:grpSp>
        <p:nvGrpSpPr>
          <p:cNvPr id="8" name="Group 9"/>
          <p:cNvGrpSpPr/>
          <p:nvPr/>
        </p:nvGrpSpPr>
        <p:grpSpPr>
          <a:xfrm>
            <a:off x="6172653" y="645256"/>
            <a:ext cx="3205023" cy="2286000"/>
            <a:chOff x="457200" y="1677605"/>
            <a:chExt cx="6781800" cy="4717526"/>
          </a:xfrm>
        </p:grpSpPr>
        <p:grpSp>
          <p:nvGrpSpPr>
            <p:cNvPr id="10" name="Group 10"/>
            <p:cNvGrpSpPr/>
            <p:nvPr/>
          </p:nvGrpSpPr>
          <p:grpSpPr>
            <a:xfrm>
              <a:off x="457200" y="1828800"/>
              <a:ext cx="6781800" cy="4566331"/>
              <a:chOff x="1371600" y="1194389"/>
              <a:chExt cx="6781800" cy="4566331"/>
            </a:xfrm>
          </p:grpSpPr>
          <p:pic>
            <p:nvPicPr>
              <p:cNvPr id="1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751" t="43646" r="34374" b="16589"/>
              <a:stretch/>
            </p:blipFill>
            <p:spPr bwMode="auto">
              <a:xfrm>
                <a:off x="1371600" y="1194389"/>
                <a:ext cx="5593080" cy="456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a:off x="1752600" y="4114800"/>
                <a:ext cx="5486400" cy="2995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752600" y="1194390"/>
                <a:ext cx="1143000" cy="29204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39000" y="4278972"/>
                <a:ext cx="914400"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x</a:t>
                </a:r>
                <a:endParaRPr lang="en-US" sz="2400" dirty="0">
                  <a:latin typeface="Book Antiqua" pitchFamily="18" charset="0"/>
                  <a:cs typeface="Times New Roman" pitchFamily="18" charset="0"/>
                </a:endParaRPr>
              </a:p>
            </p:txBody>
          </p:sp>
        </p:grpSp>
        <p:sp>
          <p:nvSpPr>
            <p:cNvPr id="12" name="TextBox 11"/>
            <p:cNvSpPr txBox="1"/>
            <p:nvPr/>
          </p:nvSpPr>
          <p:spPr>
            <a:xfrm>
              <a:off x="1219200" y="1677605"/>
              <a:ext cx="914400"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y</a:t>
              </a:r>
              <a:endParaRPr lang="en-US" sz="2400" dirty="0">
                <a:latin typeface="Book Antiqua" pitchFamily="18" charset="0"/>
                <a:cs typeface="Times New Roman" pitchFamily="18" charset="0"/>
              </a:endParaRPr>
            </a:p>
          </p:txBody>
        </p:sp>
      </p:grpSp>
      <p:sp>
        <p:nvSpPr>
          <p:cNvPr id="17" name="Slide Number Placeholder 16"/>
          <p:cNvSpPr>
            <a:spLocks noGrp="1"/>
          </p:cNvSpPr>
          <p:nvPr>
            <p:ph type="sldNum" sz="quarter" idx="12"/>
          </p:nvPr>
        </p:nvSpPr>
        <p:spPr/>
        <p:txBody>
          <a:bodyPr/>
          <a:lstStyle/>
          <a:p>
            <a:fld id="{B35BED08-DE6E-4075-AFC6-D3099502CFAF}" type="slidenum">
              <a:rPr lang="en-US" smtClean="0"/>
              <a:pPr/>
              <a:t>28</a:t>
            </a:fld>
            <a:endParaRPr lang="en-US" dirty="0"/>
          </a:p>
        </p:txBody>
      </p:sp>
    </p:spTree>
    <p:extLst>
      <p:ext uri="{BB962C8B-B14F-4D97-AF65-F5344CB8AC3E}">
        <p14:creationId xmlns:p14="http://schemas.microsoft.com/office/powerpoint/2010/main" val="116037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198" y="274638"/>
            <a:ext cx="861060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Book Antiqua" pitchFamily="18" charset="0"/>
              </a:rPr>
              <a:t>Flow Simulation Property Format </a:t>
            </a:r>
            <a:endParaRPr lang="en-US" dirty="0">
              <a:latin typeface="Book Antiqua" pitchFamily="18" charset="0"/>
            </a:endParaRPr>
          </a:p>
        </p:txBody>
      </p:sp>
      <p:grpSp>
        <p:nvGrpSpPr>
          <p:cNvPr id="7" name="Group 6"/>
          <p:cNvGrpSpPr/>
          <p:nvPr/>
        </p:nvGrpSpPr>
        <p:grpSpPr>
          <a:xfrm>
            <a:off x="1962281" y="1580494"/>
            <a:ext cx="6419719" cy="3372506"/>
            <a:chOff x="304800" y="1062334"/>
            <a:chExt cx="6419719" cy="3372506"/>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49" t="72360" r="58674" b="6515"/>
            <a:stretch/>
          </p:blipFill>
          <p:spPr bwMode="auto">
            <a:xfrm>
              <a:off x="304800" y="1524000"/>
              <a:ext cx="6419719" cy="291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7239" y="1062335"/>
              <a:ext cx="994279"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X(</a:t>
              </a:r>
              <a:r>
                <a:rPr lang="en-US" sz="2400" dirty="0" err="1" smtClean="0">
                  <a:latin typeface="Book Antiqua" pitchFamily="18" charset="0"/>
                  <a:cs typeface="Times New Roman" pitchFamily="18" charset="0"/>
                </a:rPr>
                <a:t>ft</a:t>
              </a:r>
              <a:r>
                <a:rPr lang="en-US" sz="2400" dirty="0" smtClean="0">
                  <a:latin typeface="Book Antiqua" pitchFamily="18" charset="0"/>
                  <a:cs typeface="Times New Roman" pitchFamily="18" charset="0"/>
                </a:rPr>
                <a:t>)</a:t>
              </a:r>
              <a:endParaRPr lang="en-US" sz="2400" dirty="0">
                <a:latin typeface="Book Antiqua" pitchFamily="18" charset="0"/>
                <a:cs typeface="Times New Roman" pitchFamily="18" charset="0"/>
              </a:endParaRPr>
            </a:p>
          </p:txBody>
        </p:sp>
        <p:sp>
          <p:nvSpPr>
            <p:cNvPr id="5" name="TextBox 4"/>
            <p:cNvSpPr txBox="1"/>
            <p:nvPr/>
          </p:nvSpPr>
          <p:spPr>
            <a:xfrm>
              <a:off x="3352799" y="1062335"/>
              <a:ext cx="1085719"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Y(</a:t>
              </a:r>
              <a:r>
                <a:rPr lang="en-US" sz="2400" dirty="0" err="1" smtClean="0">
                  <a:latin typeface="Book Antiqua" pitchFamily="18" charset="0"/>
                  <a:cs typeface="Times New Roman" pitchFamily="18" charset="0"/>
                </a:rPr>
                <a:t>ft</a:t>
              </a:r>
              <a:r>
                <a:rPr lang="en-US" sz="2400" dirty="0" smtClean="0">
                  <a:latin typeface="Book Antiqua" pitchFamily="18" charset="0"/>
                  <a:cs typeface="Times New Roman" pitchFamily="18" charset="0"/>
                </a:rPr>
                <a:t>)</a:t>
              </a:r>
              <a:endParaRPr lang="en-US" sz="2400" dirty="0">
                <a:latin typeface="Book Antiqua" pitchFamily="18" charset="0"/>
                <a:cs typeface="Times New Roman" pitchFamily="18" charset="0"/>
              </a:endParaRPr>
            </a:p>
          </p:txBody>
        </p:sp>
        <p:sp>
          <p:nvSpPr>
            <p:cNvPr id="6" name="TextBox 5"/>
            <p:cNvSpPr txBox="1"/>
            <p:nvPr/>
          </p:nvSpPr>
          <p:spPr>
            <a:xfrm>
              <a:off x="5429119" y="1062334"/>
              <a:ext cx="914399"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Z(</a:t>
              </a:r>
              <a:r>
                <a:rPr lang="en-US" sz="2400" dirty="0" err="1" smtClean="0">
                  <a:latin typeface="Book Antiqua" pitchFamily="18" charset="0"/>
                  <a:cs typeface="Times New Roman" pitchFamily="18" charset="0"/>
                </a:rPr>
                <a:t>ft</a:t>
              </a:r>
              <a:r>
                <a:rPr lang="en-US" sz="2400" dirty="0" smtClean="0">
                  <a:latin typeface="Book Antiqua" pitchFamily="18" charset="0"/>
                  <a:cs typeface="Times New Roman" pitchFamily="18" charset="0"/>
                </a:rPr>
                <a:t>)</a:t>
              </a:r>
              <a:endParaRPr lang="en-US" sz="2400" dirty="0">
                <a:latin typeface="Book Antiqua" pitchFamily="18" charset="0"/>
                <a:cs typeface="Times New Roman" pitchFamily="18" charset="0"/>
              </a:endParaRPr>
            </a:p>
          </p:txBody>
        </p:sp>
        <p:sp>
          <p:nvSpPr>
            <p:cNvPr id="3" name="Left Brace 2"/>
            <p:cNvSpPr/>
            <p:nvPr/>
          </p:nvSpPr>
          <p:spPr>
            <a:xfrm>
              <a:off x="304800" y="1600200"/>
              <a:ext cx="152400" cy="5334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304800" y="2514600"/>
              <a:ext cx="152400" cy="5334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TextBox 8"/>
          <p:cNvSpPr txBox="1"/>
          <p:nvPr/>
        </p:nvSpPr>
        <p:spPr>
          <a:xfrm>
            <a:off x="76198" y="2133598"/>
            <a:ext cx="1752602" cy="461665"/>
          </a:xfrm>
          <a:prstGeom prst="rect">
            <a:avLst/>
          </a:prstGeom>
          <a:noFill/>
        </p:spPr>
        <p:txBody>
          <a:bodyPr wrap="square" rtlCol="0">
            <a:spAutoFit/>
          </a:bodyPr>
          <a:lstStyle/>
          <a:p>
            <a:r>
              <a:rPr lang="en-US" b="1" dirty="0" smtClean="0">
                <a:latin typeface="Book Antiqua" pitchFamily="18" charset="0"/>
              </a:rPr>
              <a:t> </a:t>
            </a:r>
            <a:r>
              <a:rPr lang="en-US" sz="2400" b="1" dirty="0" smtClean="0">
                <a:latin typeface="Book Antiqua" pitchFamily="18" charset="0"/>
              </a:rPr>
              <a:t>dx=500 </a:t>
            </a:r>
            <a:r>
              <a:rPr lang="en-US" sz="2400" b="1" dirty="0" err="1" smtClean="0">
                <a:latin typeface="Book Antiqua" pitchFamily="18" charset="0"/>
              </a:rPr>
              <a:t>ft</a:t>
            </a:r>
            <a:endParaRPr lang="en-US" sz="2400" b="1" dirty="0">
              <a:latin typeface="Book Antiqua" pitchFamily="18" charset="0"/>
            </a:endParaRPr>
          </a:p>
        </p:txBody>
      </p:sp>
      <p:sp>
        <p:nvSpPr>
          <p:cNvPr id="11" name="TextBox 10"/>
          <p:cNvSpPr txBox="1"/>
          <p:nvPr/>
        </p:nvSpPr>
        <p:spPr>
          <a:xfrm>
            <a:off x="76198" y="3082230"/>
            <a:ext cx="1886081" cy="461665"/>
          </a:xfrm>
          <a:prstGeom prst="rect">
            <a:avLst/>
          </a:prstGeom>
          <a:noFill/>
        </p:spPr>
        <p:txBody>
          <a:bodyPr wrap="square" rtlCol="0">
            <a:spAutoFit/>
          </a:bodyPr>
          <a:lstStyle/>
          <a:p>
            <a:r>
              <a:rPr lang="en-US" dirty="0" smtClean="0"/>
              <a:t> </a:t>
            </a:r>
            <a:r>
              <a:rPr lang="en-US" sz="2400" b="1" dirty="0" smtClean="0">
                <a:latin typeface="Book Antiqua" pitchFamily="18" charset="0"/>
                <a:cs typeface="Times New Roman" pitchFamily="18" charset="0"/>
              </a:rPr>
              <a:t>dx=2000 </a:t>
            </a:r>
            <a:r>
              <a:rPr lang="en-US" sz="2400" b="1" dirty="0" err="1" smtClean="0">
                <a:latin typeface="Book Antiqua" pitchFamily="18" charset="0"/>
                <a:cs typeface="Times New Roman" pitchFamily="18" charset="0"/>
              </a:rPr>
              <a:t>ft</a:t>
            </a:r>
            <a:endParaRPr lang="en-US" sz="2400" b="1" dirty="0">
              <a:latin typeface="Book Antiqua" pitchFamily="18" charset="0"/>
              <a:cs typeface="Times New Roman" pitchFamily="18" charset="0"/>
            </a:endParaRPr>
          </a:p>
        </p:txBody>
      </p:sp>
      <p:sp>
        <p:nvSpPr>
          <p:cNvPr id="10" name="TextBox 9"/>
          <p:cNvSpPr txBox="1"/>
          <p:nvPr/>
        </p:nvSpPr>
        <p:spPr>
          <a:xfrm>
            <a:off x="457200" y="5562600"/>
            <a:ext cx="7924800" cy="707886"/>
          </a:xfrm>
          <a:prstGeom prst="rect">
            <a:avLst/>
          </a:prstGeom>
          <a:noFill/>
        </p:spPr>
        <p:txBody>
          <a:bodyPr wrap="square" rtlCol="0">
            <a:spAutoFit/>
          </a:bodyPr>
          <a:lstStyle/>
          <a:p>
            <a:r>
              <a:rPr lang="en-US" sz="2000" b="1" dirty="0" smtClean="0">
                <a:latin typeface="Book Antiqua" pitchFamily="18" charset="0"/>
              </a:rPr>
              <a:t>Data points at the truncation or pinch-out will be skipped when exported from flow simulation model</a:t>
            </a:r>
            <a:endParaRPr lang="en-US" sz="2000" b="1" dirty="0">
              <a:latin typeface="Book Antiqua" pitchFamily="18" charset="0"/>
            </a:endParaRPr>
          </a:p>
        </p:txBody>
      </p:sp>
      <p:sp>
        <p:nvSpPr>
          <p:cNvPr id="14" name="Slide Number Placeholder 13"/>
          <p:cNvSpPr>
            <a:spLocks noGrp="1"/>
          </p:cNvSpPr>
          <p:nvPr>
            <p:ph type="sldNum" sz="quarter" idx="12"/>
          </p:nvPr>
        </p:nvSpPr>
        <p:spPr/>
        <p:txBody>
          <a:bodyPr/>
          <a:lstStyle/>
          <a:p>
            <a:fld id="{B35BED08-DE6E-4075-AFC6-D3099502CFAF}" type="slidenum">
              <a:rPr lang="en-US" smtClean="0"/>
              <a:pPr/>
              <a:t>29</a:t>
            </a:fld>
            <a:endParaRPr lang="en-US" dirty="0"/>
          </a:p>
        </p:txBody>
      </p:sp>
    </p:spTree>
    <p:extLst>
      <p:ext uri="{BB962C8B-B14F-4D97-AF65-F5344CB8AC3E}">
        <p14:creationId xmlns:p14="http://schemas.microsoft.com/office/powerpoint/2010/main" val="79025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5C53E83-09DB-490C-8998-28EB450F072E}" type="slidenum">
              <a:rPr lang="en-US" altLang="zh-CN" smtClean="0"/>
              <a:pPr eaLnBrk="1" hangingPunct="1"/>
              <a:t>3</a:t>
            </a:fld>
            <a:endParaRPr lang="en-US" altLang="zh-CN" smtClean="0"/>
          </a:p>
        </p:txBody>
      </p:sp>
      <p:sp>
        <p:nvSpPr>
          <p:cNvPr id="6147" name="Rectangle 2"/>
          <p:cNvSpPr>
            <a:spLocks noGrp="1" noChangeArrowheads="1"/>
          </p:cNvSpPr>
          <p:nvPr>
            <p:ph type="title"/>
          </p:nvPr>
        </p:nvSpPr>
        <p:spPr>
          <a:xfrm>
            <a:off x="457200" y="152400"/>
            <a:ext cx="8229600" cy="1143000"/>
          </a:xfrm>
        </p:spPr>
        <p:txBody>
          <a:bodyPr/>
          <a:lstStyle/>
          <a:p>
            <a:pPr eaLnBrk="1" hangingPunct="1"/>
            <a:r>
              <a:rPr lang="en-US" altLang="zh-CN" dirty="0" smtClean="0">
                <a:latin typeface="Book Antiqua" pitchFamily="18" charset="0"/>
              </a:rPr>
              <a:t>Background</a:t>
            </a:r>
          </a:p>
        </p:txBody>
      </p:sp>
      <p:sp>
        <p:nvSpPr>
          <p:cNvPr id="6148" name="Rectangle 3"/>
          <p:cNvSpPr>
            <a:spLocks noGrp="1" noChangeArrowheads="1"/>
          </p:cNvSpPr>
          <p:nvPr>
            <p:ph type="body" idx="1"/>
          </p:nvPr>
        </p:nvSpPr>
        <p:spPr>
          <a:xfrm>
            <a:off x="457200" y="1219200"/>
            <a:ext cx="8458200" cy="5105400"/>
          </a:xfrm>
        </p:spPr>
        <p:txBody>
          <a:bodyPr/>
          <a:lstStyle/>
          <a:p>
            <a:pPr eaLnBrk="1" hangingPunct="1"/>
            <a:r>
              <a:rPr lang="en-US" altLang="zh-CN" i="1" dirty="0" smtClean="0">
                <a:latin typeface="Book Antiqua" pitchFamily="18" charset="0"/>
              </a:rPr>
              <a:t>CO</a:t>
            </a:r>
            <a:r>
              <a:rPr lang="en-US" altLang="zh-CN" sz="2000" i="1" dirty="0" smtClean="0">
                <a:latin typeface="Book Antiqua" pitchFamily="18" charset="0"/>
              </a:rPr>
              <a:t>2</a:t>
            </a:r>
            <a:r>
              <a:rPr lang="en-US" altLang="zh-CN" i="1" dirty="0" smtClean="0">
                <a:latin typeface="Book Antiqua" pitchFamily="18" charset="0"/>
              </a:rPr>
              <a:t> capture and storage </a:t>
            </a:r>
            <a:r>
              <a:rPr lang="en-US" altLang="zh-CN" dirty="0" smtClean="0">
                <a:latin typeface="Book Antiqua" pitchFamily="18" charset="0"/>
              </a:rPr>
              <a:t>(CCS) </a:t>
            </a:r>
          </a:p>
          <a:p>
            <a:pPr lvl="1" eaLnBrk="1" hangingPunct="1"/>
            <a:r>
              <a:rPr lang="en-US" altLang="zh-CN" dirty="0" smtClean="0">
                <a:latin typeface="Book Antiqua" pitchFamily="18" charset="0"/>
              </a:rPr>
              <a:t>was first discussed in late 1970s (</a:t>
            </a:r>
            <a:r>
              <a:rPr lang="en-US" altLang="zh-CN" dirty="0" err="1" smtClean="0">
                <a:latin typeface="Book Antiqua" pitchFamily="18" charset="0"/>
              </a:rPr>
              <a:t>Baes</a:t>
            </a:r>
            <a:r>
              <a:rPr lang="en-US" altLang="zh-CN" dirty="0" smtClean="0">
                <a:latin typeface="Book Antiqua" pitchFamily="18" charset="0"/>
              </a:rPr>
              <a:t>, et al.)</a:t>
            </a:r>
          </a:p>
          <a:p>
            <a:pPr lvl="1" eaLnBrk="1" hangingPunct="1"/>
            <a:r>
              <a:rPr lang="en-US" altLang="zh-CN" dirty="0" smtClean="0">
                <a:latin typeface="Book Antiqua" pitchFamily="18" charset="0"/>
              </a:rPr>
              <a:t>has aroused great interest with </a:t>
            </a:r>
            <a:r>
              <a:rPr lang="en-US" altLang="zh-CN" dirty="0">
                <a:latin typeface="Book Antiqua" pitchFamily="18" charset="0"/>
              </a:rPr>
              <a:t>increasing </a:t>
            </a:r>
            <a:r>
              <a:rPr lang="en-US" altLang="zh-CN" dirty="0" smtClean="0">
                <a:latin typeface="Book Antiqua" pitchFamily="18" charset="0"/>
              </a:rPr>
              <a:t>concern of global warming</a:t>
            </a:r>
          </a:p>
          <a:p>
            <a:pPr marL="0" indent="0" eaLnBrk="1" hangingPunct="1">
              <a:buNone/>
            </a:pPr>
            <a:endParaRPr lang="en-US" altLang="zh-CN" dirty="0" smtClean="0">
              <a:latin typeface="Book Antiqua" pitchFamily="18" charset="0"/>
            </a:endParaRPr>
          </a:p>
          <a:p>
            <a:pPr eaLnBrk="1" hangingPunct="1"/>
            <a:r>
              <a:rPr lang="en-US" altLang="zh-CN" dirty="0" smtClean="0">
                <a:latin typeface="Book Antiqua" pitchFamily="18" charset="0"/>
              </a:rPr>
              <a:t>CCS candidates:</a:t>
            </a:r>
          </a:p>
          <a:p>
            <a:pPr lvl="1"/>
            <a:r>
              <a:rPr lang="en-US" altLang="zh-CN" dirty="0" smtClean="0">
                <a:latin typeface="Book Antiqua" pitchFamily="18" charset="0"/>
              </a:rPr>
              <a:t>Deep saline aquifer (</a:t>
            </a:r>
            <a:r>
              <a:rPr lang="en-US" sz="2000" dirty="0" smtClean="0">
                <a:latin typeface="Book Antiqua" pitchFamily="18" charset="0"/>
              </a:rPr>
              <a:t>storage </a:t>
            </a:r>
            <a:r>
              <a:rPr lang="en-US" sz="2000" dirty="0">
                <a:latin typeface="Book Antiqua" pitchFamily="18" charset="0"/>
              </a:rPr>
              <a:t>capacity </a:t>
            </a:r>
            <a:r>
              <a:rPr lang="en-US" sz="2000" dirty="0" smtClean="0">
                <a:latin typeface="Book Antiqua" pitchFamily="18" charset="0"/>
              </a:rPr>
              <a:t>is estimated </a:t>
            </a:r>
            <a:r>
              <a:rPr lang="en-US" sz="2000" dirty="0">
                <a:latin typeface="Book Antiqua" pitchFamily="18" charset="0"/>
              </a:rPr>
              <a:t>to range from 1,000-100,000 </a:t>
            </a:r>
            <a:r>
              <a:rPr lang="en-US" sz="2000" dirty="0" err="1">
                <a:latin typeface="Book Antiqua" pitchFamily="18" charset="0"/>
              </a:rPr>
              <a:t>giga</a:t>
            </a:r>
            <a:r>
              <a:rPr lang="en-US" sz="2000" dirty="0">
                <a:latin typeface="Book Antiqua" pitchFamily="18" charset="0"/>
              </a:rPr>
              <a:t> </a:t>
            </a:r>
            <a:r>
              <a:rPr lang="en-US" sz="2000" dirty="0" smtClean="0">
                <a:latin typeface="Book Antiqua" pitchFamily="18" charset="0"/>
              </a:rPr>
              <a:t>tons worldwide, IPCC,2005</a:t>
            </a:r>
            <a:r>
              <a:rPr lang="en-US" sz="1600" dirty="0" smtClean="0"/>
              <a:t>)</a:t>
            </a:r>
            <a:endParaRPr lang="en-US" altLang="zh-CN" sz="1600" dirty="0" smtClean="0">
              <a:latin typeface="Book Antiqua" pitchFamily="18" charset="0"/>
            </a:endParaRPr>
          </a:p>
          <a:p>
            <a:pPr lvl="1" eaLnBrk="1" hangingPunct="1"/>
            <a:r>
              <a:rPr lang="en-US" altLang="zh-CN" dirty="0" smtClean="0">
                <a:latin typeface="Book Antiqua" pitchFamily="18" charset="0"/>
              </a:rPr>
              <a:t>Depleted hydrocarbon reservoirs</a:t>
            </a:r>
          </a:p>
          <a:p>
            <a:pPr lvl="1" eaLnBrk="1" hangingPunct="1"/>
            <a:r>
              <a:rPr lang="en-US" altLang="zh-CN" dirty="0" smtClean="0">
                <a:latin typeface="Book Antiqua" pitchFamily="18" charset="0"/>
              </a:rPr>
              <a:t>Coal beds</a:t>
            </a:r>
          </a:p>
          <a:p>
            <a:pPr eaLnBrk="1" hangingPunct="1"/>
            <a:endParaRPr lang="en-US" altLang="zh-CN" dirty="0" smtClean="0">
              <a:latin typeface="Book Antiqua" pitchFamily="18" charset="0"/>
            </a:endParaRPr>
          </a:p>
        </p:txBody>
      </p:sp>
    </p:spTree>
    <p:extLst>
      <p:ext uri="{BB962C8B-B14F-4D97-AF65-F5344CB8AC3E}">
        <p14:creationId xmlns:p14="http://schemas.microsoft.com/office/powerpoint/2010/main" val="2908195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524000" y="0"/>
            <a:ext cx="6419719" cy="3372506"/>
            <a:chOff x="1962281" y="1580494"/>
            <a:chExt cx="6419719" cy="3372506"/>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49" t="72360" r="58674" b="6515"/>
            <a:stretch/>
          </p:blipFill>
          <p:spPr bwMode="auto">
            <a:xfrm>
              <a:off x="1962281" y="2042160"/>
              <a:ext cx="6419719" cy="291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34721" y="1580495"/>
              <a:ext cx="975360"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X(</a:t>
              </a:r>
              <a:r>
                <a:rPr lang="en-US" sz="2400" dirty="0" err="1" smtClean="0">
                  <a:latin typeface="Book Antiqua" pitchFamily="18" charset="0"/>
                  <a:cs typeface="Times New Roman" pitchFamily="18" charset="0"/>
                </a:rPr>
                <a:t>ft</a:t>
              </a:r>
              <a:r>
                <a:rPr lang="en-US" sz="2400" dirty="0" smtClean="0">
                  <a:latin typeface="Book Antiqua" pitchFamily="18" charset="0"/>
                  <a:cs typeface="Times New Roman" pitchFamily="18" charset="0"/>
                </a:rPr>
                <a:t>)</a:t>
              </a:r>
              <a:endParaRPr lang="en-US" sz="2400" dirty="0">
                <a:latin typeface="Book Antiqua" pitchFamily="18" charset="0"/>
                <a:cs typeface="Times New Roman" pitchFamily="18" charset="0"/>
              </a:endParaRPr>
            </a:p>
          </p:txBody>
        </p:sp>
        <p:sp>
          <p:nvSpPr>
            <p:cNvPr id="5" name="TextBox 4"/>
            <p:cNvSpPr txBox="1"/>
            <p:nvPr/>
          </p:nvSpPr>
          <p:spPr>
            <a:xfrm>
              <a:off x="5010281" y="1580495"/>
              <a:ext cx="914400"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Y(</a:t>
              </a:r>
              <a:r>
                <a:rPr lang="en-US" sz="2400" dirty="0" err="1" smtClean="0">
                  <a:latin typeface="Book Antiqua" pitchFamily="18" charset="0"/>
                  <a:cs typeface="Times New Roman" pitchFamily="18" charset="0"/>
                </a:rPr>
                <a:t>ft</a:t>
              </a:r>
              <a:r>
                <a:rPr lang="en-US" sz="2400" dirty="0" smtClean="0">
                  <a:latin typeface="Book Antiqua" pitchFamily="18" charset="0"/>
                  <a:cs typeface="Times New Roman" pitchFamily="18" charset="0"/>
                </a:rPr>
                <a:t>)</a:t>
              </a:r>
              <a:endParaRPr lang="en-US" sz="2400" dirty="0">
                <a:latin typeface="Book Antiqua" pitchFamily="18" charset="0"/>
                <a:cs typeface="Times New Roman" pitchFamily="18" charset="0"/>
              </a:endParaRPr>
            </a:p>
          </p:txBody>
        </p:sp>
        <p:sp>
          <p:nvSpPr>
            <p:cNvPr id="6" name="TextBox 5"/>
            <p:cNvSpPr txBox="1"/>
            <p:nvPr/>
          </p:nvSpPr>
          <p:spPr>
            <a:xfrm>
              <a:off x="7220081" y="1580494"/>
              <a:ext cx="838200"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Z(</a:t>
              </a:r>
              <a:r>
                <a:rPr lang="en-US" sz="2400" dirty="0" err="1" smtClean="0">
                  <a:latin typeface="Book Antiqua" pitchFamily="18" charset="0"/>
                  <a:cs typeface="Times New Roman" pitchFamily="18" charset="0"/>
                </a:rPr>
                <a:t>ft</a:t>
              </a:r>
              <a:r>
                <a:rPr lang="en-US" sz="2400" dirty="0" smtClean="0">
                  <a:latin typeface="Book Antiqua" pitchFamily="18" charset="0"/>
                  <a:cs typeface="Times New Roman" pitchFamily="18" charset="0"/>
                </a:rPr>
                <a:t>)</a:t>
              </a:r>
              <a:endParaRPr lang="en-US" sz="2400" dirty="0">
                <a:latin typeface="Book Antiqua" pitchFamily="18" charset="0"/>
                <a:cs typeface="Times New Roman" pitchFamily="18" charset="0"/>
              </a:endParaRPr>
            </a:p>
          </p:txBody>
        </p:sp>
        <p:sp>
          <p:nvSpPr>
            <p:cNvPr id="8" name="Left Brace 7"/>
            <p:cNvSpPr/>
            <p:nvPr/>
          </p:nvSpPr>
          <p:spPr>
            <a:xfrm>
              <a:off x="1962281" y="3032760"/>
              <a:ext cx="152400" cy="5334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9" name="Straight Connector 18"/>
          <p:cNvCxnSpPr/>
          <p:nvPr/>
        </p:nvCxnSpPr>
        <p:spPr>
          <a:xfrm>
            <a:off x="1828800" y="1718966"/>
            <a:ext cx="5791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28800" y="2057400"/>
            <a:ext cx="5791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69720" y="3657600"/>
            <a:ext cx="5631180" cy="461665"/>
          </a:xfrm>
          <a:prstGeom prst="rect">
            <a:avLst/>
          </a:prstGeom>
          <a:noFill/>
        </p:spPr>
        <p:txBody>
          <a:bodyPr wrap="square" rtlCol="0">
            <a:spAutoFit/>
          </a:bodyPr>
          <a:lstStyle/>
          <a:p>
            <a:r>
              <a:rPr lang="en-US" sz="2400" b="1" dirty="0" smtClean="0">
                <a:latin typeface="Book Antiqua" pitchFamily="18" charset="0"/>
              </a:rPr>
              <a:t>Fill the gaps : assume  z is missing </a:t>
            </a:r>
            <a:endParaRPr lang="en-US" sz="2400" b="1" dirty="0">
              <a:latin typeface="Book Antiqua" pitchFamily="18" charset="0"/>
            </a:endParaRPr>
          </a:p>
        </p:txBody>
      </p:sp>
      <p:grpSp>
        <p:nvGrpSpPr>
          <p:cNvPr id="7" name="Group 31"/>
          <p:cNvGrpSpPr/>
          <p:nvPr/>
        </p:nvGrpSpPr>
        <p:grpSpPr>
          <a:xfrm>
            <a:off x="1295400" y="4267200"/>
            <a:ext cx="6858000" cy="1938992"/>
            <a:chOff x="1295400" y="4267200"/>
            <a:chExt cx="6858000" cy="1938992"/>
          </a:xfrm>
        </p:grpSpPr>
        <p:sp>
          <p:nvSpPr>
            <p:cNvPr id="21" name="TextBox 20"/>
            <p:cNvSpPr txBox="1"/>
            <p:nvPr/>
          </p:nvSpPr>
          <p:spPr>
            <a:xfrm>
              <a:off x="1676400" y="4267200"/>
              <a:ext cx="6477000" cy="1938992"/>
            </a:xfrm>
            <a:prstGeom prst="rect">
              <a:avLst/>
            </a:prstGeom>
            <a:noFill/>
          </p:spPr>
          <p:txBody>
            <a:bodyPr wrap="square" rtlCol="0">
              <a:spAutoFit/>
            </a:bodyPr>
            <a:lstStyle/>
            <a:p>
              <a:r>
                <a:rPr lang="en-US" sz="2000" b="1" dirty="0" smtClean="0"/>
                <a:t>1563747.00                            694023.00                         1987.29</a:t>
              </a:r>
            </a:p>
            <a:p>
              <a:r>
                <a:rPr lang="en-US" sz="2000" b="1" dirty="0" smtClean="0"/>
                <a:t>1564247.00                            694023.00                             0</a:t>
              </a:r>
            </a:p>
            <a:p>
              <a:r>
                <a:rPr lang="en-US" sz="2000" b="1" dirty="0" smtClean="0"/>
                <a:t>1564727.00                            694023.00                             0</a:t>
              </a:r>
            </a:p>
            <a:p>
              <a:r>
                <a:rPr lang="en-US" sz="2000" b="1" dirty="0" smtClean="0"/>
                <a:t>1565227.00                            694023.00                             0</a:t>
              </a:r>
            </a:p>
            <a:p>
              <a:r>
                <a:rPr lang="en-US" sz="2000" b="1" dirty="0" smtClean="0"/>
                <a:t>1565747.00                            694023.00                          1954.98</a:t>
              </a:r>
            </a:p>
            <a:p>
              <a:endParaRPr lang="en-US" sz="2000" b="1" dirty="0"/>
            </a:p>
          </p:txBody>
        </p:sp>
        <p:cxnSp>
          <p:nvCxnSpPr>
            <p:cNvPr id="22" name="Straight Connector 21"/>
            <p:cNvCxnSpPr/>
            <p:nvPr/>
          </p:nvCxnSpPr>
          <p:spPr>
            <a:xfrm>
              <a:off x="1733681" y="4648200"/>
              <a:ext cx="626731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28800" y="5867400"/>
              <a:ext cx="6248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Left Brace 28"/>
            <p:cNvSpPr/>
            <p:nvPr/>
          </p:nvSpPr>
          <p:spPr>
            <a:xfrm>
              <a:off x="1295400" y="4419600"/>
              <a:ext cx="438281" cy="1447800"/>
            </a:xfrm>
            <a:prstGeom prst="lef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TextBox 29"/>
          <p:cNvSpPr txBox="1"/>
          <p:nvPr/>
        </p:nvSpPr>
        <p:spPr>
          <a:xfrm>
            <a:off x="-57281" y="1558231"/>
            <a:ext cx="1886081" cy="461665"/>
          </a:xfrm>
          <a:prstGeom prst="rect">
            <a:avLst/>
          </a:prstGeom>
          <a:noFill/>
        </p:spPr>
        <p:txBody>
          <a:bodyPr wrap="square" rtlCol="0">
            <a:spAutoFit/>
          </a:bodyPr>
          <a:lstStyle/>
          <a:p>
            <a:r>
              <a:rPr lang="en-US" dirty="0" smtClean="0"/>
              <a:t> </a:t>
            </a:r>
            <a:r>
              <a:rPr lang="en-US" sz="2400" b="1" dirty="0" smtClean="0">
                <a:latin typeface="Book Antiqua" pitchFamily="18" charset="0"/>
                <a:cs typeface="Times New Roman" pitchFamily="18" charset="0"/>
              </a:rPr>
              <a:t>dx=2000 </a:t>
            </a:r>
            <a:r>
              <a:rPr lang="en-US" sz="2400" b="1" dirty="0" err="1" smtClean="0">
                <a:latin typeface="Book Antiqua" pitchFamily="18" charset="0"/>
                <a:cs typeface="Times New Roman" pitchFamily="18" charset="0"/>
              </a:rPr>
              <a:t>ft</a:t>
            </a:r>
            <a:endParaRPr lang="en-US" sz="2400" b="1" dirty="0">
              <a:latin typeface="Book Antiqua" pitchFamily="18" charset="0"/>
              <a:cs typeface="Times New Roman" pitchFamily="18" charset="0"/>
            </a:endParaRPr>
          </a:p>
        </p:txBody>
      </p:sp>
      <p:sp>
        <p:nvSpPr>
          <p:cNvPr id="31" name="Slide Number Placeholder 30"/>
          <p:cNvSpPr>
            <a:spLocks noGrp="1"/>
          </p:cNvSpPr>
          <p:nvPr>
            <p:ph type="sldNum" sz="quarter" idx="12"/>
          </p:nvPr>
        </p:nvSpPr>
        <p:spPr/>
        <p:txBody>
          <a:bodyPr/>
          <a:lstStyle/>
          <a:p>
            <a:fld id="{B35BED08-DE6E-4075-AFC6-D3099502CFAF}" type="slidenum">
              <a:rPr lang="en-US" smtClean="0"/>
              <a:pPr/>
              <a:t>30</a:t>
            </a:fld>
            <a:endParaRPr lang="en-US" dirty="0"/>
          </a:p>
        </p:txBody>
      </p:sp>
      <p:sp>
        <p:nvSpPr>
          <p:cNvPr id="18" name="TextBox 17"/>
          <p:cNvSpPr txBox="1"/>
          <p:nvPr/>
        </p:nvSpPr>
        <p:spPr>
          <a:xfrm>
            <a:off x="990600" y="6096000"/>
            <a:ext cx="7391400" cy="646331"/>
          </a:xfrm>
          <a:prstGeom prst="rect">
            <a:avLst/>
          </a:prstGeom>
          <a:noFill/>
        </p:spPr>
        <p:txBody>
          <a:bodyPr wrap="square" rtlCol="0">
            <a:spAutoFit/>
          </a:bodyPr>
          <a:lstStyle/>
          <a:p>
            <a:r>
              <a:rPr lang="en-US" dirty="0" smtClean="0">
                <a:latin typeface="Book Antiqua" pitchFamily="18" charset="0"/>
              </a:rPr>
              <a:t>After this step, the grid will be regular with NX by NY by NZ in each direction </a:t>
            </a:r>
            <a:endParaRPr lang="en-US" dirty="0">
              <a:latin typeface="Book Antiqua" pitchFamily="18" charset="0"/>
            </a:endParaRPr>
          </a:p>
        </p:txBody>
      </p:sp>
    </p:spTree>
    <p:extLst>
      <p:ext uri="{BB962C8B-B14F-4D97-AF65-F5344CB8AC3E}">
        <p14:creationId xmlns:p14="http://schemas.microsoft.com/office/powerpoint/2010/main" val="1469169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Book Antiqua" pitchFamily="18" charset="0"/>
              </a:rPr>
              <a:t>Flow simulation Output</a:t>
            </a:r>
            <a:endParaRPr lang="en-US" dirty="0">
              <a:latin typeface="Book Antiqua" pitchFamily="18" charset="0"/>
            </a:endParaRPr>
          </a:p>
        </p:txBody>
      </p:sp>
      <p:sp>
        <p:nvSpPr>
          <p:cNvPr id="3" name="Slide Number Placeholder 2"/>
          <p:cNvSpPr>
            <a:spLocks noGrp="1"/>
          </p:cNvSpPr>
          <p:nvPr>
            <p:ph type="sldNum" sz="quarter" idx="12"/>
          </p:nvPr>
        </p:nvSpPr>
        <p:spPr/>
        <p:txBody>
          <a:bodyPr/>
          <a:lstStyle/>
          <a:p>
            <a:fld id="{B35BED08-DE6E-4075-AFC6-D3099502CFAF}" type="slidenum">
              <a:rPr lang="en-US" smtClean="0"/>
              <a:pPr/>
              <a:t>31</a:t>
            </a:fld>
            <a:endParaRPr lang="en-US" dirty="0"/>
          </a:p>
        </p:txBody>
      </p:sp>
      <p:sp>
        <p:nvSpPr>
          <p:cNvPr id="5" name="TextBox 4"/>
          <p:cNvSpPr txBox="1"/>
          <p:nvPr/>
        </p:nvSpPr>
        <p:spPr>
          <a:xfrm>
            <a:off x="304800" y="4876800"/>
            <a:ext cx="8305800" cy="1200329"/>
          </a:xfrm>
          <a:prstGeom prst="rect">
            <a:avLst/>
          </a:prstGeom>
          <a:noFill/>
        </p:spPr>
        <p:txBody>
          <a:bodyPr wrap="square" rtlCol="0">
            <a:spAutoFit/>
          </a:bodyPr>
          <a:lstStyle/>
          <a:p>
            <a:r>
              <a:rPr lang="en-US" sz="2400" dirty="0" smtClean="0">
                <a:latin typeface="Book Antiqua" pitchFamily="18" charset="0"/>
              </a:rPr>
              <a:t>Assumptions:</a:t>
            </a:r>
          </a:p>
          <a:p>
            <a:r>
              <a:rPr lang="en-US" sz="2400" dirty="0" smtClean="0">
                <a:latin typeface="Book Antiqua" pitchFamily="18" charset="0"/>
              </a:rPr>
              <a:t>If z is zero, then </a:t>
            </a:r>
            <a:r>
              <a:rPr lang="en-US" sz="2400" b="1" dirty="0" smtClean="0">
                <a:latin typeface="Book Antiqua" pitchFamily="18" charset="0"/>
              </a:rPr>
              <a:t>fill  </a:t>
            </a:r>
            <a:r>
              <a:rPr lang="en-US" sz="2400" dirty="0" smtClean="0">
                <a:latin typeface="Book Antiqua" pitchFamily="18" charset="0"/>
              </a:rPr>
              <a:t>the zeros value with the same depth of the next top layer  and also corresponding property values</a:t>
            </a:r>
          </a:p>
        </p:txBody>
      </p:sp>
      <p:grpSp>
        <p:nvGrpSpPr>
          <p:cNvPr id="4" name="Group 6"/>
          <p:cNvGrpSpPr/>
          <p:nvPr/>
        </p:nvGrpSpPr>
        <p:grpSpPr>
          <a:xfrm>
            <a:off x="838200" y="1337608"/>
            <a:ext cx="6858000" cy="1938992"/>
            <a:chOff x="1295400" y="4267200"/>
            <a:chExt cx="6858000" cy="1938992"/>
          </a:xfrm>
        </p:grpSpPr>
        <p:sp>
          <p:nvSpPr>
            <p:cNvPr id="8" name="TextBox 7"/>
            <p:cNvSpPr txBox="1"/>
            <p:nvPr/>
          </p:nvSpPr>
          <p:spPr>
            <a:xfrm>
              <a:off x="1676400" y="4267200"/>
              <a:ext cx="6477000" cy="1938992"/>
            </a:xfrm>
            <a:prstGeom prst="rect">
              <a:avLst/>
            </a:prstGeom>
            <a:noFill/>
          </p:spPr>
          <p:txBody>
            <a:bodyPr wrap="square" rtlCol="0">
              <a:spAutoFit/>
            </a:bodyPr>
            <a:lstStyle/>
            <a:p>
              <a:r>
                <a:rPr lang="en-US" sz="2000" b="1" dirty="0" smtClean="0"/>
                <a:t>1563747.00                            694023.00                         1987.29</a:t>
              </a:r>
            </a:p>
            <a:p>
              <a:r>
                <a:rPr lang="en-US" sz="2000" b="1" dirty="0" smtClean="0"/>
                <a:t>1564247.00                            694023.00                             0</a:t>
              </a:r>
            </a:p>
            <a:p>
              <a:r>
                <a:rPr lang="en-US" sz="2000" b="1" dirty="0" smtClean="0"/>
                <a:t>1564727.00                            694023.00                             0</a:t>
              </a:r>
            </a:p>
            <a:p>
              <a:r>
                <a:rPr lang="en-US" sz="2000" b="1" dirty="0" smtClean="0"/>
                <a:t>1565227.00                            694023.00                             0</a:t>
              </a:r>
            </a:p>
            <a:p>
              <a:r>
                <a:rPr lang="en-US" sz="2000" b="1" dirty="0" smtClean="0"/>
                <a:t>1565747.00                            694023.00                          1954.98</a:t>
              </a:r>
            </a:p>
            <a:p>
              <a:endParaRPr lang="en-US" sz="2000" b="1" dirty="0"/>
            </a:p>
          </p:txBody>
        </p:sp>
        <p:cxnSp>
          <p:nvCxnSpPr>
            <p:cNvPr id="9" name="Straight Connector 8"/>
            <p:cNvCxnSpPr/>
            <p:nvPr/>
          </p:nvCxnSpPr>
          <p:spPr>
            <a:xfrm>
              <a:off x="1733681" y="4648200"/>
              <a:ext cx="626731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5867400"/>
              <a:ext cx="6248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Left Brace 10"/>
            <p:cNvSpPr/>
            <p:nvPr/>
          </p:nvSpPr>
          <p:spPr>
            <a:xfrm>
              <a:off x="1295400" y="4419600"/>
              <a:ext cx="438281" cy="1447800"/>
            </a:xfrm>
            <a:prstGeom prst="lef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TextBox 11"/>
          <p:cNvSpPr txBox="1"/>
          <p:nvPr/>
        </p:nvSpPr>
        <p:spPr>
          <a:xfrm>
            <a:off x="1493520" y="909935"/>
            <a:ext cx="975360" cy="461665"/>
          </a:xfrm>
          <a:prstGeom prst="rect">
            <a:avLst/>
          </a:prstGeom>
          <a:noFill/>
        </p:spPr>
        <p:txBody>
          <a:bodyPr wrap="square" rtlCol="0">
            <a:spAutoFit/>
          </a:bodyPr>
          <a:lstStyle/>
          <a:p>
            <a:r>
              <a:rPr lang="en-US" sz="2400" dirty="0">
                <a:latin typeface="Book Antiqua" pitchFamily="18" charset="0"/>
                <a:cs typeface="Times New Roman" pitchFamily="18" charset="0"/>
              </a:rPr>
              <a:t>x</a:t>
            </a:r>
            <a:r>
              <a:rPr lang="en-US" sz="2400" dirty="0" smtClean="0">
                <a:latin typeface="Book Antiqua" pitchFamily="18" charset="0"/>
                <a:cs typeface="Times New Roman" pitchFamily="18" charset="0"/>
              </a:rPr>
              <a:t>(</a:t>
            </a:r>
            <a:r>
              <a:rPr lang="en-US" sz="2400" dirty="0" err="1" smtClean="0">
                <a:latin typeface="Book Antiqua" pitchFamily="18" charset="0"/>
                <a:cs typeface="Times New Roman" pitchFamily="18" charset="0"/>
              </a:rPr>
              <a:t>ft</a:t>
            </a:r>
            <a:r>
              <a:rPr lang="en-US" sz="2400" dirty="0" smtClean="0">
                <a:latin typeface="Book Antiqua" pitchFamily="18" charset="0"/>
                <a:cs typeface="Times New Roman" pitchFamily="18" charset="0"/>
              </a:rPr>
              <a:t>)</a:t>
            </a:r>
            <a:endParaRPr lang="en-US" sz="2400" dirty="0">
              <a:latin typeface="Book Antiqua" pitchFamily="18" charset="0"/>
              <a:cs typeface="Times New Roman" pitchFamily="18" charset="0"/>
            </a:endParaRPr>
          </a:p>
        </p:txBody>
      </p:sp>
      <p:sp>
        <p:nvSpPr>
          <p:cNvPr id="13" name="TextBox 12"/>
          <p:cNvSpPr txBox="1"/>
          <p:nvPr/>
        </p:nvSpPr>
        <p:spPr>
          <a:xfrm>
            <a:off x="4084320" y="949910"/>
            <a:ext cx="975360" cy="461665"/>
          </a:xfrm>
          <a:prstGeom prst="rect">
            <a:avLst/>
          </a:prstGeom>
          <a:noFill/>
        </p:spPr>
        <p:txBody>
          <a:bodyPr wrap="square" rtlCol="0">
            <a:spAutoFit/>
          </a:bodyPr>
          <a:lstStyle/>
          <a:p>
            <a:r>
              <a:rPr lang="en-US" sz="2400" dirty="0">
                <a:latin typeface="Book Antiqua" pitchFamily="18" charset="0"/>
                <a:cs typeface="Times New Roman" pitchFamily="18" charset="0"/>
              </a:rPr>
              <a:t>y</a:t>
            </a:r>
            <a:r>
              <a:rPr lang="en-US" sz="2400" dirty="0" smtClean="0">
                <a:latin typeface="Book Antiqua" pitchFamily="18" charset="0"/>
                <a:cs typeface="Times New Roman" pitchFamily="18" charset="0"/>
              </a:rPr>
              <a:t>(</a:t>
            </a:r>
            <a:r>
              <a:rPr lang="en-US" sz="2400" dirty="0" err="1" smtClean="0">
                <a:latin typeface="Book Antiqua" pitchFamily="18" charset="0"/>
                <a:cs typeface="Times New Roman" pitchFamily="18" charset="0"/>
              </a:rPr>
              <a:t>ft</a:t>
            </a:r>
            <a:r>
              <a:rPr lang="en-US" sz="2400" dirty="0" smtClean="0">
                <a:latin typeface="Book Antiqua" pitchFamily="18" charset="0"/>
                <a:cs typeface="Times New Roman" pitchFamily="18" charset="0"/>
              </a:rPr>
              <a:t>)</a:t>
            </a:r>
            <a:endParaRPr lang="en-US" sz="2400" dirty="0">
              <a:latin typeface="Book Antiqua" pitchFamily="18" charset="0"/>
              <a:cs typeface="Times New Roman" pitchFamily="18" charset="0"/>
            </a:endParaRPr>
          </a:p>
        </p:txBody>
      </p:sp>
      <p:sp>
        <p:nvSpPr>
          <p:cNvPr id="14" name="TextBox 13"/>
          <p:cNvSpPr txBox="1"/>
          <p:nvPr/>
        </p:nvSpPr>
        <p:spPr>
          <a:xfrm>
            <a:off x="6568440" y="949910"/>
            <a:ext cx="975360" cy="461665"/>
          </a:xfrm>
          <a:prstGeom prst="rect">
            <a:avLst/>
          </a:prstGeom>
          <a:noFill/>
        </p:spPr>
        <p:txBody>
          <a:bodyPr wrap="square" rtlCol="0">
            <a:spAutoFit/>
          </a:bodyPr>
          <a:lstStyle/>
          <a:p>
            <a:r>
              <a:rPr lang="en-US" sz="2400" dirty="0">
                <a:latin typeface="Book Antiqua" pitchFamily="18" charset="0"/>
                <a:cs typeface="Times New Roman" pitchFamily="18" charset="0"/>
              </a:rPr>
              <a:t>z</a:t>
            </a:r>
            <a:r>
              <a:rPr lang="en-US" sz="2400" dirty="0" smtClean="0">
                <a:latin typeface="Book Antiqua" pitchFamily="18" charset="0"/>
                <a:cs typeface="Times New Roman" pitchFamily="18" charset="0"/>
              </a:rPr>
              <a:t>(</a:t>
            </a:r>
            <a:r>
              <a:rPr lang="en-US" sz="2400" dirty="0" err="1" smtClean="0">
                <a:latin typeface="Book Antiqua" pitchFamily="18" charset="0"/>
                <a:cs typeface="Times New Roman" pitchFamily="18" charset="0"/>
              </a:rPr>
              <a:t>ft</a:t>
            </a:r>
            <a:r>
              <a:rPr lang="en-US" sz="2400" dirty="0" smtClean="0">
                <a:latin typeface="Book Antiqua" pitchFamily="18" charset="0"/>
                <a:cs typeface="Times New Roman" pitchFamily="18" charset="0"/>
              </a:rPr>
              <a:t>)</a:t>
            </a:r>
            <a:endParaRPr lang="en-US" sz="2400" dirty="0">
              <a:latin typeface="Book Antiqua" pitchFamily="18" charset="0"/>
              <a:cs typeface="Times New Roman" pitchFamily="18" charset="0"/>
            </a:endParaRPr>
          </a:p>
        </p:txBody>
      </p:sp>
      <p:sp>
        <p:nvSpPr>
          <p:cNvPr id="20" name="TextBox 19"/>
          <p:cNvSpPr txBox="1"/>
          <p:nvPr/>
        </p:nvSpPr>
        <p:spPr>
          <a:xfrm>
            <a:off x="1219200" y="3014008"/>
            <a:ext cx="6477000" cy="1938992"/>
          </a:xfrm>
          <a:prstGeom prst="rect">
            <a:avLst/>
          </a:prstGeom>
          <a:noFill/>
        </p:spPr>
        <p:txBody>
          <a:bodyPr wrap="square" rtlCol="0">
            <a:spAutoFit/>
          </a:bodyPr>
          <a:lstStyle/>
          <a:p>
            <a:r>
              <a:rPr lang="en-US" sz="2000" b="1" dirty="0" smtClean="0"/>
              <a:t>1563747.00                            694023.00                         1987.29</a:t>
            </a:r>
          </a:p>
          <a:p>
            <a:r>
              <a:rPr lang="en-US" sz="2000" b="1" dirty="0" smtClean="0"/>
              <a:t>1564247.00                            694023.00                             1986</a:t>
            </a:r>
          </a:p>
          <a:p>
            <a:r>
              <a:rPr lang="en-US" sz="2000" b="1" dirty="0" smtClean="0"/>
              <a:t>1564727.00                            694023.00                             1984</a:t>
            </a:r>
          </a:p>
          <a:p>
            <a:r>
              <a:rPr lang="en-US" sz="2000" b="1" dirty="0" smtClean="0"/>
              <a:t>1565227.00                            694023.00                             1970</a:t>
            </a:r>
          </a:p>
          <a:p>
            <a:r>
              <a:rPr lang="en-US" sz="2000" b="1" dirty="0" smtClean="0"/>
              <a:t>1565747.00                            694023.00                          1954.98</a:t>
            </a:r>
          </a:p>
          <a:p>
            <a:endParaRPr lang="en-US" sz="2000" b="1" dirty="0"/>
          </a:p>
        </p:txBody>
      </p:sp>
    </p:spTree>
    <p:extLst>
      <p:ext uri="{BB962C8B-B14F-4D97-AF65-F5344CB8AC3E}">
        <p14:creationId xmlns:p14="http://schemas.microsoft.com/office/powerpoint/2010/main" val="117631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ectrum.jpg"/>
          <p:cNvPicPr>
            <a:picLocks noGrp="1" noChangeAspect="1"/>
          </p:cNvPicPr>
          <p:nvPr>
            <p:ph idx="1"/>
          </p:nvPr>
        </p:nvPicPr>
        <p:blipFill>
          <a:blip r:embed="rId2" cstate="print"/>
          <a:srcRect b="62960"/>
          <a:stretch>
            <a:fillRect/>
          </a:stretch>
        </p:blipFill>
        <p:spPr>
          <a:xfrm>
            <a:off x="2097525" y="1600200"/>
            <a:ext cx="4948950" cy="1676400"/>
          </a:xfrm>
        </p:spPr>
      </p:pic>
      <p:sp>
        <p:nvSpPr>
          <p:cNvPr id="3" name="TextBox 2"/>
          <p:cNvSpPr txBox="1"/>
          <p:nvPr/>
        </p:nvSpPr>
        <p:spPr>
          <a:xfrm>
            <a:off x="2743200" y="909935"/>
            <a:ext cx="3886200" cy="461665"/>
          </a:xfrm>
          <a:prstGeom prst="rect">
            <a:avLst/>
          </a:prstGeom>
          <a:noFill/>
        </p:spPr>
        <p:txBody>
          <a:bodyPr wrap="square" rtlCol="0">
            <a:spAutoFit/>
          </a:bodyPr>
          <a:lstStyle/>
          <a:p>
            <a:pPr algn="just"/>
            <a:r>
              <a:rPr lang="en-US" sz="2400" dirty="0" smtClean="0">
                <a:latin typeface="Book Antiqua" pitchFamily="18" charset="0"/>
                <a:cs typeface="Times New Roman" pitchFamily="18" charset="0"/>
              </a:rPr>
              <a:t>Frequency Spectrum</a:t>
            </a:r>
            <a:endParaRPr lang="en-US" sz="2400" dirty="0">
              <a:latin typeface="Book Antiqua" pitchFamily="18" charset="0"/>
              <a:cs typeface="Times New Roman" pitchFamily="18" charset="0"/>
            </a:endParaRPr>
          </a:p>
        </p:txBody>
      </p:sp>
      <p:sp>
        <p:nvSpPr>
          <p:cNvPr id="6" name="Rectangle 5"/>
          <p:cNvSpPr/>
          <p:nvPr/>
        </p:nvSpPr>
        <p:spPr>
          <a:xfrm>
            <a:off x="2590800" y="21336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19600" y="3197423"/>
            <a:ext cx="609600" cy="307777"/>
          </a:xfrm>
          <a:prstGeom prst="rect">
            <a:avLst/>
          </a:prstGeom>
          <a:noFill/>
        </p:spPr>
        <p:txBody>
          <a:bodyPr wrap="square" rtlCol="0">
            <a:spAutoFit/>
          </a:bodyPr>
          <a:lstStyle/>
          <a:p>
            <a:r>
              <a:rPr lang="en-US" sz="1400" b="1" dirty="0" smtClean="0">
                <a:latin typeface="Arial" pitchFamily="34" charset="0"/>
                <a:cs typeface="Arial" pitchFamily="34" charset="0"/>
              </a:rPr>
              <a:t>Freq</a:t>
            </a:r>
            <a:endParaRPr lang="en-US" sz="1400" b="1" dirty="0">
              <a:latin typeface="Arial" pitchFamily="34" charset="0"/>
              <a:cs typeface="Arial" pitchFamily="34" charset="0"/>
            </a:endParaRPr>
          </a:p>
        </p:txBody>
      </p:sp>
      <p:sp>
        <p:nvSpPr>
          <p:cNvPr id="7" name="TextBox 6"/>
          <p:cNvSpPr txBox="1"/>
          <p:nvPr/>
        </p:nvSpPr>
        <p:spPr>
          <a:xfrm>
            <a:off x="1600200" y="2209800"/>
            <a:ext cx="609600" cy="307777"/>
          </a:xfrm>
          <a:prstGeom prst="rect">
            <a:avLst/>
          </a:prstGeom>
          <a:noFill/>
        </p:spPr>
        <p:txBody>
          <a:bodyPr wrap="square" rtlCol="0">
            <a:spAutoFit/>
          </a:bodyPr>
          <a:lstStyle/>
          <a:p>
            <a:r>
              <a:rPr lang="en-US" sz="1400" b="1" dirty="0" smtClean="0">
                <a:latin typeface="Arial" pitchFamily="34" charset="0"/>
                <a:cs typeface="Arial" pitchFamily="34" charset="0"/>
              </a:rPr>
              <a:t>Amp</a:t>
            </a:r>
            <a:endParaRPr lang="en-US" sz="1400" b="1" dirty="0">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B35BED08-DE6E-4075-AFC6-D3099502CFAF}" type="slidenum">
              <a:rPr lang="en-US" smtClean="0"/>
              <a:pPr/>
              <a:t>32</a:t>
            </a:fld>
            <a:endParaRPr lang="en-US" dirty="0"/>
          </a:p>
        </p:txBody>
      </p:sp>
      <p:sp>
        <p:nvSpPr>
          <p:cNvPr id="10" name="Rectangle 9"/>
          <p:cNvSpPr/>
          <p:nvPr/>
        </p:nvSpPr>
        <p:spPr>
          <a:xfrm>
            <a:off x="6629400" y="3276600"/>
            <a:ext cx="1406539" cy="369332"/>
          </a:xfrm>
          <a:prstGeom prst="rect">
            <a:avLst/>
          </a:prstGeom>
        </p:spPr>
        <p:txBody>
          <a:bodyPr wrap="none">
            <a:spAutoFit/>
          </a:bodyPr>
          <a:lstStyle/>
          <a:p>
            <a:r>
              <a:rPr lang="en-US" dirty="0" smtClean="0">
                <a:latin typeface="Times New Roman" pitchFamily="18" charset="0"/>
                <a:cs typeface="Times New Roman" pitchFamily="18" charset="0"/>
              </a:rPr>
              <a:t>(Liner, 2012)</a:t>
            </a:r>
            <a:endParaRPr lang="en-US" dirty="0"/>
          </a:p>
        </p:txBody>
      </p:sp>
      <p:cxnSp>
        <p:nvCxnSpPr>
          <p:cNvPr id="12" name="Straight Connector 11"/>
          <p:cNvCxnSpPr/>
          <p:nvPr/>
        </p:nvCxnSpPr>
        <p:spPr>
          <a:xfrm>
            <a:off x="3962400" y="2057400"/>
            <a:ext cx="0" cy="9144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0" y="3352800"/>
            <a:ext cx="1219200" cy="369332"/>
          </a:xfrm>
          <a:prstGeom prst="rect">
            <a:avLst/>
          </a:prstGeom>
          <a:noFill/>
          <a:ln>
            <a:solidFill>
              <a:srgbClr val="FF0000"/>
            </a:solidFill>
          </a:ln>
        </p:spPr>
        <p:txBody>
          <a:bodyPr wrap="square" rtlCol="0">
            <a:spAutoFit/>
          </a:bodyPr>
          <a:lstStyle/>
          <a:p>
            <a:r>
              <a:rPr lang="en-US" dirty="0" smtClean="0">
                <a:latin typeface="Book Antiqua" pitchFamily="18" charset="0"/>
              </a:rPr>
              <a:t>f</a:t>
            </a:r>
            <a:r>
              <a:rPr lang="en-US" sz="1200" dirty="0" smtClean="0">
                <a:latin typeface="Book Antiqua" pitchFamily="18" charset="0"/>
              </a:rPr>
              <a:t>dom</a:t>
            </a:r>
            <a:r>
              <a:rPr lang="en-US" dirty="0" smtClean="0">
                <a:latin typeface="Book Antiqua" pitchFamily="18" charset="0"/>
              </a:rPr>
              <a:t>: 35Hz</a:t>
            </a:r>
            <a:endParaRPr lang="en-US" dirty="0">
              <a:latin typeface="Book Antiqua" pitchFamily="18" charset="0"/>
            </a:endParaRPr>
          </a:p>
        </p:txBody>
      </p:sp>
      <p:cxnSp>
        <p:nvCxnSpPr>
          <p:cNvPr id="17" name="Straight Arrow Connector 16"/>
          <p:cNvCxnSpPr/>
          <p:nvPr/>
        </p:nvCxnSpPr>
        <p:spPr>
          <a:xfrm flipH="1">
            <a:off x="3733800" y="2971800"/>
            <a:ext cx="2286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itchFamily="18" charset="0"/>
              </a:rPr>
              <a:t>Flow Simulation</a:t>
            </a:r>
            <a:endParaRPr lang="en-US" dirty="0">
              <a:latin typeface="Book Antiqua"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Book Antiqua" pitchFamily="18" charset="0"/>
              </a:rPr>
              <a:t>Grid types</a:t>
            </a:r>
          </a:p>
          <a:p>
            <a:pPr lvl="1"/>
            <a:r>
              <a:rPr lang="en-US" b="1" i="1" dirty="0" smtClean="0">
                <a:latin typeface="Book Antiqua" pitchFamily="18" charset="0"/>
              </a:rPr>
              <a:t>Unconstructed</a:t>
            </a:r>
          </a:p>
          <a:p>
            <a:pPr lvl="1"/>
            <a:r>
              <a:rPr lang="en-US" b="1" dirty="0" smtClean="0">
                <a:latin typeface="Book Antiqua" pitchFamily="18" charset="0"/>
              </a:rPr>
              <a:t>Constructed</a:t>
            </a:r>
            <a:r>
              <a:rPr lang="en-US" dirty="0" smtClean="0">
                <a:latin typeface="Book Antiqua" pitchFamily="18" charset="0"/>
              </a:rPr>
              <a:t> </a:t>
            </a:r>
            <a:r>
              <a:rPr lang="en-US" dirty="0">
                <a:latin typeface="Book Antiqua" pitchFamily="18" charset="0"/>
              </a:rPr>
              <a:t>(</a:t>
            </a:r>
            <a:r>
              <a:rPr lang="en-US" dirty="0" smtClean="0">
                <a:latin typeface="Book Antiqua" pitchFamily="18" charset="0"/>
              </a:rPr>
              <a:t>preferred, high efficiency of simulation performance)</a:t>
            </a:r>
          </a:p>
          <a:p>
            <a:pPr marL="457200" lvl="1" indent="0">
              <a:buNone/>
            </a:pPr>
            <a:endParaRPr lang="en-US" dirty="0" smtClean="0">
              <a:latin typeface="Book Antiqua" pitchFamily="18" charset="0"/>
            </a:endParaRPr>
          </a:p>
          <a:p>
            <a:pPr lvl="2"/>
            <a:r>
              <a:rPr lang="en-US" b="1" i="1" dirty="0" smtClean="0">
                <a:latin typeface="Book Antiqua" pitchFamily="18" charset="0"/>
              </a:rPr>
              <a:t>Orthogonal</a:t>
            </a:r>
            <a:r>
              <a:rPr lang="en-US" dirty="0" smtClean="0">
                <a:latin typeface="Book Antiqua" pitchFamily="18" charset="0"/>
              </a:rPr>
              <a:t> corner grid (easy, fewer faults structure) (</a:t>
            </a:r>
            <a:r>
              <a:rPr lang="en-US" dirty="0" smtClean="0">
                <a:solidFill>
                  <a:srgbClr val="FF0000"/>
                </a:solidFill>
                <a:latin typeface="Book Antiqua" pitchFamily="18" charset="0"/>
              </a:rPr>
              <a:t>used in this study</a:t>
            </a:r>
            <a:r>
              <a:rPr lang="en-US" dirty="0" smtClean="0">
                <a:latin typeface="Book Antiqua" pitchFamily="18" charset="0"/>
              </a:rPr>
              <a:t>)</a:t>
            </a:r>
          </a:p>
          <a:p>
            <a:pPr lvl="2"/>
            <a:endParaRPr lang="en-US" dirty="0" smtClean="0">
              <a:latin typeface="Book Antiqua" pitchFamily="18" charset="0"/>
            </a:endParaRPr>
          </a:p>
          <a:p>
            <a:pPr lvl="2"/>
            <a:r>
              <a:rPr lang="en-US" b="1" i="1" dirty="0" smtClean="0">
                <a:latin typeface="Book Antiqua" pitchFamily="18" charset="0"/>
              </a:rPr>
              <a:t>Un-orthogonal</a:t>
            </a:r>
            <a:r>
              <a:rPr lang="en-US" dirty="0" smtClean="0">
                <a:latin typeface="Book Antiqua" pitchFamily="18" charset="0"/>
              </a:rPr>
              <a:t> corner grid (more complicated, more faults structure)</a:t>
            </a:r>
          </a:p>
          <a:p>
            <a:pPr lvl="2"/>
            <a:endParaRPr lang="en-US" dirty="0">
              <a:latin typeface="Book Antiqua" pitchFamily="18" charset="0"/>
            </a:endParaRPr>
          </a:p>
          <a:p>
            <a:pPr marL="914400" lvl="2" indent="0">
              <a:buNone/>
            </a:pPr>
            <a:endParaRPr lang="en-US" dirty="0" smtClean="0">
              <a:latin typeface="Book Antiqua" pitchFamily="18" charset="0"/>
            </a:endParaRPr>
          </a:p>
          <a:p>
            <a:pPr lvl="2"/>
            <a:endParaRPr lang="en-US" dirty="0" smtClean="0">
              <a:latin typeface="Book Antiqua" pitchFamily="18" charset="0"/>
            </a:endParaRPr>
          </a:p>
          <a:p>
            <a:pPr lvl="1"/>
            <a:endParaRPr lang="en-US" dirty="0" smtClean="0"/>
          </a:p>
        </p:txBody>
      </p:sp>
      <p:sp>
        <p:nvSpPr>
          <p:cNvPr id="4" name="Slide Number Placeholder 3"/>
          <p:cNvSpPr>
            <a:spLocks noGrp="1"/>
          </p:cNvSpPr>
          <p:nvPr>
            <p:ph type="sldNum" sz="quarter" idx="12"/>
          </p:nvPr>
        </p:nvSpPr>
        <p:spPr/>
        <p:txBody>
          <a:bodyPr/>
          <a:lstStyle/>
          <a:p>
            <a:pPr>
              <a:defRPr/>
            </a:pPr>
            <a:fld id="{FB07196A-2BE0-4814-A64A-3B67DFFEAACA}" type="slidenum">
              <a:rPr lang="en-US" altLang="zh-CN" smtClean="0"/>
              <a:pPr>
                <a:defRPr/>
              </a:pPr>
              <a:t>33</a:t>
            </a:fld>
            <a:endParaRPr lang="en-US" altLang="zh-CN"/>
          </a:p>
        </p:txBody>
      </p:sp>
    </p:spTree>
    <p:extLst>
      <p:ext uri="{BB962C8B-B14F-4D97-AF65-F5344CB8AC3E}">
        <p14:creationId xmlns:p14="http://schemas.microsoft.com/office/powerpoint/2010/main" val="3045612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0000">
            <a:off x="1066800" y="1981200"/>
            <a:ext cx="7162800" cy="4724400"/>
          </a:xfrm>
          <a:prstGeom prst="rect">
            <a:avLst/>
          </a:prstGeom>
          <a:noFill/>
          <a:ln>
            <a:noFill/>
          </a:ln>
          <a:scene3d>
            <a:camera prst="orthographicFront">
              <a:rot lat="0" lon="0" rev="20999999"/>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74638"/>
            <a:ext cx="8229600" cy="1143000"/>
          </a:xfrm>
        </p:spPr>
        <p:txBody>
          <a:bodyPr/>
          <a:lstStyle/>
          <a:p>
            <a:r>
              <a:rPr lang="en-US" dirty="0" smtClean="0">
                <a:latin typeface="Book Antiqua" pitchFamily="18" charset="0"/>
              </a:rPr>
              <a:t>Flow Simulation</a:t>
            </a:r>
            <a:endParaRPr lang="en-US" dirty="0">
              <a:latin typeface="Book Antiqua" pitchFamily="18" charset="0"/>
            </a:endParaRPr>
          </a:p>
        </p:txBody>
      </p:sp>
      <p:sp>
        <p:nvSpPr>
          <p:cNvPr id="5" name="Rectangle 4"/>
          <p:cNvSpPr>
            <a:spLocks noChangeArrowheads="1"/>
          </p:cNvSpPr>
          <p:nvPr/>
        </p:nvSpPr>
        <p:spPr bwMode="auto">
          <a:xfrm>
            <a:off x="304800" y="1219200"/>
            <a:ext cx="868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hangingPunct="0"/>
            <a:r>
              <a:rPr lang="en-US" sz="2000" dirty="0" smtClean="0">
                <a:solidFill>
                  <a:srgbClr val="FF0000"/>
                </a:solidFill>
                <a:latin typeface="Book Antiqua" pitchFamily="18" charset="0"/>
              </a:rPr>
              <a:t>Single</a:t>
            </a:r>
            <a:r>
              <a:rPr lang="en-US" sz="2000" dirty="0" smtClean="0">
                <a:latin typeface="Book Antiqua" pitchFamily="18" charset="0"/>
              </a:rPr>
              <a:t> well with only CO</a:t>
            </a:r>
            <a:r>
              <a:rPr lang="en-US" sz="1600" dirty="0" smtClean="0">
                <a:latin typeface="Book Antiqua" pitchFamily="18" charset="0"/>
              </a:rPr>
              <a:t>2</a:t>
            </a:r>
            <a:r>
              <a:rPr lang="en-US" sz="2000" dirty="0" smtClean="0">
                <a:latin typeface="Book Antiqua" pitchFamily="18" charset="0"/>
              </a:rPr>
              <a:t> injection: </a:t>
            </a:r>
            <a:r>
              <a:rPr lang="en-US" sz="2000" dirty="0" smtClean="0">
                <a:solidFill>
                  <a:srgbClr val="FF0000"/>
                </a:solidFill>
                <a:latin typeface="Book Antiqua" pitchFamily="18" charset="0"/>
              </a:rPr>
              <a:t>368 tons per day</a:t>
            </a:r>
          </a:p>
          <a:p>
            <a:pPr hangingPunct="0"/>
            <a:r>
              <a:rPr lang="en-US" sz="2000" dirty="0" smtClean="0">
                <a:latin typeface="Book Antiqua" pitchFamily="18" charset="0"/>
              </a:rPr>
              <a:t>Both local </a:t>
            </a:r>
            <a:r>
              <a:rPr lang="en-US" sz="2000" dirty="0">
                <a:latin typeface="Book Antiqua" pitchFamily="18" charset="0"/>
              </a:rPr>
              <a:t>grid refinement (LGR) around the injection </a:t>
            </a:r>
            <a:r>
              <a:rPr lang="en-US" sz="2000" dirty="0" smtClean="0">
                <a:latin typeface="Book Antiqua" pitchFamily="18" charset="0"/>
              </a:rPr>
              <a:t>well and uniform grid are used</a:t>
            </a:r>
            <a:endParaRPr lang="en-US" sz="2000" dirty="0">
              <a:latin typeface="Book Antiqua" pitchFamily="18" charset="0"/>
            </a:endParaRPr>
          </a:p>
        </p:txBody>
      </p:sp>
      <p:sp>
        <p:nvSpPr>
          <p:cNvPr id="2" name="Slide Number Placeholder 1"/>
          <p:cNvSpPr>
            <a:spLocks noGrp="1"/>
          </p:cNvSpPr>
          <p:nvPr>
            <p:ph type="sldNum" sz="quarter" idx="12"/>
          </p:nvPr>
        </p:nvSpPr>
        <p:spPr/>
        <p:txBody>
          <a:bodyPr/>
          <a:lstStyle/>
          <a:p>
            <a:pPr>
              <a:defRPr/>
            </a:pPr>
            <a:fld id="{FB07196A-2BE0-4814-A64A-3B67DFFEAACA}" type="slidenum">
              <a:rPr lang="en-US" altLang="zh-CN" smtClean="0"/>
              <a:pPr>
                <a:defRPr/>
              </a:pPr>
              <a:t>34</a:t>
            </a:fld>
            <a:endParaRPr lang="en-US" altLang="zh-CN"/>
          </a:p>
        </p:txBody>
      </p:sp>
    </p:spTree>
    <p:extLst>
      <p:ext uri="{BB962C8B-B14F-4D97-AF65-F5344CB8AC3E}">
        <p14:creationId xmlns:p14="http://schemas.microsoft.com/office/powerpoint/2010/main" val="1452290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a:grpSpLocks/>
          </p:cNvGrpSpPr>
          <p:nvPr/>
        </p:nvGrpSpPr>
        <p:grpSpPr bwMode="auto">
          <a:xfrm>
            <a:off x="533400" y="850900"/>
            <a:ext cx="8259763" cy="4864100"/>
            <a:chOff x="533400" y="641568"/>
            <a:chExt cx="8259354" cy="4864468"/>
          </a:xfrm>
        </p:grpSpPr>
        <p:pic>
          <p:nvPicPr>
            <p:cNvPr id="1843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b="55251"/>
            <a:stretch>
              <a:fillRect/>
            </a:stretch>
          </p:blipFill>
          <p:spPr bwMode="auto">
            <a:xfrm>
              <a:off x="533400" y="1231419"/>
              <a:ext cx="7162800" cy="407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1962" y="1005633"/>
              <a:ext cx="910792" cy="45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6"/>
            <p:cNvSpPr txBox="1">
              <a:spLocks noChangeArrowheads="1"/>
            </p:cNvSpPr>
            <p:nvPr/>
          </p:nvSpPr>
          <p:spPr bwMode="auto">
            <a:xfrm>
              <a:off x="7501408" y="641568"/>
              <a:ext cx="12913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sz="1400">
                  <a:solidFill>
                    <a:srgbClr val="000000"/>
                  </a:solidFill>
                  <a:latin typeface="Calibri" pitchFamily="34" charset="0"/>
                  <a:cs typeface="Times New Roman" pitchFamily="18" charset="0"/>
                </a:rPr>
                <a:t>TVD subsea (ft)</a:t>
              </a:r>
              <a:endParaRPr lang="en-US" sz="1200">
                <a:latin typeface="Times New Roman" pitchFamily="18" charset="0"/>
              </a:endParaRPr>
            </a:p>
          </p:txBody>
        </p:sp>
      </p:grpSp>
      <p:sp>
        <p:nvSpPr>
          <p:cNvPr id="18435" name="Rectangle 11"/>
          <p:cNvSpPr>
            <a:spLocks noChangeArrowheads="1"/>
          </p:cNvSpPr>
          <p:nvPr/>
        </p:nvSpPr>
        <p:spPr bwMode="auto">
          <a:xfrm>
            <a:off x="457200" y="5907087"/>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r>
              <a:rPr lang="en-US" sz="2400" dirty="0" smtClean="0">
                <a:latin typeface="Book Antiqua" pitchFamily="18" charset="0"/>
              </a:rPr>
              <a:t>Vertical </a:t>
            </a:r>
            <a:r>
              <a:rPr lang="en-US" sz="2400" dirty="0">
                <a:latin typeface="Book Antiqua" pitchFamily="18" charset="0"/>
              </a:rPr>
              <a:t>CO</a:t>
            </a:r>
            <a:r>
              <a:rPr lang="en-US" sz="2400" baseline="-25000" dirty="0">
                <a:latin typeface="Book Antiqua" pitchFamily="18" charset="0"/>
              </a:rPr>
              <a:t>2</a:t>
            </a:r>
            <a:r>
              <a:rPr lang="en-US" sz="2400" dirty="0">
                <a:latin typeface="Book Antiqua" pitchFamily="18" charset="0"/>
              </a:rPr>
              <a:t> injection </a:t>
            </a:r>
            <a:r>
              <a:rPr lang="en-US" sz="2400" dirty="0" smtClean="0">
                <a:latin typeface="Book Antiqua" pitchFamily="18" charset="0"/>
              </a:rPr>
              <a:t>well, perforated </a:t>
            </a:r>
            <a:r>
              <a:rPr lang="en-US" sz="2400" dirty="0">
                <a:latin typeface="Book Antiqua" pitchFamily="18" charset="0"/>
              </a:rPr>
              <a:t>in the bottom layers)</a:t>
            </a:r>
          </a:p>
        </p:txBody>
      </p:sp>
      <p:sp>
        <p:nvSpPr>
          <p:cNvPr id="7" name="Title 1"/>
          <p:cNvSpPr>
            <a:spLocks noGrp="1"/>
          </p:cNvSpPr>
          <p:nvPr>
            <p:ph type="title"/>
          </p:nvPr>
        </p:nvSpPr>
        <p:spPr>
          <a:xfrm>
            <a:off x="457200" y="274638"/>
            <a:ext cx="8229600" cy="1143000"/>
          </a:xfrm>
        </p:spPr>
        <p:txBody>
          <a:bodyPr/>
          <a:lstStyle/>
          <a:p>
            <a:r>
              <a:rPr lang="en-US" dirty="0" smtClean="0">
                <a:latin typeface="Book Antiqua" pitchFamily="18" charset="0"/>
              </a:rPr>
              <a:t>Flow Simulation</a:t>
            </a:r>
            <a:endParaRPr lang="en-US" dirty="0">
              <a:latin typeface="Book Antiqua" pitchFamily="18" charset="0"/>
            </a:endParaRPr>
          </a:p>
        </p:txBody>
      </p:sp>
      <p:cxnSp>
        <p:nvCxnSpPr>
          <p:cNvPr id="3" name="Straight Connector 2"/>
          <p:cNvCxnSpPr/>
          <p:nvPr/>
        </p:nvCxnSpPr>
        <p:spPr>
          <a:xfrm>
            <a:off x="4038600" y="1371600"/>
            <a:ext cx="0" cy="39233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B07196A-2BE0-4814-A64A-3B67DFFEAACA}" type="slidenum">
              <a:rPr lang="en-US" altLang="zh-CN" smtClean="0"/>
              <a:pPr>
                <a:defRPr/>
              </a:pPr>
              <a:t>35</a:t>
            </a:fld>
            <a:endParaRPr lang="en-US" altLang="zh-CN"/>
          </a:p>
        </p:txBody>
      </p:sp>
      <p:sp>
        <p:nvSpPr>
          <p:cNvPr id="4" name="Oval 3"/>
          <p:cNvSpPr/>
          <p:nvPr/>
        </p:nvSpPr>
        <p:spPr>
          <a:xfrm>
            <a:off x="3962400" y="1328104"/>
            <a:ext cx="152577" cy="140444"/>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Arrow Connector 5"/>
          <p:cNvCxnSpPr/>
          <p:nvPr/>
        </p:nvCxnSpPr>
        <p:spPr>
          <a:xfrm>
            <a:off x="4038601" y="1165225"/>
            <a:ext cx="0" cy="2063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038601" y="1468548"/>
            <a:ext cx="0" cy="2078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627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Book Antiqua" pitchFamily="18" charset="0"/>
              </a:rPr>
              <a:t>Flow simulation Output</a:t>
            </a:r>
            <a:endParaRPr lang="en-US" dirty="0">
              <a:latin typeface="Book Antiqua" pitchFamily="18" charset="0"/>
            </a:endParaRPr>
          </a:p>
        </p:txBody>
      </p:sp>
      <p:grpSp>
        <p:nvGrpSpPr>
          <p:cNvPr id="3" name="Group 23"/>
          <p:cNvGrpSpPr/>
          <p:nvPr/>
        </p:nvGrpSpPr>
        <p:grpSpPr>
          <a:xfrm>
            <a:off x="457200" y="1677605"/>
            <a:ext cx="6781800" cy="4717526"/>
            <a:chOff x="457200" y="1677605"/>
            <a:chExt cx="6781800" cy="4717526"/>
          </a:xfrm>
        </p:grpSpPr>
        <p:grpSp>
          <p:nvGrpSpPr>
            <p:cNvPr id="4" name="Group 21"/>
            <p:cNvGrpSpPr/>
            <p:nvPr/>
          </p:nvGrpSpPr>
          <p:grpSpPr>
            <a:xfrm>
              <a:off x="457200" y="1828800"/>
              <a:ext cx="6781800" cy="4566331"/>
              <a:chOff x="1371600" y="1194389"/>
              <a:chExt cx="6781800" cy="4566331"/>
            </a:xfrm>
          </p:grpSpPr>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751" t="43646" r="34374" b="16589"/>
              <a:stretch/>
            </p:blipFill>
            <p:spPr bwMode="auto">
              <a:xfrm>
                <a:off x="1371600" y="1194389"/>
                <a:ext cx="5593080" cy="456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1752600" y="4114800"/>
                <a:ext cx="5486400" cy="2995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752600" y="1194390"/>
                <a:ext cx="1143000" cy="29204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39000" y="4278972"/>
                <a:ext cx="914400"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x</a:t>
                </a:r>
                <a:endParaRPr lang="en-US" sz="2400" dirty="0">
                  <a:latin typeface="Book Antiqua" pitchFamily="18" charset="0"/>
                  <a:cs typeface="Times New Roman" pitchFamily="18" charset="0"/>
                </a:endParaRPr>
              </a:p>
            </p:txBody>
          </p:sp>
        </p:grpSp>
        <p:sp>
          <p:nvSpPr>
            <p:cNvPr id="26" name="TextBox 25"/>
            <p:cNvSpPr txBox="1"/>
            <p:nvPr/>
          </p:nvSpPr>
          <p:spPr>
            <a:xfrm>
              <a:off x="1219200" y="1677605"/>
              <a:ext cx="914400" cy="461665"/>
            </a:xfrm>
            <a:prstGeom prst="rect">
              <a:avLst/>
            </a:prstGeom>
            <a:noFill/>
          </p:spPr>
          <p:txBody>
            <a:bodyPr wrap="square" rtlCol="0">
              <a:spAutoFit/>
            </a:bodyPr>
            <a:lstStyle/>
            <a:p>
              <a:r>
                <a:rPr lang="en-US" sz="2400" dirty="0" smtClean="0">
                  <a:latin typeface="Book Antiqua" pitchFamily="18" charset="0"/>
                  <a:cs typeface="Times New Roman" pitchFamily="18" charset="0"/>
                </a:rPr>
                <a:t>y</a:t>
              </a:r>
              <a:endParaRPr lang="en-US" sz="2400" dirty="0">
                <a:latin typeface="Book Antiqua" pitchFamily="18" charset="0"/>
                <a:cs typeface="Times New Roman" pitchFamily="18" charset="0"/>
              </a:endParaRPr>
            </a:p>
          </p:txBody>
        </p:sp>
      </p:grpSp>
      <p:sp>
        <p:nvSpPr>
          <p:cNvPr id="23" name="TextBox 22"/>
          <p:cNvSpPr txBox="1"/>
          <p:nvPr/>
        </p:nvSpPr>
        <p:spPr>
          <a:xfrm>
            <a:off x="6050280" y="2626310"/>
            <a:ext cx="3093720" cy="2308324"/>
          </a:xfrm>
          <a:prstGeom prst="rect">
            <a:avLst/>
          </a:prstGeom>
          <a:noFill/>
        </p:spPr>
        <p:txBody>
          <a:bodyPr wrap="square" rtlCol="0">
            <a:spAutoFit/>
          </a:bodyPr>
          <a:lstStyle/>
          <a:p>
            <a:r>
              <a:rPr lang="en-US" dirty="0" smtClean="0"/>
              <a:t> </a:t>
            </a:r>
            <a:r>
              <a:rPr lang="en-US" sz="2400" dirty="0" smtClean="0">
                <a:latin typeface="Book Antiqua" pitchFamily="18" charset="0"/>
              </a:rPr>
              <a:t>dx=500ft</a:t>
            </a:r>
          </a:p>
          <a:p>
            <a:r>
              <a:rPr lang="en-US" sz="2400" dirty="0" smtClean="0">
                <a:latin typeface="Book Antiqua" pitchFamily="18" charset="0"/>
              </a:rPr>
              <a:t> </a:t>
            </a:r>
            <a:r>
              <a:rPr lang="en-US" sz="2400" dirty="0" err="1" smtClean="0">
                <a:latin typeface="Book Antiqua" pitchFamily="18" charset="0"/>
              </a:rPr>
              <a:t>dy</a:t>
            </a:r>
            <a:r>
              <a:rPr lang="en-US" sz="2400" dirty="0" smtClean="0">
                <a:latin typeface="Book Antiqua" pitchFamily="18" charset="0"/>
              </a:rPr>
              <a:t>=500ft</a:t>
            </a:r>
          </a:p>
          <a:p>
            <a:r>
              <a:rPr lang="en-US" sz="2400" dirty="0">
                <a:latin typeface="Book Antiqua" pitchFamily="18" charset="0"/>
              </a:rPr>
              <a:t> </a:t>
            </a:r>
            <a:r>
              <a:rPr lang="en-US" sz="2400" dirty="0" err="1" smtClean="0">
                <a:latin typeface="Book Antiqua" pitchFamily="18" charset="0"/>
              </a:rPr>
              <a:t>dz</a:t>
            </a:r>
            <a:r>
              <a:rPr lang="en-US" sz="2400" dirty="0" smtClean="0">
                <a:latin typeface="Book Antiqua" pitchFamily="18" charset="0"/>
              </a:rPr>
              <a:t> varies: &lt;1ft</a:t>
            </a:r>
          </a:p>
          <a:p>
            <a:r>
              <a:rPr lang="en-US" sz="2400" dirty="0">
                <a:latin typeface="Book Antiqua" pitchFamily="18" charset="0"/>
              </a:rPr>
              <a:t> </a:t>
            </a:r>
            <a:r>
              <a:rPr lang="en-US" sz="2400" dirty="0" smtClean="0">
                <a:latin typeface="Book Antiqua" pitchFamily="18" charset="0"/>
              </a:rPr>
              <a:t>                   &gt;200ft</a:t>
            </a:r>
          </a:p>
          <a:p>
            <a:endParaRPr lang="en-US" sz="2400" dirty="0" smtClean="0">
              <a:latin typeface="Book Antiqua" pitchFamily="18" charset="0"/>
            </a:endParaRPr>
          </a:p>
          <a:p>
            <a:r>
              <a:rPr lang="en-US" sz="2400" dirty="0">
                <a:latin typeface="Book Antiqua" pitchFamily="18" charset="0"/>
              </a:rPr>
              <a:t> </a:t>
            </a:r>
            <a:r>
              <a:rPr lang="en-US" sz="2400" dirty="0" smtClean="0">
                <a:latin typeface="Book Antiqua" pitchFamily="18" charset="0"/>
              </a:rPr>
              <a:t>32 layers total</a:t>
            </a:r>
            <a:endParaRPr lang="en-US" sz="2400" dirty="0">
              <a:latin typeface="Book Antiqua" pitchFamily="18" charset="0"/>
            </a:endParaRPr>
          </a:p>
        </p:txBody>
      </p:sp>
      <p:sp>
        <p:nvSpPr>
          <p:cNvPr id="25" name="Slide Number Placeholder 24"/>
          <p:cNvSpPr>
            <a:spLocks noGrp="1"/>
          </p:cNvSpPr>
          <p:nvPr>
            <p:ph type="sldNum" sz="quarter" idx="12"/>
          </p:nvPr>
        </p:nvSpPr>
        <p:spPr/>
        <p:txBody>
          <a:bodyPr/>
          <a:lstStyle/>
          <a:p>
            <a:fld id="{B35BED08-DE6E-4075-AFC6-D3099502CFAF}" type="slidenum">
              <a:rPr lang="en-US" smtClean="0"/>
              <a:pPr/>
              <a:t>36</a:t>
            </a:fld>
            <a:endParaRPr lang="en-US" dirty="0"/>
          </a:p>
        </p:txBody>
      </p:sp>
    </p:spTree>
    <p:extLst>
      <p:ext uri="{BB962C8B-B14F-4D97-AF65-F5344CB8AC3E}">
        <p14:creationId xmlns:p14="http://schemas.microsoft.com/office/powerpoint/2010/main" val="1387721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5BED08-DE6E-4075-AFC6-D3099502CFAF}" type="slidenum">
              <a:rPr lang="en-US" smtClean="0"/>
              <a:pPr/>
              <a:t>37</a:t>
            </a:fld>
            <a:endParaRPr lang="en-US" dirty="0"/>
          </a:p>
        </p:txBody>
      </p:sp>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Book Antiqua" pitchFamily="18" charset="0"/>
              </a:rPr>
              <a:t>Re-gridding to Seismic Grid</a:t>
            </a:r>
            <a:endParaRPr lang="en-US" dirty="0">
              <a:latin typeface="Book Antiqua" pitchFamily="18" charset="0"/>
            </a:endParaRPr>
          </a:p>
        </p:txBody>
      </p:sp>
      <p:sp>
        <p:nvSpPr>
          <p:cNvPr id="4" name="TextBox 3"/>
          <p:cNvSpPr txBox="1"/>
          <p:nvPr/>
        </p:nvSpPr>
        <p:spPr>
          <a:xfrm>
            <a:off x="838200" y="1066800"/>
            <a:ext cx="6781800" cy="5262979"/>
          </a:xfrm>
          <a:prstGeom prst="rect">
            <a:avLst/>
          </a:prstGeom>
          <a:noFill/>
        </p:spPr>
        <p:txBody>
          <a:bodyPr wrap="square" rtlCol="0">
            <a:spAutoFit/>
          </a:bodyPr>
          <a:lstStyle/>
          <a:p>
            <a:r>
              <a:rPr lang="en-US" dirty="0" smtClean="0"/>
              <a:t> </a:t>
            </a:r>
            <a:r>
              <a:rPr lang="en-US" sz="2400" dirty="0" smtClean="0">
                <a:latin typeface="Book Antiqua" pitchFamily="18" charset="0"/>
              </a:rPr>
              <a:t>1) </a:t>
            </a:r>
            <a:r>
              <a:rPr lang="en-US" sz="2400" dirty="0" err="1" smtClean="0">
                <a:latin typeface="Book Antiqua" pitchFamily="18" charset="0"/>
              </a:rPr>
              <a:t>dz</a:t>
            </a:r>
            <a:r>
              <a:rPr lang="en-US" sz="2400" dirty="0" smtClean="0">
                <a:latin typeface="Book Antiqua" pitchFamily="18" charset="0"/>
              </a:rPr>
              <a:t>=0.8ft to </a:t>
            </a:r>
            <a:r>
              <a:rPr lang="en-US" sz="2400" dirty="0" err="1" smtClean="0">
                <a:latin typeface="Book Antiqua" pitchFamily="18" charset="0"/>
              </a:rPr>
              <a:t>dz</a:t>
            </a:r>
            <a:r>
              <a:rPr lang="en-US" sz="2400" dirty="0" smtClean="0">
                <a:latin typeface="Book Antiqua" pitchFamily="18" charset="0"/>
              </a:rPr>
              <a:t> =5ft</a:t>
            </a:r>
          </a:p>
          <a:p>
            <a:r>
              <a:rPr lang="en-US" sz="2400" dirty="0" smtClean="0">
                <a:latin typeface="Book Antiqua" pitchFamily="18" charset="0"/>
              </a:rPr>
              <a:t>2) dx=500ft to dx=82.5ft (seismic bin size)</a:t>
            </a:r>
          </a:p>
          <a:p>
            <a:r>
              <a:rPr lang="en-US" sz="2400" dirty="0" smtClean="0">
                <a:latin typeface="Book Antiqua" pitchFamily="18" charset="0"/>
              </a:rPr>
              <a:t>3) </a:t>
            </a:r>
            <a:r>
              <a:rPr lang="en-US" sz="2400" dirty="0" err="1" smtClean="0">
                <a:latin typeface="Book Antiqua" pitchFamily="18" charset="0"/>
              </a:rPr>
              <a:t>dy</a:t>
            </a:r>
            <a:r>
              <a:rPr lang="en-US" sz="2400" dirty="0" smtClean="0">
                <a:latin typeface="Book Antiqua" pitchFamily="18" charset="0"/>
              </a:rPr>
              <a:t>=500ft to </a:t>
            </a:r>
            <a:r>
              <a:rPr lang="en-US" sz="2400" dirty="0" err="1" smtClean="0">
                <a:latin typeface="Book Antiqua" pitchFamily="18" charset="0"/>
              </a:rPr>
              <a:t>dy</a:t>
            </a:r>
            <a:r>
              <a:rPr lang="en-US" sz="2400" dirty="0" smtClean="0">
                <a:latin typeface="Book Antiqua" pitchFamily="18" charset="0"/>
              </a:rPr>
              <a:t>=82.5ft (seismic bin size)</a:t>
            </a:r>
          </a:p>
          <a:p>
            <a:endParaRPr lang="en-US" sz="2400" dirty="0" smtClean="0">
              <a:latin typeface="Book Antiqua" pitchFamily="18" charset="0"/>
            </a:endParaRPr>
          </a:p>
          <a:p>
            <a:r>
              <a:rPr lang="en-US" sz="2400" dirty="0" smtClean="0">
                <a:latin typeface="Book Antiqua" pitchFamily="18" charset="0"/>
              </a:rPr>
              <a:t>a. </a:t>
            </a:r>
            <a:r>
              <a:rPr lang="en-US" sz="2400" dirty="0">
                <a:latin typeface="Book Antiqua" pitchFamily="18" charset="0"/>
              </a:rPr>
              <a:t>i</a:t>
            </a:r>
            <a:r>
              <a:rPr lang="en-US" sz="2400" dirty="0" smtClean="0">
                <a:latin typeface="Book Antiqua" pitchFamily="18" charset="0"/>
              </a:rPr>
              <a:t>nterpolation /averaging is needed</a:t>
            </a:r>
          </a:p>
          <a:p>
            <a:r>
              <a:rPr lang="en-US" sz="2400" dirty="0" smtClean="0">
                <a:latin typeface="Book Antiqua" pitchFamily="18" charset="0"/>
              </a:rPr>
              <a:t>b. top/bottom fill </a:t>
            </a:r>
          </a:p>
          <a:p>
            <a:endParaRPr lang="en-US" sz="2400" dirty="0">
              <a:latin typeface="Book Antiqua" pitchFamily="18" charset="0"/>
            </a:endParaRPr>
          </a:p>
          <a:p>
            <a:r>
              <a:rPr lang="en-US" sz="2400" dirty="0" smtClean="0">
                <a:latin typeface="Book Antiqua" pitchFamily="18" charset="0"/>
              </a:rPr>
              <a:t>Uncertainties:</a:t>
            </a:r>
          </a:p>
          <a:p>
            <a:pPr marL="457200" indent="-457200">
              <a:buAutoNum type="arabicParenR"/>
            </a:pPr>
            <a:r>
              <a:rPr lang="en-US" sz="2400" dirty="0" smtClean="0">
                <a:latin typeface="Book Antiqua" pitchFamily="18" charset="0"/>
              </a:rPr>
              <a:t>Top fill may cause considerate variation in the velocity and produce sharp boundaries, which greatly affect velocity model</a:t>
            </a:r>
          </a:p>
          <a:p>
            <a:endParaRPr lang="en-US" sz="2400" dirty="0" smtClean="0">
              <a:latin typeface="Book Antiqua" pitchFamily="18" charset="0"/>
            </a:endParaRPr>
          </a:p>
          <a:p>
            <a:pPr marL="457200" indent="-457200"/>
            <a:r>
              <a:rPr lang="en-US" sz="2400" dirty="0" smtClean="0">
                <a:latin typeface="Book Antiqua" pitchFamily="18" charset="0"/>
              </a:rPr>
              <a:t>2)   Smoothing may be necessary to avoid the shape edges  </a:t>
            </a:r>
            <a:endParaRPr lang="en-US" sz="2400" dirty="0">
              <a:latin typeface="Book Antiqua" pitchFamily="18" charset="0"/>
            </a:endParaRPr>
          </a:p>
        </p:txBody>
      </p:sp>
    </p:spTree>
    <p:extLst>
      <p:ext uri="{BB962C8B-B14F-4D97-AF65-F5344CB8AC3E}">
        <p14:creationId xmlns:p14="http://schemas.microsoft.com/office/powerpoint/2010/main" val="4287852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itchFamily="18" charset="0"/>
              </a:rPr>
              <a:t>Previous Studies</a:t>
            </a:r>
            <a:endParaRPr lang="en-US" dirty="0">
              <a:latin typeface="Book Antiqua" pitchFamily="18" charset="0"/>
            </a:endParaRPr>
          </a:p>
        </p:txBody>
      </p:sp>
      <p:sp>
        <p:nvSpPr>
          <p:cNvPr id="3" name="Content Placeholder 2"/>
          <p:cNvSpPr>
            <a:spLocks noGrp="1"/>
          </p:cNvSpPr>
          <p:nvPr>
            <p:ph idx="1"/>
          </p:nvPr>
        </p:nvSpPr>
        <p:spPr>
          <a:xfrm>
            <a:off x="457200" y="1447800"/>
            <a:ext cx="8534400" cy="4525963"/>
          </a:xfrm>
        </p:spPr>
        <p:txBody>
          <a:bodyPr>
            <a:normAutofit fontScale="92500" lnSpcReduction="10000"/>
          </a:bodyPr>
          <a:lstStyle/>
          <a:p>
            <a:r>
              <a:rPr lang="en-US" dirty="0" err="1" smtClean="0">
                <a:latin typeface="Book Antiqua" pitchFamily="18" charset="0"/>
              </a:rPr>
              <a:t>Sleipner</a:t>
            </a:r>
            <a:r>
              <a:rPr lang="en-US" dirty="0" smtClean="0">
                <a:latin typeface="Book Antiqua" pitchFamily="18" charset="0"/>
              </a:rPr>
              <a:t> field: </a:t>
            </a:r>
            <a:r>
              <a:rPr lang="en-US" dirty="0">
                <a:latin typeface="Book Antiqua" pitchFamily="18" charset="0"/>
              </a:rPr>
              <a:t>Norwegian North </a:t>
            </a:r>
            <a:r>
              <a:rPr lang="en-US" dirty="0" smtClean="0">
                <a:latin typeface="Book Antiqua" pitchFamily="18" charset="0"/>
              </a:rPr>
              <a:t>Sea</a:t>
            </a:r>
          </a:p>
          <a:p>
            <a:pPr lvl="1"/>
            <a:r>
              <a:rPr lang="en-US" dirty="0">
                <a:latin typeface="Book Antiqua" pitchFamily="18" charset="0"/>
              </a:rPr>
              <a:t> </a:t>
            </a:r>
            <a:r>
              <a:rPr lang="en-US" b="1" dirty="0" smtClean="0">
                <a:solidFill>
                  <a:srgbClr val="00B050"/>
                </a:solidFill>
                <a:latin typeface="Book Antiqua" pitchFamily="18" charset="0"/>
              </a:rPr>
              <a:t>1</a:t>
            </a:r>
            <a:r>
              <a:rPr lang="en-US" b="1" baseline="30000" dirty="0" smtClean="0">
                <a:solidFill>
                  <a:srgbClr val="00B050"/>
                </a:solidFill>
                <a:latin typeface="Book Antiqua" pitchFamily="18" charset="0"/>
              </a:rPr>
              <a:t>st</a:t>
            </a:r>
            <a:r>
              <a:rPr lang="en-US" dirty="0" smtClean="0">
                <a:latin typeface="Book Antiqua" pitchFamily="18" charset="0"/>
              </a:rPr>
              <a:t> field test to inject CO</a:t>
            </a:r>
            <a:r>
              <a:rPr lang="en-US" sz="1800" dirty="0" smtClean="0">
                <a:latin typeface="Book Antiqua" pitchFamily="18" charset="0"/>
              </a:rPr>
              <a:t>2</a:t>
            </a:r>
            <a:r>
              <a:rPr lang="en-US" dirty="0" smtClean="0">
                <a:latin typeface="Book Antiqua" pitchFamily="18" charset="0"/>
              </a:rPr>
              <a:t> into </a:t>
            </a:r>
            <a:r>
              <a:rPr lang="en-US" b="1" i="1" dirty="0" smtClean="0">
                <a:solidFill>
                  <a:srgbClr val="00B050"/>
                </a:solidFill>
                <a:latin typeface="Book Antiqua" pitchFamily="18" charset="0"/>
              </a:rPr>
              <a:t>a saline aquifer </a:t>
            </a:r>
            <a:r>
              <a:rPr lang="en-US" dirty="0" smtClean="0">
                <a:latin typeface="Book Antiqua" pitchFamily="18" charset="0"/>
              </a:rPr>
              <a:t>(1996)</a:t>
            </a:r>
          </a:p>
          <a:p>
            <a:r>
              <a:rPr lang="en-US" dirty="0" smtClean="0">
                <a:latin typeface="Book Antiqua" pitchFamily="18" charset="0"/>
              </a:rPr>
              <a:t> </a:t>
            </a:r>
            <a:r>
              <a:rPr lang="en-US" dirty="0">
                <a:latin typeface="Book Antiqua" pitchFamily="18" charset="0"/>
              </a:rPr>
              <a:t>Salah </a:t>
            </a:r>
            <a:r>
              <a:rPr lang="en-US" dirty="0" smtClean="0">
                <a:latin typeface="Book Antiqua" pitchFamily="18" charset="0"/>
              </a:rPr>
              <a:t>project: </a:t>
            </a:r>
            <a:r>
              <a:rPr lang="en-US" dirty="0">
                <a:latin typeface="Book Antiqua" pitchFamily="18" charset="0"/>
              </a:rPr>
              <a:t>in Algeria </a:t>
            </a:r>
            <a:endParaRPr lang="en-US" dirty="0" smtClean="0">
              <a:latin typeface="Book Antiqua" pitchFamily="18" charset="0"/>
            </a:endParaRPr>
          </a:p>
          <a:p>
            <a:pPr lvl="1"/>
            <a:r>
              <a:rPr lang="en-US" dirty="0" smtClean="0">
                <a:latin typeface="Book Antiqua" pitchFamily="18" charset="0"/>
              </a:rPr>
              <a:t>an </a:t>
            </a:r>
            <a:r>
              <a:rPr lang="en-US" dirty="0">
                <a:latin typeface="Book Antiqua" pitchFamily="18" charset="0"/>
              </a:rPr>
              <a:t>industrial-scale CO</a:t>
            </a:r>
            <a:r>
              <a:rPr lang="en-US" sz="1800" dirty="0">
                <a:latin typeface="Book Antiqua" pitchFamily="18" charset="0"/>
              </a:rPr>
              <a:t>2</a:t>
            </a:r>
            <a:r>
              <a:rPr lang="en-US" dirty="0">
                <a:latin typeface="Book Antiqua" pitchFamily="18" charset="0"/>
              </a:rPr>
              <a:t> site, with injection into </a:t>
            </a:r>
            <a:r>
              <a:rPr lang="en-US" b="1" i="1" dirty="0">
                <a:solidFill>
                  <a:srgbClr val="00B050"/>
                </a:solidFill>
                <a:latin typeface="Book Antiqua" pitchFamily="18" charset="0"/>
              </a:rPr>
              <a:t>an aquifer of </a:t>
            </a:r>
            <a:r>
              <a:rPr lang="en-US" b="1" i="1" dirty="0" smtClean="0">
                <a:solidFill>
                  <a:srgbClr val="00B050"/>
                </a:solidFill>
                <a:latin typeface="Book Antiqua" pitchFamily="18" charset="0"/>
              </a:rPr>
              <a:t>a gas </a:t>
            </a:r>
            <a:r>
              <a:rPr lang="en-US" b="1" i="1" dirty="0">
                <a:solidFill>
                  <a:srgbClr val="00B050"/>
                </a:solidFill>
                <a:latin typeface="Book Antiqua" pitchFamily="18" charset="0"/>
              </a:rPr>
              <a:t>producing </a:t>
            </a:r>
            <a:r>
              <a:rPr lang="en-US" b="1" i="1" dirty="0" smtClean="0">
                <a:solidFill>
                  <a:srgbClr val="00B050"/>
                </a:solidFill>
                <a:latin typeface="Book Antiqua" pitchFamily="18" charset="0"/>
              </a:rPr>
              <a:t>field </a:t>
            </a:r>
            <a:r>
              <a:rPr lang="en-US" dirty="0" smtClean="0">
                <a:latin typeface="Book Antiqua" pitchFamily="18" charset="0"/>
              </a:rPr>
              <a:t>(since 2004)</a:t>
            </a:r>
          </a:p>
          <a:p>
            <a:r>
              <a:rPr lang="en-US" dirty="0" err="1">
                <a:latin typeface="Book Antiqua" pitchFamily="18" charset="0"/>
              </a:rPr>
              <a:t>Weyburn</a:t>
            </a:r>
            <a:r>
              <a:rPr lang="en-US" dirty="0">
                <a:latin typeface="Book Antiqua" pitchFamily="18" charset="0"/>
              </a:rPr>
              <a:t> </a:t>
            </a:r>
            <a:r>
              <a:rPr lang="en-US" dirty="0" smtClean="0">
                <a:latin typeface="Book Antiqua" pitchFamily="18" charset="0"/>
              </a:rPr>
              <a:t>Field : Canada </a:t>
            </a:r>
          </a:p>
          <a:p>
            <a:pPr lvl="1"/>
            <a:r>
              <a:rPr lang="en-US" dirty="0" smtClean="0">
                <a:latin typeface="Book Antiqua" pitchFamily="18" charset="0"/>
              </a:rPr>
              <a:t>has </a:t>
            </a:r>
            <a:r>
              <a:rPr lang="en-US" dirty="0">
                <a:latin typeface="Book Antiqua" pitchFamily="18" charset="0"/>
              </a:rPr>
              <a:t>injected CO</a:t>
            </a:r>
            <a:r>
              <a:rPr lang="en-US" sz="1800" dirty="0">
                <a:latin typeface="Book Antiqua" pitchFamily="18" charset="0"/>
              </a:rPr>
              <a:t>2</a:t>
            </a:r>
            <a:r>
              <a:rPr lang="en-US" dirty="0">
                <a:latin typeface="Book Antiqua" pitchFamily="18" charset="0"/>
              </a:rPr>
              <a:t> into </a:t>
            </a:r>
            <a:r>
              <a:rPr lang="en-US" b="1" i="1" dirty="0">
                <a:solidFill>
                  <a:srgbClr val="00B050"/>
                </a:solidFill>
                <a:latin typeface="Book Antiqua" pitchFamily="18" charset="0"/>
              </a:rPr>
              <a:t>depleted gas </a:t>
            </a:r>
            <a:r>
              <a:rPr lang="en-US" b="1" i="1" dirty="0" smtClean="0">
                <a:solidFill>
                  <a:srgbClr val="00B050"/>
                </a:solidFill>
                <a:latin typeface="Book Antiqua" pitchFamily="18" charset="0"/>
              </a:rPr>
              <a:t>reservoirs</a:t>
            </a:r>
          </a:p>
          <a:p>
            <a:pPr lvl="1">
              <a:buNone/>
            </a:pPr>
            <a:r>
              <a:rPr lang="en-US" dirty="0" smtClean="0">
                <a:latin typeface="Book Antiqua" pitchFamily="18" charset="0"/>
              </a:rPr>
              <a:t>( </a:t>
            </a:r>
            <a:r>
              <a:rPr lang="en-US" dirty="0">
                <a:latin typeface="Book Antiqua" pitchFamily="18" charset="0"/>
              </a:rPr>
              <a:t>since </a:t>
            </a:r>
            <a:r>
              <a:rPr lang="en-US" dirty="0" smtClean="0">
                <a:latin typeface="Book Antiqua" pitchFamily="18" charset="0"/>
              </a:rPr>
              <a:t>2000)</a:t>
            </a:r>
          </a:p>
          <a:p>
            <a:r>
              <a:rPr lang="en-US" dirty="0" smtClean="0">
                <a:latin typeface="Book Antiqua" pitchFamily="18" charset="0"/>
              </a:rPr>
              <a:t>Others (</a:t>
            </a:r>
            <a:r>
              <a:rPr lang="en-US" dirty="0" err="1" smtClean="0">
                <a:latin typeface="Book Antiqua" pitchFamily="18" charset="0"/>
              </a:rPr>
              <a:t>Germany,etc</a:t>
            </a:r>
            <a:r>
              <a:rPr lang="en-US" dirty="0" smtClean="0">
                <a:latin typeface="Book Antiqua" pitchFamily="18" charset="0"/>
              </a:rPr>
              <a:t>.)</a:t>
            </a:r>
          </a:p>
        </p:txBody>
      </p:sp>
      <p:sp>
        <p:nvSpPr>
          <p:cNvPr id="4" name="Slide Number Placeholder 3"/>
          <p:cNvSpPr>
            <a:spLocks noGrp="1"/>
          </p:cNvSpPr>
          <p:nvPr>
            <p:ph type="sldNum" sz="quarter" idx="12"/>
          </p:nvPr>
        </p:nvSpPr>
        <p:spPr/>
        <p:txBody>
          <a:bodyPr/>
          <a:lstStyle/>
          <a:p>
            <a:pPr>
              <a:defRPr/>
            </a:pPr>
            <a:fld id="{FB07196A-2BE0-4814-A64A-3B67DFFEAACA}" type="slidenum">
              <a:rPr lang="en-US" altLang="zh-CN" smtClean="0"/>
              <a:pPr>
                <a:defRPr/>
              </a:pPr>
              <a:t>4</a:t>
            </a:fld>
            <a:endParaRPr lang="en-US" altLang="zh-CN"/>
          </a:p>
        </p:txBody>
      </p:sp>
    </p:spTree>
    <p:extLst>
      <p:ext uri="{BB962C8B-B14F-4D97-AF65-F5344CB8AC3E}">
        <p14:creationId xmlns:p14="http://schemas.microsoft.com/office/powerpoint/2010/main" val="2748375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D8EE1DCE-84E4-42FF-965D-702E5934B532}" type="slidenum">
              <a:rPr lang="en-US" altLang="zh-CN" smtClean="0"/>
              <a:pPr eaLnBrk="1" hangingPunct="1"/>
              <a:t>5</a:t>
            </a:fld>
            <a:endParaRPr lang="en-US" altLang="zh-CN" smtClean="0"/>
          </a:p>
        </p:txBody>
      </p:sp>
      <p:sp>
        <p:nvSpPr>
          <p:cNvPr id="4099" name="Rectangle 2"/>
          <p:cNvSpPr>
            <a:spLocks noGrp="1" noChangeArrowheads="1"/>
          </p:cNvSpPr>
          <p:nvPr>
            <p:ph type="title"/>
          </p:nvPr>
        </p:nvSpPr>
        <p:spPr/>
        <p:txBody>
          <a:bodyPr/>
          <a:lstStyle/>
          <a:p>
            <a:pPr eaLnBrk="1" hangingPunct="1"/>
            <a:r>
              <a:rPr lang="en-US" altLang="zh-CN" dirty="0" smtClean="0">
                <a:latin typeface="Book Antiqua" pitchFamily="18" charset="0"/>
              </a:rPr>
              <a:t>Motivation</a:t>
            </a:r>
          </a:p>
        </p:txBody>
      </p:sp>
      <p:sp>
        <p:nvSpPr>
          <p:cNvPr id="4100" name="Rectangle 3"/>
          <p:cNvSpPr>
            <a:spLocks noGrp="1" noChangeArrowheads="1"/>
          </p:cNvSpPr>
          <p:nvPr>
            <p:ph type="body" idx="1"/>
          </p:nvPr>
        </p:nvSpPr>
        <p:spPr>
          <a:xfrm>
            <a:off x="0" y="1371600"/>
            <a:ext cx="9144000" cy="4525963"/>
          </a:xfrm>
        </p:spPr>
        <p:txBody>
          <a:bodyPr>
            <a:normAutofit lnSpcReduction="10000"/>
          </a:bodyPr>
          <a:lstStyle/>
          <a:p>
            <a:pPr eaLnBrk="1" hangingPunct="1">
              <a:buFontTx/>
              <a:buNone/>
            </a:pPr>
            <a:r>
              <a:rPr lang="en-US" altLang="zh-CN" dirty="0" smtClean="0">
                <a:latin typeface="Book Antiqua" pitchFamily="18" charset="0"/>
              </a:rPr>
              <a:t>Previous and on-going time lapse studies </a:t>
            </a:r>
          </a:p>
          <a:p>
            <a:pPr eaLnBrk="1" hangingPunct="1"/>
            <a:r>
              <a:rPr lang="en-US" altLang="zh-CN" dirty="0" smtClean="0">
                <a:latin typeface="Book Antiqua" pitchFamily="18" charset="0"/>
              </a:rPr>
              <a:t>rarely</a:t>
            </a:r>
            <a:r>
              <a:rPr lang="en-US" dirty="0" smtClean="0">
                <a:latin typeface="Book Antiqua" pitchFamily="18" charset="0"/>
              </a:rPr>
              <a:t> </a:t>
            </a:r>
            <a:r>
              <a:rPr lang="en-US" dirty="0">
                <a:latin typeface="Book Antiqua" pitchFamily="18" charset="0"/>
              </a:rPr>
              <a:t>involve the output of </a:t>
            </a:r>
            <a:r>
              <a:rPr lang="en-US" dirty="0" smtClean="0">
                <a:latin typeface="Book Antiqua" pitchFamily="18" charset="0"/>
              </a:rPr>
              <a:t>a commercial </a:t>
            </a:r>
            <a:r>
              <a:rPr lang="en-US" dirty="0">
                <a:latin typeface="Book Antiqua" pitchFamily="18" charset="0"/>
              </a:rPr>
              <a:t>reservoir simulator as input to the seismic earth model. </a:t>
            </a:r>
            <a:endParaRPr lang="en-US" dirty="0" smtClean="0">
              <a:latin typeface="Book Antiqua" pitchFamily="18" charset="0"/>
            </a:endParaRPr>
          </a:p>
          <a:p>
            <a:pPr lvl="1"/>
            <a:r>
              <a:rPr lang="en-US" dirty="0" smtClean="0">
                <a:latin typeface="Book Antiqua" pitchFamily="18" charset="0"/>
              </a:rPr>
              <a:t>difficult </a:t>
            </a:r>
            <a:r>
              <a:rPr lang="en-US" dirty="0">
                <a:latin typeface="Book Antiqua" pitchFamily="18" charset="0"/>
              </a:rPr>
              <a:t>issues of scaling and smoothness in geological, </a:t>
            </a:r>
            <a:r>
              <a:rPr lang="en-US" dirty="0" smtClean="0">
                <a:latin typeface="Book Antiqua" pitchFamily="18" charset="0"/>
              </a:rPr>
              <a:t>flow </a:t>
            </a:r>
            <a:r>
              <a:rPr lang="en-US" dirty="0">
                <a:latin typeface="Book Antiqua" pitchFamily="18" charset="0"/>
              </a:rPr>
              <a:t>simulation, and </a:t>
            </a:r>
            <a:r>
              <a:rPr lang="en-US" dirty="0" smtClean="0">
                <a:latin typeface="Book Antiqua" pitchFamily="18" charset="0"/>
              </a:rPr>
              <a:t>seismic earth </a:t>
            </a:r>
            <a:r>
              <a:rPr lang="en-US" dirty="0">
                <a:latin typeface="Book Antiqua" pitchFamily="18" charset="0"/>
              </a:rPr>
              <a:t>models.</a:t>
            </a:r>
            <a:endParaRPr lang="en-US" altLang="zh-CN" dirty="0" smtClean="0">
              <a:latin typeface="Book Antiqua" pitchFamily="18" charset="0"/>
            </a:endParaRPr>
          </a:p>
          <a:p>
            <a:pPr eaLnBrk="1" hangingPunct="1">
              <a:buFontTx/>
              <a:buNone/>
            </a:pPr>
            <a:r>
              <a:rPr lang="en-US" altLang="zh-CN" dirty="0" smtClean="0">
                <a:latin typeface="Book Antiqua" pitchFamily="18" charset="0"/>
              </a:rPr>
              <a:t>    </a:t>
            </a:r>
          </a:p>
          <a:p>
            <a:pPr eaLnBrk="1" hangingPunct="1">
              <a:buFontTx/>
              <a:buNone/>
            </a:pPr>
            <a:r>
              <a:rPr lang="en-US" altLang="zh-CN" dirty="0" smtClean="0">
                <a:latin typeface="Book Antiqua" pitchFamily="18" charset="0"/>
              </a:rPr>
              <a:t>    </a:t>
            </a:r>
          </a:p>
        </p:txBody>
      </p:sp>
      <p:sp>
        <p:nvSpPr>
          <p:cNvPr id="7" name="Line 36"/>
          <p:cNvSpPr>
            <a:spLocks noChangeShapeType="1"/>
          </p:cNvSpPr>
          <p:nvPr/>
        </p:nvSpPr>
        <p:spPr bwMode="auto">
          <a:xfrm>
            <a:off x="3483634" y="5568466"/>
            <a:ext cx="4456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38"/>
          <p:cNvSpPr txBox="1">
            <a:spLocks noChangeArrowheads="1"/>
          </p:cNvSpPr>
          <p:nvPr/>
        </p:nvSpPr>
        <p:spPr bwMode="auto">
          <a:xfrm>
            <a:off x="5622985" y="5181600"/>
            <a:ext cx="1158815" cy="826121"/>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lang="en-US" altLang="zh-CN">
                <a:latin typeface="Book Antiqua" pitchFamily="18" charset="0"/>
              </a:rPr>
              <a:t>seismic scale</a:t>
            </a:r>
          </a:p>
        </p:txBody>
      </p:sp>
      <p:sp>
        <p:nvSpPr>
          <p:cNvPr id="9" name="Line 39"/>
          <p:cNvSpPr>
            <a:spLocks noChangeShapeType="1"/>
          </p:cNvSpPr>
          <p:nvPr/>
        </p:nvSpPr>
        <p:spPr bwMode="auto">
          <a:xfrm>
            <a:off x="5266426" y="5568466"/>
            <a:ext cx="3565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40"/>
          <p:cNvSpPr txBox="1">
            <a:spLocks noChangeArrowheads="1"/>
          </p:cNvSpPr>
          <p:nvPr/>
        </p:nvSpPr>
        <p:spPr bwMode="auto">
          <a:xfrm>
            <a:off x="3929332" y="5181600"/>
            <a:ext cx="1337094" cy="922837"/>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lang="en-US" altLang="zh-CN" dirty="0" smtClean="0">
                <a:latin typeface="Book Antiqua" pitchFamily="18" charset="0"/>
              </a:rPr>
              <a:t>Flow simulation    </a:t>
            </a:r>
            <a:r>
              <a:rPr lang="en-US" altLang="zh-CN" dirty="0">
                <a:latin typeface="Book Antiqua" pitchFamily="18" charset="0"/>
              </a:rPr>
              <a:t>scale</a:t>
            </a:r>
          </a:p>
        </p:txBody>
      </p:sp>
      <p:sp>
        <p:nvSpPr>
          <p:cNvPr id="11" name="Text Box 41"/>
          <p:cNvSpPr txBox="1">
            <a:spLocks noChangeArrowheads="1"/>
          </p:cNvSpPr>
          <p:nvPr/>
        </p:nvSpPr>
        <p:spPr bwMode="auto">
          <a:xfrm>
            <a:off x="2324819" y="5384783"/>
            <a:ext cx="1158815" cy="365760"/>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lang="en-US" altLang="zh-CN" dirty="0" smtClean="0">
                <a:latin typeface="Book Antiqua" pitchFamily="18" charset="0"/>
              </a:rPr>
              <a:t>Log </a:t>
            </a:r>
            <a:r>
              <a:rPr lang="en-US" altLang="zh-CN" dirty="0">
                <a:latin typeface="Book Antiqua" pitchFamily="18" charset="0"/>
              </a:rPr>
              <a:t>scale</a:t>
            </a:r>
          </a:p>
        </p:txBody>
      </p:sp>
      <p:sp>
        <p:nvSpPr>
          <p:cNvPr id="12" name="Text Box 42"/>
          <p:cNvSpPr txBox="1">
            <a:spLocks noChangeArrowheads="1"/>
          </p:cNvSpPr>
          <p:nvPr/>
        </p:nvSpPr>
        <p:spPr bwMode="auto">
          <a:xfrm>
            <a:off x="2057400" y="4648200"/>
            <a:ext cx="1782792" cy="4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2000" dirty="0">
                <a:latin typeface="Book Antiqua" pitchFamily="18" charset="0"/>
              </a:rPr>
              <a:t>Calibration</a:t>
            </a:r>
          </a:p>
        </p:txBody>
      </p:sp>
    </p:spTree>
    <p:extLst>
      <p:ext uri="{BB962C8B-B14F-4D97-AF65-F5344CB8AC3E}">
        <p14:creationId xmlns:p14="http://schemas.microsoft.com/office/powerpoint/2010/main" val="3279925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5C53E83-09DB-490C-8998-28EB450F072E}" type="slidenum">
              <a:rPr lang="en-US" altLang="zh-CN" smtClean="0"/>
              <a:pPr eaLnBrk="1" hangingPunct="1"/>
              <a:t>6</a:t>
            </a:fld>
            <a:endParaRPr lang="en-US" altLang="zh-CN" smtClean="0"/>
          </a:p>
        </p:txBody>
      </p:sp>
      <p:sp>
        <p:nvSpPr>
          <p:cNvPr id="6147" name="Rectangle 2"/>
          <p:cNvSpPr>
            <a:spLocks noGrp="1" noChangeArrowheads="1"/>
          </p:cNvSpPr>
          <p:nvPr>
            <p:ph type="title"/>
          </p:nvPr>
        </p:nvSpPr>
        <p:spPr>
          <a:xfrm>
            <a:off x="457200" y="152400"/>
            <a:ext cx="8229600" cy="1143000"/>
          </a:xfrm>
        </p:spPr>
        <p:txBody>
          <a:bodyPr/>
          <a:lstStyle/>
          <a:p>
            <a:pPr eaLnBrk="1" hangingPunct="1"/>
            <a:r>
              <a:rPr lang="en-US" altLang="zh-CN" dirty="0" smtClean="0">
                <a:latin typeface="Book Antiqua" pitchFamily="18" charset="0"/>
              </a:rPr>
              <a:t>Introduction</a:t>
            </a:r>
          </a:p>
        </p:txBody>
      </p:sp>
      <p:sp>
        <p:nvSpPr>
          <p:cNvPr id="6148" name="Rectangle 3"/>
          <p:cNvSpPr>
            <a:spLocks noGrp="1" noChangeArrowheads="1"/>
          </p:cNvSpPr>
          <p:nvPr>
            <p:ph type="body" idx="1"/>
          </p:nvPr>
        </p:nvSpPr>
        <p:spPr>
          <a:xfrm>
            <a:off x="457200" y="1143000"/>
            <a:ext cx="8458200" cy="5486400"/>
          </a:xfrm>
        </p:spPr>
        <p:txBody>
          <a:bodyPr>
            <a:normAutofit fontScale="92500" lnSpcReduction="10000"/>
          </a:bodyPr>
          <a:lstStyle/>
          <a:p>
            <a:pPr eaLnBrk="1" hangingPunct="1"/>
            <a:r>
              <a:rPr lang="en-US" altLang="zh-CN" dirty="0" smtClean="0">
                <a:latin typeface="Book Antiqua" pitchFamily="18" charset="0"/>
              </a:rPr>
              <a:t>Study area: </a:t>
            </a:r>
            <a:r>
              <a:rPr lang="en-US" altLang="zh-CN" dirty="0" err="1" smtClean="0">
                <a:latin typeface="Book Antiqua" pitchFamily="18" charset="0"/>
              </a:rPr>
              <a:t>Dickman</a:t>
            </a:r>
            <a:r>
              <a:rPr lang="en-US" altLang="zh-CN" dirty="0" smtClean="0">
                <a:latin typeface="Book Antiqua" pitchFamily="18" charset="0"/>
              </a:rPr>
              <a:t> Field, </a:t>
            </a:r>
            <a:r>
              <a:rPr lang="en-US" altLang="zh-CN" dirty="0" smtClean="0">
                <a:latin typeface="Book Antiqua" pitchFamily="18" charset="0"/>
              </a:rPr>
              <a:t>Kansas</a:t>
            </a:r>
          </a:p>
          <a:p>
            <a:pPr lvl="1"/>
            <a:r>
              <a:rPr lang="en-US" altLang="zh-CN" dirty="0" smtClean="0">
                <a:latin typeface="Book Antiqua" pitchFamily="18" charset="0"/>
              </a:rPr>
              <a:t>Geology</a:t>
            </a:r>
            <a:r>
              <a:rPr lang="en-US" altLang="zh-CN" dirty="0">
                <a:latin typeface="Book Antiqua" pitchFamily="18" charset="0"/>
              </a:rPr>
              <a:t>: carbonate build-ups, karst feature (Mississippian angular unconformity</a:t>
            </a:r>
            <a:r>
              <a:rPr lang="en-US" altLang="zh-CN" dirty="0" smtClean="0">
                <a:latin typeface="Book Antiqua" pitchFamily="18" charset="0"/>
              </a:rPr>
              <a:t>)</a:t>
            </a:r>
          </a:p>
          <a:p>
            <a:pPr marL="457200" lvl="1" indent="0">
              <a:buNone/>
            </a:pPr>
            <a:endParaRPr lang="en-US" altLang="zh-CN" dirty="0" smtClean="0">
              <a:latin typeface="Book Antiqua" pitchFamily="18" charset="0"/>
            </a:endParaRPr>
          </a:p>
          <a:p>
            <a:pPr lvl="1"/>
            <a:r>
              <a:rPr lang="en-US" altLang="zh-CN" dirty="0">
                <a:latin typeface="Book Antiqua" pitchFamily="18" charset="0"/>
              </a:rPr>
              <a:t>Two CO</a:t>
            </a:r>
            <a:r>
              <a:rPr lang="en-US" altLang="zh-CN" sz="2000" dirty="0">
                <a:latin typeface="Book Antiqua" pitchFamily="18" charset="0"/>
              </a:rPr>
              <a:t>2</a:t>
            </a:r>
            <a:r>
              <a:rPr lang="en-US" altLang="zh-CN" dirty="0">
                <a:latin typeface="Book Antiqua" pitchFamily="18" charset="0"/>
              </a:rPr>
              <a:t> capture and storage targets</a:t>
            </a:r>
          </a:p>
          <a:p>
            <a:pPr lvl="2"/>
            <a:r>
              <a:rPr lang="en-US" altLang="zh-CN" dirty="0">
                <a:latin typeface="Book Antiqua" pitchFamily="18" charset="0"/>
              </a:rPr>
              <a:t>Deep Saline Aquifer – </a:t>
            </a:r>
            <a:r>
              <a:rPr lang="en-US" altLang="zh-CN" b="1" dirty="0">
                <a:solidFill>
                  <a:srgbClr val="00B050"/>
                </a:solidFill>
                <a:latin typeface="Book Antiqua" pitchFamily="18" charset="0"/>
              </a:rPr>
              <a:t>primary (200-300ft)</a:t>
            </a:r>
          </a:p>
          <a:p>
            <a:pPr lvl="2"/>
            <a:r>
              <a:rPr lang="en-US" altLang="zh-CN" dirty="0">
                <a:latin typeface="Book Antiqua" pitchFamily="18" charset="0"/>
              </a:rPr>
              <a:t>Shallower depleted oil reservoir – </a:t>
            </a:r>
            <a:r>
              <a:rPr lang="en-US" altLang="zh-CN" b="1" dirty="0">
                <a:solidFill>
                  <a:srgbClr val="00B050"/>
                </a:solidFill>
                <a:latin typeface="Book Antiqua" pitchFamily="18" charset="0"/>
              </a:rPr>
              <a:t>secondary (~100ft)(in this study</a:t>
            </a:r>
            <a:r>
              <a:rPr lang="en-US" altLang="zh-CN" b="1" dirty="0" smtClean="0">
                <a:solidFill>
                  <a:srgbClr val="00B050"/>
                </a:solidFill>
                <a:latin typeface="Book Antiqua" pitchFamily="18" charset="0"/>
              </a:rPr>
              <a:t>)</a:t>
            </a:r>
            <a:endParaRPr lang="en-US" altLang="zh-CN" dirty="0" smtClean="0">
              <a:latin typeface="Book Antiqua" pitchFamily="18" charset="0"/>
            </a:endParaRPr>
          </a:p>
          <a:p>
            <a:pPr lvl="2"/>
            <a:endParaRPr lang="en-US" altLang="zh-CN" dirty="0" smtClean="0">
              <a:latin typeface="Book Antiqua" pitchFamily="18" charset="0"/>
            </a:endParaRPr>
          </a:p>
          <a:p>
            <a:pPr eaLnBrk="1" hangingPunct="1"/>
            <a:r>
              <a:rPr lang="en-US" altLang="zh-CN" dirty="0" smtClean="0">
                <a:latin typeface="Book Antiqua" pitchFamily="18" charset="0"/>
              </a:rPr>
              <a:t>Flow simulation</a:t>
            </a:r>
            <a:endParaRPr lang="en-US" altLang="zh-CN" dirty="0"/>
          </a:p>
          <a:p>
            <a:pPr lvl="2" eaLnBrk="1" hangingPunct="1"/>
            <a:r>
              <a:rPr lang="en-US" altLang="zh-CN" dirty="0" smtClean="0">
                <a:latin typeface="Book Antiqua" pitchFamily="18" charset="0"/>
              </a:rPr>
              <a:t>Residual gas trapping</a:t>
            </a:r>
          </a:p>
          <a:p>
            <a:pPr lvl="2" eaLnBrk="1" hangingPunct="1"/>
            <a:r>
              <a:rPr lang="en-US" altLang="zh-CN" dirty="0" smtClean="0">
                <a:latin typeface="Book Antiqua" pitchFamily="18" charset="0"/>
              </a:rPr>
              <a:t>Solubility trapping</a:t>
            </a:r>
          </a:p>
          <a:p>
            <a:pPr lvl="2" eaLnBrk="1" hangingPunct="1"/>
            <a:r>
              <a:rPr lang="en-US" altLang="zh-CN" dirty="0" smtClean="0">
                <a:latin typeface="Book Antiqua" pitchFamily="18" charset="0"/>
              </a:rPr>
              <a:t>Free CO</a:t>
            </a:r>
            <a:r>
              <a:rPr lang="en-US" altLang="zh-CN" sz="1400" dirty="0" smtClean="0">
                <a:latin typeface="Book Antiqua" pitchFamily="18" charset="0"/>
              </a:rPr>
              <a:t>2</a:t>
            </a:r>
            <a:r>
              <a:rPr lang="en-US" altLang="zh-CN" dirty="0" smtClean="0">
                <a:latin typeface="Book Antiqua" pitchFamily="18" charset="0"/>
              </a:rPr>
              <a:t> geological trapping (hydrodynamic)</a:t>
            </a:r>
          </a:p>
        </p:txBody>
      </p:sp>
    </p:spTree>
    <p:extLst>
      <p:ext uri="{BB962C8B-B14F-4D97-AF65-F5344CB8AC3E}">
        <p14:creationId xmlns:p14="http://schemas.microsoft.com/office/powerpoint/2010/main" val="900219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08768" y="76200"/>
            <a:ext cx="8915400" cy="6705600"/>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1"/>
            <a:endParaRPr lang="en-US" altLang="zh-CN" dirty="0" smtClean="0">
              <a:latin typeface="Book Antiqua" pitchFamily="18" charset="0"/>
            </a:endParaRPr>
          </a:p>
          <a:p>
            <a:pPr lvl="2"/>
            <a:endParaRPr lang="en-US" altLang="zh-CN" b="1" dirty="0" smtClean="0">
              <a:solidFill>
                <a:srgbClr val="00B050"/>
              </a:solidFill>
              <a:latin typeface="Book Antiqua" pitchFamily="18" charset="0"/>
            </a:endParaRPr>
          </a:p>
        </p:txBody>
      </p:sp>
      <p:pic>
        <p:nvPicPr>
          <p:cNvPr id="83969" name="Picture 10"/>
          <p:cNvPicPr>
            <a:picLocks noChangeAspect="1"/>
          </p:cNvPicPr>
          <p:nvPr/>
        </p:nvPicPr>
        <p:blipFill>
          <a:blip r:embed="rId3" cstate="print">
            <a:extLst>
              <a:ext uri="{28A0092B-C50C-407E-A947-70E740481C1C}">
                <a14:useLocalDpi xmlns:a14="http://schemas.microsoft.com/office/drawing/2010/main" val="0"/>
              </a:ext>
            </a:extLst>
          </a:blip>
          <a:srcRect t="28378" r="59229" b="8109"/>
          <a:stretch>
            <a:fillRect/>
          </a:stretch>
        </p:blipFill>
        <p:spPr bwMode="auto">
          <a:xfrm>
            <a:off x="5334000" y="2667000"/>
            <a:ext cx="3124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extBox 11"/>
          <p:cNvSpPr txBox="1">
            <a:spLocks noChangeArrowheads="1"/>
          </p:cNvSpPr>
          <p:nvPr/>
        </p:nvSpPr>
        <p:spPr bwMode="auto">
          <a:xfrm>
            <a:off x="304800" y="300335"/>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charset="0"/>
                <a:ea typeface="ＭＳ Ｐゴシック" charset="0"/>
                <a:cs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a:buNone/>
            </a:pPr>
            <a:r>
              <a:rPr lang="en-US" sz="4400" dirty="0">
                <a:solidFill>
                  <a:srgbClr val="000000"/>
                </a:solidFill>
                <a:latin typeface="Book Antiqua" pitchFamily="18" charset="0"/>
                <a:cs typeface="Times New Roman" charset="0"/>
              </a:rPr>
              <a:t>Dickman Field </a:t>
            </a:r>
            <a:r>
              <a:rPr lang="en-US" sz="4400" dirty="0" smtClean="0">
                <a:solidFill>
                  <a:srgbClr val="000000"/>
                </a:solidFill>
                <a:latin typeface="Book Antiqua" pitchFamily="18" charset="0"/>
                <a:cs typeface="Times New Roman" charset="0"/>
              </a:rPr>
              <a:t>Site</a:t>
            </a:r>
            <a:endParaRPr lang="en-US" sz="4400" dirty="0">
              <a:solidFill>
                <a:srgbClr val="000000"/>
              </a:solidFill>
              <a:latin typeface="Book Antiqua" pitchFamily="18" charset="0"/>
              <a:cs typeface="Times New Roman" charset="0"/>
            </a:endParaRPr>
          </a:p>
        </p:txBody>
      </p:sp>
      <p:pic>
        <p:nvPicPr>
          <p:cNvPr id="83971" name="Picture 12"/>
          <p:cNvPicPr>
            <a:picLocks noChangeAspect="1"/>
          </p:cNvPicPr>
          <p:nvPr/>
        </p:nvPicPr>
        <p:blipFill>
          <a:blip r:embed="rId3" cstate="print">
            <a:extLst>
              <a:ext uri="{28A0092B-C50C-407E-A947-70E740481C1C}">
                <a14:useLocalDpi xmlns:a14="http://schemas.microsoft.com/office/drawing/2010/main" val="0"/>
              </a:ext>
            </a:extLst>
          </a:blip>
          <a:srcRect l="46738"/>
          <a:stretch>
            <a:fillRect/>
          </a:stretch>
        </p:blipFill>
        <p:spPr bwMode="auto">
          <a:xfrm>
            <a:off x="1066800" y="1066800"/>
            <a:ext cx="40814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3095625" y="5756275"/>
            <a:ext cx="144463" cy="1460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buNone/>
              <a:defRPr/>
            </a:pPr>
            <a:endParaRPr lang="en-US" sz="1800" dirty="0">
              <a:solidFill>
                <a:srgbClr val="000000"/>
              </a:solidFill>
            </a:endParaRPr>
          </a:p>
        </p:txBody>
      </p:sp>
      <p:sp>
        <p:nvSpPr>
          <p:cNvPr id="6" name="Rectangular Callout 5"/>
          <p:cNvSpPr/>
          <p:nvPr/>
        </p:nvSpPr>
        <p:spPr>
          <a:xfrm>
            <a:off x="1193800" y="5173663"/>
            <a:ext cx="931863" cy="201612"/>
          </a:xfrm>
          <a:prstGeom prst="wedgeRectCallout">
            <a:avLst>
              <a:gd name="adj1" fmla="val 81752"/>
              <a:gd name="adj2" fmla="val 161909"/>
            </a:avLst>
          </a:prstGeom>
          <a:solidFill>
            <a:srgbClr val="FFFFFF"/>
          </a:solidFill>
          <a:ln>
            <a:solidFill>
              <a:srgbClr val="161616"/>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buNone/>
              <a:defRPr/>
            </a:pPr>
            <a:r>
              <a:rPr lang="en-US" sz="1000" dirty="0">
                <a:solidFill>
                  <a:srgbClr val="000000"/>
                </a:solidFill>
                <a:latin typeface="Arial"/>
                <a:cs typeface="Arial"/>
              </a:rPr>
              <a:t>Live 3D area</a:t>
            </a:r>
          </a:p>
        </p:txBody>
      </p:sp>
      <p:sp>
        <p:nvSpPr>
          <p:cNvPr id="7" name="Rectangular Callout 6"/>
          <p:cNvSpPr/>
          <p:nvPr/>
        </p:nvSpPr>
        <p:spPr>
          <a:xfrm>
            <a:off x="4011613" y="6046788"/>
            <a:ext cx="758825" cy="201612"/>
          </a:xfrm>
          <a:prstGeom prst="wedgeRectCallout">
            <a:avLst>
              <a:gd name="adj1" fmla="val -151855"/>
              <a:gd name="adj2" fmla="val -147064"/>
            </a:avLst>
          </a:prstGeom>
          <a:solidFill>
            <a:srgbClr val="FFFFFF"/>
          </a:solidFill>
          <a:ln>
            <a:solidFill>
              <a:srgbClr val="161616"/>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buNone/>
              <a:defRPr/>
            </a:pPr>
            <a:r>
              <a:rPr lang="en-US" sz="1000" dirty="0">
                <a:solidFill>
                  <a:srgbClr val="000000"/>
                </a:solidFill>
                <a:latin typeface="Arial"/>
                <a:cs typeface="Arial"/>
              </a:rPr>
              <a:t>Type log</a:t>
            </a:r>
          </a:p>
        </p:txBody>
      </p:sp>
      <p:sp>
        <p:nvSpPr>
          <p:cNvPr id="9" name="Slide Number Placeholder 8"/>
          <p:cNvSpPr>
            <a:spLocks noGrp="1"/>
          </p:cNvSpPr>
          <p:nvPr>
            <p:ph type="sldNum" sz="quarter" idx="12"/>
          </p:nvPr>
        </p:nvSpPr>
        <p:spPr/>
        <p:txBody>
          <a:bodyPr/>
          <a:lstStyle/>
          <a:p>
            <a:fld id="{B35BED08-DE6E-4075-AFC6-D3099502CFAF}" type="slidenum">
              <a:rPr lang="en-US" smtClean="0"/>
              <a:pPr/>
              <a:t>7</a:t>
            </a:fld>
            <a:endParaRPr lang="en-US" dirty="0"/>
          </a:p>
        </p:txBody>
      </p:sp>
    </p:spTree>
    <p:extLst>
      <p:ext uri="{BB962C8B-B14F-4D97-AF65-F5344CB8AC3E}">
        <p14:creationId xmlns:p14="http://schemas.microsoft.com/office/powerpoint/2010/main" val="2583927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08768" y="76200"/>
            <a:ext cx="8915400" cy="6705600"/>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pPr>
            <a:endParaRPr kumimoji="0" lang="en-US" sz="2000" b="0" i="0" u="none" strike="noStrike" cap="none" normalizeH="0" baseline="0" dirty="0">
              <a:ln>
                <a:noFill/>
              </a:ln>
              <a:solidFill>
                <a:srgbClr val="000000"/>
              </a:solidFill>
              <a:effectLst/>
              <a:latin typeface="Arial" charset="0"/>
              <a:ea typeface="ＭＳ Ｐゴシック" charset="0"/>
              <a:cs typeface="Arial" charset="0"/>
            </a:endParaRPr>
          </a:p>
        </p:txBody>
      </p:sp>
      <p:sp>
        <p:nvSpPr>
          <p:cNvPr id="92162" name="TextBox 2"/>
          <p:cNvSpPr txBox="1">
            <a:spLocks noChangeArrowheads="1"/>
          </p:cNvSpPr>
          <p:nvPr/>
        </p:nvSpPr>
        <p:spPr bwMode="auto">
          <a:xfrm>
            <a:off x="990600" y="228600"/>
            <a:ext cx="76438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ea typeface="ＭＳ Ｐゴシック" charset="0"/>
                <a:cs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a:buNone/>
            </a:pPr>
            <a:r>
              <a:rPr lang="en-US" sz="3200" dirty="0" smtClean="0">
                <a:solidFill>
                  <a:srgbClr val="000000"/>
                </a:solidFill>
                <a:latin typeface="Book Antiqua" pitchFamily="18" charset="0"/>
                <a:cs typeface="Times New Roman" pitchFamily="18" charset="0"/>
              </a:rPr>
              <a:t>Type </a:t>
            </a:r>
            <a:r>
              <a:rPr lang="en-US" sz="3200" dirty="0">
                <a:solidFill>
                  <a:srgbClr val="000000"/>
                </a:solidFill>
                <a:latin typeface="Book Antiqua" pitchFamily="18" charset="0"/>
                <a:cs typeface="Times New Roman" pitchFamily="18" charset="0"/>
              </a:rPr>
              <a:t>Log for Dickman Project </a:t>
            </a:r>
            <a:r>
              <a:rPr lang="en-US" sz="3200" dirty="0" smtClean="0">
                <a:solidFill>
                  <a:srgbClr val="000000"/>
                </a:solidFill>
                <a:latin typeface="Book Antiqua" pitchFamily="18" charset="0"/>
                <a:cs typeface="Times New Roman" pitchFamily="18" charset="0"/>
              </a:rPr>
              <a:t>Area</a:t>
            </a:r>
            <a:endParaRPr lang="en-US" sz="3200" dirty="0">
              <a:solidFill>
                <a:srgbClr val="000000"/>
              </a:solidFill>
              <a:latin typeface="Book Antiqua" pitchFamily="18" charset="0"/>
              <a:cs typeface="Times New Roman" pitchFamily="18" charset="0"/>
            </a:endParaRPr>
          </a:p>
        </p:txBody>
      </p:sp>
      <p:grpSp>
        <p:nvGrpSpPr>
          <p:cNvPr id="2" name="Group 20"/>
          <p:cNvGrpSpPr/>
          <p:nvPr/>
        </p:nvGrpSpPr>
        <p:grpSpPr>
          <a:xfrm>
            <a:off x="533400" y="798513"/>
            <a:ext cx="7391400" cy="5602287"/>
            <a:chOff x="533400" y="76200"/>
            <a:chExt cx="7391400" cy="5602287"/>
          </a:xfrm>
        </p:grpSpPr>
        <p:graphicFrame>
          <p:nvGraphicFramePr>
            <p:cNvPr id="92161" name="Object 2"/>
            <p:cNvGraphicFramePr>
              <a:graphicFrameLocks noChangeAspect="1"/>
            </p:cNvGraphicFramePr>
            <p:nvPr>
              <p:extLst>
                <p:ext uri="{D42A27DB-BD31-4B8C-83A1-F6EECF244321}">
                  <p14:modId xmlns:p14="http://schemas.microsoft.com/office/powerpoint/2010/main" val="2670517156"/>
                </p:ext>
              </p:extLst>
            </p:nvPr>
          </p:nvGraphicFramePr>
          <p:xfrm>
            <a:off x="3249612" y="76200"/>
            <a:ext cx="4368800" cy="5573712"/>
          </p:xfrm>
          <a:graphic>
            <a:graphicData uri="http://schemas.openxmlformats.org/presentationml/2006/ole">
              <mc:AlternateContent xmlns:mc="http://schemas.openxmlformats.org/markup-compatibility/2006">
                <mc:Choice xmlns:v="urn:schemas-microsoft-com:vml" Requires="v">
                  <p:oleObj spid="_x0000_s1042" name="Drawing" r:id="rId4" imgW="12698413" imgH="16190476" progId="Canvas.Drawing.X">
                    <p:embed/>
                  </p:oleObj>
                </mc:Choice>
                <mc:Fallback>
                  <p:oleObj name="Drawing" r:id="rId4" imgW="12698413" imgH="16190476" progId="Canvas.Drawing.X">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9612" y="76200"/>
                          <a:ext cx="4368800" cy="557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92163" name="Picture 12"/>
            <p:cNvPicPr>
              <a:picLocks noChangeAspect="1"/>
            </p:cNvPicPr>
            <p:nvPr/>
          </p:nvPicPr>
          <p:blipFill>
            <a:blip r:embed="rId6" cstate="print">
              <a:extLst>
                <a:ext uri="{28A0092B-C50C-407E-A947-70E740481C1C}">
                  <a14:useLocalDpi xmlns:a14="http://schemas.microsoft.com/office/drawing/2010/main" val="0"/>
                </a:ext>
              </a:extLst>
            </a:blip>
            <a:srcRect l="59982" t="64278" r="17609" b="6834"/>
            <a:stretch>
              <a:fillRect/>
            </a:stretch>
          </p:blipFill>
          <p:spPr bwMode="auto">
            <a:xfrm>
              <a:off x="533400" y="4049712"/>
              <a:ext cx="1717675" cy="1628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1851025" y="5114925"/>
              <a:ext cx="144462" cy="1460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buNone/>
                <a:defRPr/>
              </a:pPr>
              <a:endParaRPr lang="en-US" sz="1800" dirty="0">
                <a:solidFill>
                  <a:srgbClr val="000000"/>
                </a:solidFill>
              </a:endParaRPr>
            </a:p>
          </p:txBody>
        </p:sp>
        <p:sp>
          <p:nvSpPr>
            <p:cNvPr id="92165" name="TextBox 5"/>
            <p:cNvSpPr txBox="1">
              <a:spLocks noChangeArrowheads="1"/>
            </p:cNvSpPr>
            <p:nvPr/>
          </p:nvSpPr>
          <p:spPr bwMode="auto">
            <a:xfrm>
              <a:off x="1598612" y="3236912"/>
              <a:ext cx="1517544" cy="261610"/>
            </a:xfrm>
            <a:prstGeom prst="rect">
              <a:avLst/>
            </a:prstGeom>
            <a:solidFill>
              <a:srgbClr val="FFFFFF"/>
            </a:solidFill>
            <a:ln w="9525">
              <a:solidFill>
                <a:srgbClr val="08101A"/>
              </a:solidFill>
              <a:prstDash val="dash"/>
              <a:round/>
              <a:headEnd/>
              <a:tailEnd/>
            </a:ln>
          </p:spPr>
          <p:txBody>
            <a:bodyPr wrap="none">
              <a:spAutoFit/>
            </a:bodyPr>
            <a:lstStyle>
              <a:lvl1pPr>
                <a:defRPr sz="1400">
                  <a:solidFill>
                    <a:schemeClr val="tx1"/>
                  </a:solidFill>
                  <a:latin typeface="Arial" charset="0"/>
                  <a:ea typeface="ＭＳ Ｐゴシック" charset="0"/>
                  <a:cs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a:buNone/>
              </a:pPr>
              <a:r>
                <a:rPr lang="en-US" sz="1100" dirty="0">
                  <a:solidFill>
                    <a:srgbClr val="000000"/>
                  </a:solidFill>
                </a:rPr>
                <a:t>Deep saline reservoir</a:t>
              </a:r>
            </a:p>
          </p:txBody>
        </p:sp>
        <p:sp>
          <p:nvSpPr>
            <p:cNvPr id="9" name="Rectangle 54"/>
            <p:cNvSpPr>
              <a:spLocks noChangeArrowheads="1"/>
            </p:cNvSpPr>
            <p:nvPr/>
          </p:nvSpPr>
          <p:spPr bwMode="auto">
            <a:xfrm>
              <a:off x="7558087" y="1636712"/>
              <a:ext cx="366713" cy="2895600"/>
            </a:xfrm>
            <a:prstGeom prst="rect">
              <a:avLst/>
            </a:prstGeom>
            <a:noFill/>
            <a:ln w="9525">
              <a:solidFill>
                <a:srgbClr val="161616"/>
              </a:solidFill>
              <a:miter lim="800000"/>
              <a:headEnd/>
              <a:tailEnd/>
            </a:ln>
          </p:spPr>
          <p:txBody>
            <a:bodyPr wrap="none" anchor="ctr"/>
            <a:lstStyle/>
            <a:p>
              <a:pPr>
                <a:buNone/>
                <a:defRPr/>
              </a:pPr>
              <a:endParaRPr lang="en-US" sz="1800" dirty="0">
                <a:solidFill>
                  <a:srgbClr val="000000"/>
                </a:solidFill>
                <a:ea typeface="ＭＳ Ｐゴシック" charset="-128"/>
                <a:cs typeface="ＭＳ Ｐゴシック" charset="-128"/>
              </a:endParaRPr>
            </a:p>
          </p:txBody>
        </p:sp>
        <p:sp>
          <p:nvSpPr>
            <p:cNvPr id="92167" name="TextBox 88"/>
            <p:cNvSpPr txBox="1">
              <a:spLocks noChangeArrowheads="1"/>
            </p:cNvSpPr>
            <p:nvPr/>
          </p:nvSpPr>
          <p:spPr bwMode="auto">
            <a:xfrm rot="16200000">
              <a:off x="7107269" y="2877621"/>
              <a:ext cx="1236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charset="0"/>
                  <a:ea typeface="ＭＳ Ｐゴシック" charset="0"/>
                  <a:cs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buNone/>
              </a:pPr>
              <a:r>
                <a:rPr lang="en-US" sz="1800" dirty="0">
                  <a:solidFill>
                    <a:srgbClr val="000000"/>
                  </a:solidFill>
                </a:rPr>
                <a:t>This study</a:t>
              </a:r>
            </a:p>
          </p:txBody>
        </p:sp>
        <p:sp>
          <p:nvSpPr>
            <p:cNvPr id="11" name="TextBox 5"/>
            <p:cNvSpPr txBox="1">
              <a:spLocks noChangeArrowheads="1"/>
            </p:cNvSpPr>
            <p:nvPr/>
          </p:nvSpPr>
          <p:spPr bwMode="auto">
            <a:xfrm>
              <a:off x="1598612" y="2170112"/>
              <a:ext cx="1517544" cy="261610"/>
            </a:xfrm>
            <a:prstGeom prst="rect">
              <a:avLst/>
            </a:prstGeom>
            <a:solidFill>
              <a:srgbClr val="FFFFFF"/>
            </a:solidFill>
            <a:ln w="9525">
              <a:solidFill>
                <a:srgbClr val="08101A"/>
              </a:solidFill>
              <a:prstDash val="dash"/>
              <a:round/>
              <a:headEnd/>
              <a:tailEnd/>
            </a:ln>
          </p:spPr>
          <p:txBody>
            <a:bodyPr wrap="none">
              <a:spAutoFit/>
            </a:bodyPr>
            <a:lstStyle>
              <a:lvl1pPr>
                <a:defRPr sz="1400">
                  <a:solidFill>
                    <a:schemeClr val="tx1"/>
                  </a:solidFill>
                  <a:latin typeface="Arial" charset="0"/>
                  <a:ea typeface="ＭＳ Ｐゴシック" charset="0"/>
                  <a:cs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a:buNone/>
              </a:pPr>
              <a:r>
                <a:rPr lang="en-US" sz="1100" dirty="0">
                  <a:solidFill>
                    <a:srgbClr val="000000"/>
                  </a:solidFill>
                </a:rPr>
                <a:t>Depleted oil reservoir</a:t>
              </a:r>
            </a:p>
          </p:txBody>
        </p:sp>
        <p:sp>
          <p:nvSpPr>
            <p:cNvPr id="13" name="TextBox 12"/>
            <p:cNvSpPr txBox="1"/>
            <p:nvPr/>
          </p:nvSpPr>
          <p:spPr>
            <a:xfrm>
              <a:off x="6400800" y="1981200"/>
              <a:ext cx="1066800" cy="338554"/>
            </a:xfrm>
            <a:prstGeom prst="rect">
              <a:avLst/>
            </a:prstGeom>
            <a:solidFill>
              <a:schemeClr val="bg1"/>
            </a:solidFill>
          </p:spPr>
          <p:txBody>
            <a:bodyPr wrap="square" rtlCol="0">
              <a:spAutoFit/>
            </a:bodyPr>
            <a:lstStyle/>
            <a:p>
              <a:r>
                <a:rPr lang="en-US" sz="800" b="1" dirty="0" smtClean="0">
                  <a:latin typeface="Arial" pitchFamily="34" charset="0"/>
                  <a:cs typeface="Arial" pitchFamily="34" charset="0"/>
                </a:rPr>
                <a:t>Lower Cherokee Sandstone</a:t>
              </a:r>
              <a:endParaRPr lang="en-US" sz="800" b="1" dirty="0">
                <a:latin typeface="Arial" pitchFamily="34" charset="0"/>
                <a:cs typeface="Arial" pitchFamily="34" charset="0"/>
              </a:endParaRPr>
            </a:p>
          </p:txBody>
        </p:sp>
        <p:sp>
          <p:nvSpPr>
            <p:cNvPr id="14" name="TextBox 13"/>
            <p:cNvSpPr txBox="1"/>
            <p:nvPr/>
          </p:nvSpPr>
          <p:spPr>
            <a:xfrm>
              <a:off x="6400800" y="1752600"/>
              <a:ext cx="990600" cy="215444"/>
            </a:xfrm>
            <a:prstGeom prst="rect">
              <a:avLst/>
            </a:prstGeom>
            <a:solidFill>
              <a:schemeClr val="bg1"/>
            </a:solidFill>
          </p:spPr>
          <p:txBody>
            <a:bodyPr wrap="square" rtlCol="0">
              <a:spAutoFit/>
            </a:bodyPr>
            <a:lstStyle/>
            <a:p>
              <a:r>
                <a:rPr lang="en-US" sz="800" b="1" dirty="0" smtClean="0">
                  <a:latin typeface="Arial" pitchFamily="34" charset="0"/>
                  <a:cs typeface="Arial" pitchFamily="34" charset="0"/>
                </a:rPr>
                <a:t>Cherokee Group</a:t>
              </a:r>
              <a:endParaRPr lang="en-US" sz="800" b="1" dirty="0">
                <a:latin typeface="Arial" pitchFamily="34" charset="0"/>
                <a:cs typeface="Arial" pitchFamily="34" charset="0"/>
              </a:endParaRPr>
            </a:p>
          </p:txBody>
        </p:sp>
        <p:sp>
          <p:nvSpPr>
            <p:cNvPr id="15" name="TextBox 14"/>
            <p:cNvSpPr txBox="1"/>
            <p:nvPr/>
          </p:nvSpPr>
          <p:spPr>
            <a:xfrm>
              <a:off x="6324600" y="1537156"/>
              <a:ext cx="1219200" cy="215444"/>
            </a:xfrm>
            <a:prstGeom prst="rect">
              <a:avLst/>
            </a:prstGeom>
            <a:solidFill>
              <a:schemeClr val="bg1"/>
            </a:solidFill>
          </p:spPr>
          <p:txBody>
            <a:bodyPr wrap="square" rtlCol="0">
              <a:spAutoFit/>
            </a:bodyPr>
            <a:lstStyle/>
            <a:p>
              <a:r>
                <a:rPr lang="en-US" sz="800" b="1" dirty="0" smtClean="0">
                  <a:latin typeface="Arial" pitchFamily="34" charset="0"/>
                  <a:cs typeface="Arial" pitchFamily="34" charset="0"/>
                </a:rPr>
                <a:t>Fort Scott Limestone</a:t>
              </a:r>
              <a:endParaRPr lang="en-US" sz="800" b="1" dirty="0">
                <a:latin typeface="Arial" pitchFamily="34" charset="0"/>
                <a:cs typeface="Arial" pitchFamily="34" charset="0"/>
              </a:endParaRPr>
            </a:p>
          </p:txBody>
        </p:sp>
        <p:sp>
          <p:nvSpPr>
            <p:cNvPr id="16" name="TextBox 15"/>
            <p:cNvSpPr txBox="1"/>
            <p:nvPr/>
          </p:nvSpPr>
          <p:spPr>
            <a:xfrm>
              <a:off x="6400800" y="3429000"/>
              <a:ext cx="990600" cy="338554"/>
            </a:xfrm>
            <a:prstGeom prst="rect">
              <a:avLst/>
            </a:prstGeom>
            <a:solidFill>
              <a:schemeClr val="bg1"/>
            </a:solidFill>
          </p:spPr>
          <p:txBody>
            <a:bodyPr wrap="square" rtlCol="0">
              <a:spAutoFit/>
            </a:bodyPr>
            <a:lstStyle/>
            <a:p>
              <a:r>
                <a:rPr lang="en-US" sz="800" b="1" dirty="0" smtClean="0">
                  <a:latin typeface="Arial" pitchFamily="34" charset="0"/>
                  <a:cs typeface="Arial" pitchFamily="34" charset="0"/>
                </a:rPr>
                <a:t>Gilmore City Limestone</a:t>
              </a:r>
              <a:endParaRPr lang="en-US" sz="800" b="1" dirty="0">
                <a:latin typeface="Arial" pitchFamily="34" charset="0"/>
                <a:cs typeface="Arial" pitchFamily="34" charset="0"/>
              </a:endParaRPr>
            </a:p>
          </p:txBody>
        </p:sp>
        <p:sp>
          <p:nvSpPr>
            <p:cNvPr id="17" name="TextBox 16"/>
            <p:cNvSpPr txBox="1"/>
            <p:nvPr/>
          </p:nvSpPr>
          <p:spPr>
            <a:xfrm>
              <a:off x="6477000" y="4419600"/>
              <a:ext cx="990600" cy="215444"/>
            </a:xfrm>
            <a:prstGeom prst="rect">
              <a:avLst/>
            </a:prstGeom>
            <a:solidFill>
              <a:schemeClr val="bg1"/>
            </a:solidFill>
          </p:spPr>
          <p:txBody>
            <a:bodyPr wrap="square" rtlCol="0">
              <a:spAutoFit/>
            </a:bodyPr>
            <a:lstStyle/>
            <a:p>
              <a:r>
                <a:rPr lang="en-US" sz="800" b="1" dirty="0" smtClean="0">
                  <a:latin typeface="Arial" pitchFamily="34" charset="0"/>
                  <a:cs typeface="Arial" pitchFamily="34" charset="0"/>
                </a:rPr>
                <a:t>Viola Limestone</a:t>
              </a:r>
              <a:endParaRPr lang="en-US" sz="800" b="1" dirty="0">
                <a:latin typeface="Arial" pitchFamily="34" charset="0"/>
                <a:cs typeface="Arial" pitchFamily="34" charset="0"/>
              </a:endParaRPr>
            </a:p>
          </p:txBody>
        </p:sp>
        <p:sp>
          <p:nvSpPr>
            <p:cNvPr id="18" name="TextBox 17"/>
            <p:cNvSpPr txBox="1"/>
            <p:nvPr/>
          </p:nvSpPr>
          <p:spPr>
            <a:xfrm>
              <a:off x="6477000" y="5257800"/>
              <a:ext cx="990600" cy="215444"/>
            </a:xfrm>
            <a:prstGeom prst="rect">
              <a:avLst/>
            </a:prstGeom>
            <a:solidFill>
              <a:schemeClr val="bg1"/>
            </a:solidFill>
          </p:spPr>
          <p:txBody>
            <a:bodyPr wrap="square" rtlCol="0">
              <a:spAutoFit/>
            </a:bodyPr>
            <a:lstStyle/>
            <a:p>
              <a:r>
                <a:rPr lang="en-US" sz="800" b="1" dirty="0" smtClean="0">
                  <a:latin typeface="Arial" pitchFamily="34" charset="0"/>
                  <a:cs typeface="Arial" pitchFamily="34" charset="0"/>
                </a:rPr>
                <a:t>Arbuckle Group</a:t>
              </a:r>
              <a:endParaRPr lang="en-US" sz="800" b="1" dirty="0">
                <a:latin typeface="Arial" pitchFamily="34" charset="0"/>
                <a:cs typeface="Arial" pitchFamily="34" charset="0"/>
              </a:endParaRPr>
            </a:p>
          </p:txBody>
        </p:sp>
        <p:sp>
          <p:nvSpPr>
            <p:cNvPr id="19" name="TextBox 18"/>
            <p:cNvSpPr txBox="1"/>
            <p:nvPr/>
          </p:nvSpPr>
          <p:spPr>
            <a:xfrm>
              <a:off x="6400800" y="2286000"/>
              <a:ext cx="990600" cy="338554"/>
            </a:xfrm>
            <a:prstGeom prst="rect">
              <a:avLst/>
            </a:prstGeom>
            <a:solidFill>
              <a:schemeClr val="bg1"/>
            </a:solidFill>
          </p:spPr>
          <p:txBody>
            <a:bodyPr wrap="square" rtlCol="0">
              <a:spAutoFit/>
            </a:bodyPr>
            <a:lstStyle/>
            <a:p>
              <a:r>
                <a:rPr lang="en-US" sz="800" b="1" dirty="0" smtClean="0">
                  <a:latin typeface="Arial" pitchFamily="34" charset="0"/>
                  <a:cs typeface="Arial" pitchFamily="34" charset="0"/>
                </a:rPr>
                <a:t>Mississippian  Limestone</a:t>
              </a:r>
              <a:endParaRPr lang="en-US" sz="800" b="1" dirty="0">
                <a:latin typeface="Arial" pitchFamily="34" charset="0"/>
                <a:cs typeface="Arial" pitchFamily="34" charset="0"/>
              </a:endParaRPr>
            </a:p>
          </p:txBody>
        </p:sp>
        <p:sp>
          <p:nvSpPr>
            <p:cNvPr id="20" name="TextBox 19"/>
            <p:cNvSpPr txBox="1"/>
            <p:nvPr/>
          </p:nvSpPr>
          <p:spPr>
            <a:xfrm>
              <a:off x="6400800" y="2895600"/>
              <a:ext cx="762000" cy="338554"/>
            </a:xfrm>
            <a:prstGeom prst="rect">
              <a:avLst/>
            </a:prstGeom>
            <a:solidFill>
              <a:schemeClr val="bg1"/>
            </a:solidFill>
          </p:spPr>
          <p:txBody>
            <a:bodyPr wrap="square" rtlCol="0">
              <a:spAutoFit/>
            </a:bodyPr>
            <a:lstStyle/>
            <a:p>
              <a:r>
                <a:rPr lang="en-US" sz="800" b="1" dirty="0" smtClean="0">
                  <a:latin typeface="Arial" pitchFamily="34" charset="0"/>
                  <a:cs typeface="Arial" pitchFamily="34" charset="0"/>
                </a:rPr>
                <a:t>Osage Formation</a:t>
              </a:r>
              <a:endParaRPr lang="en-US" sz="800" b="1" dirty="0">
                <a:latin typeface="Arial" pitchFamily="34" charset="0"/>
                <a:cs typeface="Arial" pitchFamily="34" charset="0"/>
              </a:endParaRPr>
            </a:p>
          </p:txBody>
        </p:sp>
      </p:grpSp>
      <p:sp>
        <p:nvSpPr>
          <p:cNvPr id="21" name="TextBox 20"/>
          <p:cNvSpPr txBox="1"/>
          <p:nvPr/>
        </p:nvSpPr>
        <p:spPr>
          <a:xfrm>
            <a:off x="6629400" y="6400800"/>
            <a:ext cx="2209800" cy="646331"/>
          </a:xfrm>
          <a:prstGeom prst="rect">
            <a:avLst/>
          </a:prstGeom>
          <a:noFill/>
        </p:spPr>
        <p:txBody>
          <a:bodyPr wrap="square" rtlCol="0">
            <a:spAutoFit/>
          </a:bodyPr>
          <a:lstStyle/>
          <a:p>
            <a:r>
              <a:rPr lang="en-US" dirty="0" smtClean="0">
                <a:solidFill>
                  <a:srgbClr val="000000"/>
                </a:solidFill>
                <a:latin typeface="Times New Roman" pitchFamily="18" charset="0"/>
                <a:cs typeface="Times New Roman" pitchFamily="18" charset="0"/>
              </a:rPr>
              <a:t>( Liner et al.,2009)</a:t>
            </a:r>
            <a:endParaRPr lang="en-US" dirty="0" smtClean="0">
              <a:solidFill>
                <a:srgbClr val="000000"/>
              </a:solidFill>
              <a:latin typeface="Arial" charset="0"/>
              <a:ea typeface="ＭＳ Ｐゴシック" charset="0"/>
              <a:cs typeface="Arial" charset="0"/>
            </a:endParaRPr>
          </a:p>
          <a:p>
            <a:endParaRPr lang="en-US" dirty="0"/>
          </a:p>
        </p:txBody>
      </p:sp>
      <p:sp>
        <p:nvSpPr>
          <p:cNvPr id="22" name="Slide Number Placeholder 21"/>
          <p:cNvSpPr>
            <a:spLocks noGrp="1"/>
          </p:cNvSpPr>
          <p:nvPr>
            <p:ph type="sldNum" sz="quarter" idx="12"/>
          </p:nvPr>
        </p:nvSpPr>
        <p:spPr/>
        <p:txBody>
          <a:bodyPr/>
          <a:lstStyle/>
          <a:p>
            <a:fld id="{B35BED08-DE6E-4075-AFC6-D3099502CFAF}" type="slidenum">
              <a:rPr lang="en-US" smtClean="0"/>
              <a:pPr/>
              <a:t>8</a:t>
            </a:fld>
            <a:endParaRPr lang="en-US" dirty="0"/>
          </a:p>
        </p:txBody>
      </p:sp>
    </p:spTree>
    <p:extLst>
      <p:ext uri="{BB962C8B-B14F-4D97-AF65-F5344CB8AC3E}">
        <p14:creationId xmlns:p14="http://schemas.microsoft.com/office/powerpoint/2010/main" val="1644648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1828800"/>
            <a:ext cx="9144000" cy="3673475"/>
            <a:chOff x="0" y="838200"/>
            <a:chExt cx="9144000" cy="3673475"/>
          </a:xfrm>
        </p:grpSpPr>
        <p:pic>
          <p:nvPicPr>
            <p:cNvPr id="1026" name="Picture 2"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8200"/>
              <a:ext cx="3951611" cy="36734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1611" y="868680"/>
              <a:ext cx="5192389" cy="363149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152400" y="381000"/>
            <a:ext cx="8991600" cy="584775"/>
          </a:xfrm>
          <a:prstGeom prst="rect">
            <a:avLst/>
          </a:prstGeom>
        </p:spPr>
        <p:txBody>
          <a:bodyPr wrap="square">
            <a:spAutoFit/>
          </a:bodyPr>
          <a:lstStyle/>
          <a:p>
            <a:pPr algn="ctr"/>
            <a:r>
              <a:rPr lang="en-US" sz="3200" dirty="0" smtClean="0">
                <a:latin typeface="Book Antiqua" pitchFamily="18" charset="0"/>
                <a:cs typeface="Times New Roman" pitchFamily="18" charset="0"/>
              </a:rPr>
              <a:t>3D </a:t>
            </a:r>
            <a:r>
              <a:rPr lang="en-US" sz="3200" dirty="0">
                <a:latin typeface="Book Antiqua" pitchFamily="18" charset="0"/>
                <a:cs typeface="Times New Roman" pitchFamily="18" charset="0"/>
              </a:rPr>
              <a:t>Seismic area, time slice at the </a:t>
            </a:r>
            <a:r>
              <a:rPr lang="en-US" sz="3200" dirty="0" smtClean="0">
                <a:latin typeface="Book Antiqua" pitchFamily="18" charset="0"/>
                <a:cs typeface="Times New Roman" pitchFamily="18" charset="0"/>
              </a:rPr>
              <a:t>Mississippian</a:t>
            </a:r>
            <a:endParaRPr lang="en-US" sz="3200" dirty="0">
              <a:latin typeface="Book Antiqua" pitchFamily="18" charset="0"/>
              <a:cs typeface="Times New Roman" pitchFamily="18" charset="0"/>
            </a:endParaRPr>
          </a:p>
        </p:txBody>
      </p:sp>
      <p:sp>
        <p:nvSpPr>
          <p:cNvPr id="6" name="TextBox 5"/>
          <p:cNvSpPr txBox="1"/>
          <p:nvPr/>
        </p:nvSpPr>
        <p:spPr>
          <a:xfrm>
            <a:off x="6553200" y="6096000"/>
            <a:ext cx="2209800" cy="646331"/>
          </a:xfrm>
          <a:prstGeom prst="rect">
            <a:avLst/>
          </a:prstGeom>
          <a:noFill/>
        </p:spPr>
        <p:txBody>
          <a:bodyPr wrap="square" rtlCol="0">
            <a:spAutoFit/>
          </a:bodyPr>
          <a:lstStyle/>
          <a:p>
            <a:r>
              <a:rPr lang="en-US" dirty="0" smtClean="0">
                <a:solidFill>
                  <a:srgbClr val="000000"/>
                </a:solidFill>
                <a:latin typeface="Times New Roman" pitchFamily="18" charset="0"/>
                <a:cs typeface="Times New Roman" pitchFamily="18" charset="0"/>
              </a:rPr>
              <a:t>( Liner et al.,2009)</a:t>
            </a:r>
            <a:endParaRPr lang="en-US" dirty="0" smtClean="0">
              <a:solidFill>
                <a:srgbClr val="000000"/>
              </a:solidFill>
              <a:latin typeface="Arial" charset="0"/>
              <a:ea typeface="ＭＳ Ｐゴシック" charset="0"/>
              <a:cs typeface="Arial" charset="0"/>
            </a:endParaRPr>
          </a:p>
          <a:p>
            <a:endParaRPr lang="en-US" dirty="0"/>
          </a:p>
        </p:txBody>
      </p:sp>
      <p:sp>
        <p:nvSpPr>
          <p:cNvPr id="7" name="Rectangle 6"/>
          <p:cNvSpPr/>
          <p:nvPr/>
        </p:nvSpPr>
        <p:spPr>
          <a:xfrm>
            <a:off x="1981200" y="6096000"/>
            <a:ext cx="4419600" cy="369332"/>
          </a:xfrm>
          <a:prstGeom prst="rect">
            <a:avLst/>
          </a:prstGeom>
        </p:spPr>
        <p:txBody>
          <a:bodyPr wrap="square">
            <a:spAutoFit/>
          </a:bodyPr>
          <a:lstStyle/>
          <a:p>
            <a:r>
              <a:rPr lang="en-US" dirty="0" smtClean="0">
                <a:solidFill>
                  <a:prstClr val="black"/>
                </a:solidFill>
                <a:latin typeface="Times New Roman" pitchFamily="18" charset="0"/>
                <a:cs typeface="Times New Roman" pitchFamily="18" charset="0"/>
              </a:rPr>
              <a:t>Cross section courtesy of Tom </a:t>
            </a:r>
            <a:r>
              <a:rPr lang="en-US" dirty="0" err="1" smtClean="0">
                <a:solidFill>
                  <a:prstClr val="black"/>
                </a:solidFill>
                <a:latin typeface="Times New Roman" pitchFamily="18" charset="0"/>
                <a:cs typeface="Times New Roman" pitchFamily="18" charset="0"/>
              </a:rPr>
              <a:t>Bjorklund</a:t>
            </a:r>
            <a:r>
              <a:rPr lang="en-US" dirty="0" smtClean="0">
                <a:solidFill>
                  <a:prstClr val="black"/>
                </a:solidFill>
                <a:latin typeface="Times New Roman" pitchFamily="18" charset="0"/>
                <a:cs typeface="Times New Roman" pitchFamily="18" charset="0"/>
              </a:rPr>
              <a:t> .</a:t>
            </a:r>
            <a:endParaRPr lang="en-US" dirty="0"/>
          </a:p>
        </p:txBody>
      </p:sp>
      <p:sp>
        <p:nvSpPr>
          <p:cNvPr id="8" name="Slide Number Placeholder 7"/>
          <p:cNvSpPr>
            <a:spLocks noGrp="1"/>
          </p:cNvSpPr>
          <p:nvPr>
            <p:ph type="sldNum" sz="quarter" idx="12"/>
          </p:nvPr>
        </p:nvSpPr>
        <p:spPr/>
        <p:txBody>
          <a:bodyPr/>
          <a:lstStyle/>
          <a:p>
            <a:fld id="{B35BED08-DE6E-4075-AFC6-D3099502CFAF}" type="slidenum">
              <a:rPr lang="en-US" smtClean="0"/>
              <a:pPr/>
              <a:t>9</a:t>
            </a:fld>
            <a:endParaRPr lang="en-US" dirty="0"/>
          </a:p>
        </p:txBody>
      </p:sp>
    </p:spTree>
    <p:extLst>
      <p:ext uri="{BB962C8B-B14F-4D97-AF65-F5344CB8AC3E}">
        <p14:creationId xmlns:p14="http://schemas.microsoft.com/office/powerpoint/2010/main" val="2254991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7646</TotalTime>
  <Words>1566</Words>
  <Application>Microsoft Office PowerPoint</Application>
  <PresentationFormat>On-screen Show (4:3)</PresentationFormat>
  <Paragraphs>340</Paragraphs>
  <Slides>37</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Drawing</vt:lpstr>
      <vt:lpstr> Convolutional Time-Lapse Seismic Modeling for CO2 Sequestration at the Dickman Oilfield, Ness County, Kansas</vt:lpstr>
      <vt:lpstr>Outline</vt:lpstr>
      <vt:lpstr>Background</vt:lpstr>
      <vt:lpstr>Previous Studies</vt:lpstr>
      <vt:lpstr>Motivation</vt:lpstr>
      <vt:lpstr>Introduction</vt:lpstr>
      <vt:lpstr>PowerPoint Presentation</vt:lpstr>
      <vt:lpstr>PowerPoint Presentation</vt:lpstr>
      <vt:lpstr>PowerPoint Presentation</vt:lpstr>
      <vt:lpstr>Flow Simulation</vt:lpstr>
      <vt:lpstr>Flow Simulation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and Discussions</vt:lpstr>
      <vt:lpstr>Acknowledgement</vt:lpstr>
      <vt:lpstr>Thank You !!!</vt:lpstr>
      <vt:lpstr>PowerPoint Presentation</vt:lpstr>
      <vt:lpstr>PowerPoint Presentation</vt:lpstr>
      <vt:lpstr>PowerPoint Presentation</vt:lpstr>
      <vt:lpstr>PowerPoint Presentation</vt:lpstr>
      <vt:lpstr>PowerPoint Presentation</vt:lpstr>
      <vt:lpstr>PowerPoint Presentation</vt:lpstr>
      <vt:lpstr>Flow Simulation</vt:lpstr>
      <vt:lpstr>Flow Simulation</vt:lpstr>
      <vt:lpstr>Flow Simulation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Time-lapse 3D Seismic Modeling Study for CO2 Sequestration at the Dickman Field, Ness County, Kansas</dc:title>
  <dc:creator>tanzi</dc:creator>
  <cp:lastModifiedBy>tanzi</cp:lastModifiedBy>
  <cp:revision>114</cp:revision>
  <dcterms:created xsi:type="dcterms:W3CDTF">2012-01-26T18:59:46Z</dcterms:created>
  <dcterms:modified xsi:type="dcterms:W3CDTF">2012-05-02T17:21:34Z</dcterms:modified>
</cp:coreProperties>
</file>