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1" r:id="rId1"/>
  </p:sldMasterIdLst>
  <p:notesMasterIdLst>
    <p:notesMasterId r:id="rId18"/>
  </p:notesMasterIdLst>
  <p:sldIdLst>
    <p:sldId id="280" r:id="rId2"/>
    <p:sldId id="281" r:id="rId3"/>
    <p:sldId id="256" r:id="rId4"/>
    <p:sldId id="260" r:id="rId5"/>
    <p:sldId id="261" r:id="rId6"/>
    <p:sldId id="259" r:id="rId7"/>
    <p:sldId id="263" r:id="rId8"/>
    <p:sldId id="258" r:id="rId9"/>
    <p:sldId id="265" r:id="rId10"/>
    <p:sldId id="269" r:id="rId11"/>
    <p:sldId id="270" r:id="rId12"/>
    <p:sldId id="271" r:id="rId13"/>
    <p:sldId id="279" r:id="rId14"/>
    <p:sldId id="272" r:id="rId15"/>
    <p:sldId id="273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3B0"/>
    <a:srgbClr val="ADAFA8"/>
    <a:srgbClr val="B6B5B1"/>
    <a:srgbClr val="C0CABF"/>
    <a:srgbClr val="C0CAC0"/>
    <a:srgbClr val="BFC9BF"/>
    <a:srgbClr val="C3CDC3"/>
    <a:srgbClr val="B3BF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119" d="100"/>
          <a:sy n="119" d="100"/>
        </p:scale>
        <p:origin x="-22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1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0EBF30-711D-4E5F-987D-B968B7F4C9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CD17B-CD77-4A23-86B1-740E7363BFEE}" type="slidenum">
              <a:rPr lang="en-US"/>
              <a:pPr/>
              <a:t>1</a:t>
            </a:fld>
            <a:endParaRPr lang="en-US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5059B-88DE-48DC-B8C0-06781EA7D542}" type="slidenum">
              <a:rPr lang="en-US"/>
              <a:pPr/>
              <a:t>10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7262A-0F04-47D9-9B44-7B55444D60B3}" type="slidenum">
              <a:rPr lang="en-US"/>
              <a:pPr/>
              <a:t>11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003C0-84E8-4F47-B078-8C62326B4662}" type="slidenum">
              <a:rPr lang="en-US"/>
              <a:pPr/>
              <a:t>12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F5E4F-B60F-45DB-97B4-802101DB75FF}" type="slidenum">
              <a:rPr lang="en-US"/>
              <a:pPr/>
              <a:t>13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4AB16-D1EA-4ACB-9B22-5C09D756B6B7}" type="slidenum">
              <a:rPr lang="en-US"/>
              <a:pPr/>
              <a:t>14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9C864-F02C-4F29-A99B-5623693EBFA8}" type="slidenum">
              <a:rPr lang="en-US"/>
              <a:pPr/>
              <a:t>15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64E1C-C26A-476C-BAAF-58427BC838D6}" type="slidenum">
              <a:rPr lang="en-US"/>
              <a:pPr/>
              <a:t>16</a:t>
            </a:fld>
            <a:endParaRPr lang="en-US"/>
          </a:p>
        </p:txBody>
      </p:sp>
      <p:sp>
        <p:nvSpPr>
          <p:cNvPr id="20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D8899-6FA0-4996-BB76-3CA8DE790E40}" type="slidenum">
              <a:rPr lang="en-US"/>
              <a:pPr/>
              <a:t>2</a:t>
            </a:fld>
            <a:endParaRPr lang="en-US"/>
          </a:p>
        </p:txBody>
      </p:sp>
      <p:sp>
        <p:nvSpPr>
          <p:cNvPr id="20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EF12C-4D0C-4AB4-9FBB-DF42C6FE2822}" type="slidenum">
              <a:rPr lang="en-US"/>
              <a:pPr/>
              <a:t>3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70E46-FDDC-4F20-9009-63D8A4F09525}" type="slidenum">
              <a:rPr lang="en-US"/>
              <a:pPr/>
              <a:t>4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C0253-F9B5-46D0-BE63-95A11BA14368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77DD8-4B2D-460D-BE31-E9FE8ED01C2D}" type="slidenum">
              <a:rPr lang="en-US"/>
              <a:pPr/>
              <a:t>6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AE8BE-8A48-40AE-91B3-A86745851CD3}" type="slidenum">
              <a:rPr lang="en-US"/>
              <a:pPr/>
              <a:t>7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0514A-0F7B-44B4-9FED-766BEC908DEC}" type="slidenum">
              <a:rPr lang="en-US"/>
              <a:pPr/>
              <a:t>8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17782-1277-4C1A-B32F-81ACA9786FA3}" type="slidenum">
              <a:rPr lang="en-US"/>
              <a:pPr/>
              <a:t>9</a:t>
            </a:fld>
            <a:endParaRPr lang="en-US"/>
          </a:p>
        </p:txBody>
      </p:sp>
      <p:sp>
        <p:nvSpPr>
          <p:cNvPr id="166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149507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14950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0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68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69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570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>
              <a:latin typeface="Helvetica" pitchFamily="1" charset="0"/>
            </a:endParaRPr>
          </a:p>
        </p:txBody>
      </p:sp>
      <p:sp>
        <p:nvSpPr>
          <p:cNvPr id="14957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7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9573" name="Rectangle 69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574" name="Rectangle 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575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ECC30A-B202-4A6B-A1A3-C481EF97F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A3AA-1200-4C61-BB6A-822763C3F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0072-3355-45E7-BDC6-8BC3966EE3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AA80E-3892-4346-A09F-D5E978961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D1706-8BF2-42AC-87C9-817503D06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85561-B10A-4BAE-A81D-1E1A3E39A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C76-FE3F-4996-AD77-D797BD9CC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3235-6D06-476D-84DD-F81725DBE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5AE70-788A-4255-BFE8-EAA6CACC7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8DBD9-DB5F-4A0D-81B2-B3254CCFE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602B-4EF3-4682-931D-9ED47FAA7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4848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4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5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4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5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6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7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8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9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0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1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2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3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4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5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6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7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8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9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0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1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2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3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4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5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6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7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8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9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0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1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2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3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4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5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6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7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8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9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0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1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2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3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4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5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6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7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8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9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0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1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2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3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4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545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546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547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8548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8549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0635197-0243-4FF2-B650-E63C8B5045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1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Microsoft_Office_Word_97_-_2003_Document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7" descr="spice"/>
          <p:cNvPicPr>
            <a:picLocks noChangeAspect="1" noChangeArrowheads="1"/>
          </p:cNvPicPr>
          <p:nvPr/>
        </p:nvPicPr>
        <p:blipFill>
          <a:blip r:embed="rId3" cstate="print"/>
          <a:srcRect l="19510" t="16023" r="17068" b="10063"/>
          <a:stretch>
            <a:fillRect/>
          </a:stretch>
        </p:blipFill>
        <p:spPr bwMode="auto">
          <a:xfrm>
            <a:off x="4724400" y="414338"/>
            <a:ext cx="3810000" cy="232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7635" name="Picture 15"/>
          <p:cNvPicPr>
            <a:picLocks noChangeAspect="1" noChangeArrowheads="1"/>
          </p:cNvPicPr>
          <p:nvPr/>
        </p:nvPicPr>
        <p:blipFill>
          <a:blip r:embed="rId4" cstate="print"/>
          <a:srcRect b="2525"/>
          <a:stretch>
            <a:fillRect/>
          </a:stretch>
        </p:blipFill>
        <p:spPr bwMode="auto">
          <a:xfrm>
            <a:off x="5410200" y="2560638"/>
            <a:ext cx="3586163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00" y="533400"/>
            <a:ext cx="8382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200"/>
              <a:t>Attributes</a:t>
            </a:r>
          </a:p>
        </p:txBody>
      </p:sp>
      <p:pic>
        <p:nvPicPr>
          <p:cNvPr id="2" name="Group 2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913" y="4243388"/>
            <a:ext cx="30781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l="5814" t="6062" r="5740" b="13609"/>
          <a:stretch>
            <a:fillRect/>
          </a:stretch>
        </p:blipFill>
        <p:spPr bwMode="auto">
          <a:xfrm>
            <a:off x="152400" y="1601788"/>
            <a:ext cx="4032250" cy="2133600"/>
          </a:xfrm>
          <a:prstGeom prst="rect">
            <a:avLst/>
          </a:prstGeom>
          <a:noFill/>
          <a:ln w="9525">
            <a:solidFill>
              <a:srgbClr val="08101A"/>
            </a:solidFill>
            <a:miter lim="800000"/>
            <a:headEnd/>
            <a:tailEnd/>
          </a:ln>
          <a:effectLst>
            <a:outerShdw dist="1143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52400"/>
            <a:ext cx="2549525" cy="6699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56838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 Black"/>
                <a:ea typeface="ＭＳ Ｐゴシック" charset="-128"/>
                <a:cs typeface="Arial Black"/>
              </a:rPr>
              <a:t>UH</a:t>
            </a:r>
            <a:r>
              <a:rPr lang="en-US" sz="3600">
                <a:ea typeface="ＭＳ Ｐゴシック" charset="-128"/>
                <a:cs typeface="ＭＳ Ｐゴシック" charset="-128"/>
              </a:rPr>
              <a:t> </a:t>
            </a:r>
            <a:r>
              <a:rPr lang="en-US" sz="360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Energy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1906588"/>
            <a:ext cx="922338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200"/>
              <a:t>Numerical </a:t>
            </a:r>
          </a:p>
          <a:p>
            <a:r>
              <a:rPr lang="en-US" sz="1200"/>
              <a:t>Modeling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 r="4950" b="6714"/>
          <a:stretch>
            <a:fillRect/>
          </a:stretch>
        </p:blipFill>
        <p:spPr bwMode="auto">
          <a:xfrm>
            <a:off x="2590800" y="1144588"/>
            <a:ext cx="2220913" cy="2819400"/>
          </a:xfrm>
          <a:prstGeom prst="rect">
            <a:avLst/>
          </a:prstGeom>
          <a:noFill/>
          <a:ln w="12700" cap="sq">
            <a:solidFill>
              <a:srgbClr val="08101A"/>
            </a:solidFill>
            <a:miter lim="800000"/>
            <a:headEnd type="none" w="sm" len="sm"/>
            <a:tailEnd type="none" w="sm" len="sm"/>
          </a:ln>
          <a:effectLst>
            <a:outerShdw dist="1524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06713" y="1449388"/>
            <a:ext cx="1125537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200"/>
              <a:t>Prestack </a:t>
            </a:r>
          </a:p>
          <a:p>
            <a:r>
              <a:rPr lang="en-US" sz="1200"/>
              <a:t>Data Analysis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538538"/>
            <a:ext cx="4078288" cy="2635250"/>
          </a:xfrm>
          <a:prstGeom prst="rect">
            <a:avLst/>
          </a:prstGeom>
          <a:noFill/>
          <a:ln w="12700" cap="sq">
            <a:solidFill>
              <a:srgbClr val="08101A"/>
            </a:solidFill>
            <a:miter lim="800000"/>
            <a:headEnd type="none" w="sm" len="sm"/>
            <a:tailEnd type="none" w="sm" len="sm"/>
          </a:ln>
          <a:effectLst>
            <a:outerShdw dist="177801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200" y="3887788"/>
            <a:ext cx="1311275" cy="28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200"/>
              <a:t>Data Processing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2239963"/>
            <a:ext cx="2654300" cy="2867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16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38600" y="2516188"/>
            <a:ext cx="1092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200"/>
              <a:t>Seismic </a:t>
            </a:r>
          </a:p>
          <a:p>
            <a:r>
              <a:rPr lang="en-US" sz="1200"/>
              <a:t>Interpretation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29200" y="5557838"/>
            <a:ext cx="1092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200"/>
              <a:t>Quantitative </a:t>
            </a:r>
          </a:p>
          <a:p>
            <a:r>
              <a:rPr lang="en-US" sz="1200"/>
              <a:t>Interpretation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29400" y="2897188"/>
            <a:ext cx="1592263" cy="28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200"/>
              <a:t>Prospect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CWT of Selected Traces</a:t>
            </a:r>
          </a:p>
        </p:txBody>
      </p:sp>
      <p:pic>
        <p:nvPicPr>
          <p:cNvPr id="176132" name="Picture 4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85950"/>
            <a:ext cx="6858000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8" name="Picture 16" descr="2"/>
          <p:cNvPicPr>
            <a:picLocks noChangeAspect="1" noChangeArrowheads="1"/>
          </p:cNvPicPr>
          <p:nvPr/>
        </p:nvPicPr>
        <p:blipFill>
          <a:blip r:embed="rId3" cstate="print"/>
          <a:srcRect l="6876" t="4405" r="77322" b="31598"/>
          <a:stretch>
            <a:fillRect/>
          </a:stretch>
        </p:blipFill>
        <p:spPr bwMode="auto">
          <a:xfrm>
            <a:off x="236538" y="2638425"/>
            <a:ext cx="9779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Offset 4194 m</a:t>
            </a:r>
          </a:p>
        </p:txBody>
      </p:sp>
      <p:pic>
        <p:nvPicPr>
          <p:cNvPr id="177155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892300"/>
            <a:ext cx="6324600" cy="479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7156" name="Picture 4" descr="2009GuidedWav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573588"/>
            <a:ext cx="2362200" cy="1998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7167" name="Group 15"/>
          <p:cNvGrpSpPr>
            <a:grpSpLocks/>
          </p:cNvGrpSpPr>
          <p:nvPr/>
        </p:nvGrpSpPr>
        <p:grpSpPr bwMode="auto">
          <a:xfrm>
            <a:off x="838200" y="4646613"/>
            <a:ext cx="3175000" cy="2058987"/>
            <a:chOff x="528" y="2921"/>
            <a:chExt cx="2000" cy="1297"/>
          </a:xfrm>
        </p:grpSpPr>
        <p:sp>
          <p:nvSpPr>
            <p:cNvPr id="177157" name="Text Box 5"/>
            <p:cNvSpPr txBox="1">
              <a:spLocks noChangeArrowheads="1"/>
            </p:cNvSpPr>
            <p:nvPr/>
          </p:nvSpPr>
          <p:spPr bwMode="auto">
            <a:xfrm>
              <a:off x="528" y="3428"/>
              <a:ext cx="564" cy="23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v(f)=x/t </a:t>
              </a:r>
            </a:p>
          </p:txBody>
        </p:sp>
        <p:sp>
          <p:nvSpPr>
            <p:cNvPr id="177158" name="Oval 6"/>
            <p:cNvSpPr>
              <a:spLocks noChangeArrowheads="1"/>
            </p:cNvSpPr>
            <p:nvPr/>
          </p:nvSpPr>
          <p:spPr bwMode="auto">
            <a:xfrm>
              <a:off x="2160" y="303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9" name="Line 7"/>
            <p:cNvSpPr>
              <a:spLocks noChangeShapeType="1"/>
            </p:cNvSpPr>
            <p:nvPr/>
          </p:nvSpPr>
          <p:spPr bwMode="auto">
            <a:xfrm flipH="1">
              <a:off x="1471" y="3078"/>
              <a:ext cx="689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1" name="Oval 9"/>
            <p:cNvSpPr>
              <a:spLocks noChangeArrowheads="1"/>
            </p:cNvSpPr>
            <p:nvPr/>
          </p:nvSpPr>
          <p:spPr bwMode="auto">
            <a:xfrm>
              <a:off x="1153" y="2921"/>
              <a:ext cx="335" cy="3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2" name="Oval 10"/>
            <p:cNvSpPr>
              <a:spLocks noChangeArrowheads="1"/>
            </p:cNvSpPr>
            <p:nvPr/>
          </p:nvSpPr>
          <p:spPr bwMode="auto">
            <a:xfrm>
              <a:off x="2080" y="3770"/>
              <a:ext cx="448" cy="4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3" name="Line 11"/>
            <p:cNvSpPr>
              <a:spLocks noChangeShapeType="1"/>
            </p:cNvSpPr>
            <p:nvPr/>
          </p:nvSpPr>
          <p:spPr bwMode="auto">
            <a:xfrm flipV="1">
              <a:off x="1096" y="3230"/>
              <a:ext cx="139" cy="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4" name="Line 12"/>
            <p:cNvSpPr>
              <a:spLocks noChangeShapeType="1"/>
            </p:cNvSpPr>
            <p:nvPr/>
          </p:nvSpPr>
          <p:spPr bwMode="auto">
            <a:xfrm>
              <a:off x="1092" y="3549"/>
              <a:ext cx="996" cy="3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Velocity Fit</a:t>
            </a:r>
          </a:p>
        </p:txBody>
      </p:sp>
      <p:pic>
        <p:nvPicPr>
          <p:cNvPr id="178180" name="Picture 4" descr="a"/>
          <p:cNvPicPr>
            <a:picLocks noChangeAspect="1" noChangeArrowheads="1"/>
          </p:cNvPicPr>
          <p:nvPr/>
        </p:nvPicPr>
        <p:blipFill>
          <a:blip r:embed="rId3" cstate="print"/>
          <a:srcRect l="3413" t="7993" r="47102" b="16882"/>
          <a:stretch>
            <a:fillRect/>
          </a:stretch>
        </p:blipFill>
        <p:spPr bwMode="auto">
          <a:xfrm>
            <a:off x="1905000" y="2286000"/>
            <a:ext cx="4419600" cy="3581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8181" name="Picture 5" descr="b"/>
          <p:cNvPicPr>
            <a:picLocks noChangeAspect="1" noChangeArrowheads="1"/>
          </p:cNvPicPr>
          <p:nvPr/>
        </p:nvPicPr>
        <p:blipFill>
          <a:blip r:embed="rId4" cstate="print"/>
          <a:srcRect l="2499" t="1811"/>
          <a:stretch>
            <a:fillRect/>
          </a:stretch>
        </p:blipFill>
        <p:spPr bwMode="auto">
          <a:xfrm>
            <a:off x="6661150" y="3373438"/>
            <a:ext cx="1238250" cy="1119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a"/>
          <p:cNvPicPr>
            <a:picLocks noChangeAspect="1" noChangeArrowheads="1"/>
          </p:cNvPicPr>
          <p:nvPr/>
        </p:nvPicPr>
        <p:blipFill>
          <a:blip r:embed="rId3" cstate="print"/>
          <a:srcRect l="3413" t="7993" r="47102" b="16882"/>
          <a:stretch>
            <a:fillRect/>
          </a:stretch>
        </p:blipFill>
        <p:spPr bwMode="auto">
          <a:xfrm>
            <a:off x="1905000" y="2286000"/>
            <a:ext cx="4419600" cy="3581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&amp; Group Velocity Fit</a:t>
            </a:r>
          </a:p>
        </p:txBody>
      </p:sp>
      <p:pic>
        <p:nvPicPr>
          <p:cNvPr id="195588" name="Picture 4" descr="a"/>
          <p:cNvPicPr>
            <a:picLocks noChangeAspect="1" noChangeArrowheads="1"/>
          </p:cNvPicPr>
          <p:nvPr/>
        </p:nvPicPr>
        <p:blipFill>
          <a:blip r:embed="rId3" cstate="print"/>
          <a:srcRect l="52045" t="7993" r="3751" b="16884"/>
          <a:stretch>
            <a:fillRect/>
          </a:stretch>
        </p:blipFill>
        <p:spPr bwMode="auto">
          <a:xfrm>
            <a:off x="2300288" y="2286000"/>
            <a:ext cx="3948112" cy="3581400"/>
          </a:xfrm>
          <a:prstGeom prst="rect">
            <a:avLst/>
          </a:prstGeom>
          <a:noFill/>
        </p:spPr>
      </p:pic>
      <p:pic>
        <p:nvPicPr>
          <p:cNvPr id="195589" name="Picture 5" descr="c"/>
          <p:cNvPicPr>
            <a:picLocks noChangeAspect="1" noChangeArrowheads="1"/>
          </p:cNvPicPr>
          <p:nvPr/>
        </p:nvPicPr>
        <p:blipFill>
          <a:blip r:embed="rId4" cstate="print"/>
          <a:srcRect l="1306" t="1123"/>
          <a:stretch>
            <a:fillRect/>
          </a:stretch>
        </p:blipFill>
        <p:spPr bwMode="auto">
          <a:xfrm>
            <a:off x="6654800" y="3375025"/>
            <a:ext cx="1200150" cy="11191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5" name="Picture 5" descr="a"/>
          <p:cNvPicPr>
            <a:picLocks noChangeAspect="1" noChangeArrowheads="1"/>
          </p:cNvPicPr>
          <p:nvPr/>
        </p:nvPicPr>
        <p:blipFill>
          <a:blip r:embed="rId3" cstate="print"/>
          <a:srcRect l="3413" t="7993" r="47102" b="16882"/>
          <a:stretch>
            <a:fillRect/>
          </a:stretch>
        </p:blipFill>
        <p:spPr bwMode="auto">
          <a:xfrm>
            <a:off x="1905000" y="2286000"/>
            <a:ext cx="4419600" cy="3581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&amp; Group Velocity Fit</a:t>
            </a:r>
          </a:p>
        </p:txBody>
      </p:sp>
      <p:pic>
        <p:nvPicPr>
          <p:cNvPr id="179203" name="Picture 3" descr="a"/>
          <p:cNvPicPr>
            <a:picLocks noChangeAspect="1" noChangeArrowheads="1"/>
          </p:cNvPicPr>
          <p:nvPr/>
        </p:nvPicPr>
        <p:blipFill>
          <a:blip r:embed="rId3" cstate="print"/>
          <a:srcRect l="52045" t="7993" r="3751" b="16884"/>
          <a:stretch>
            <a:fillRect/>
          </a:stretch>
        </p:blipFill>
        <p:spPr bwMode="auto">
          <a:xfrm>
            <a:off x="2300288" y="2286000"/>
            <a:ext cx="3948112" cy="3581400"/>
          </a:xfrm>
          <a:prstGeom prst="rect">
            <a:avLst/>
          </a:prstGeom>
          <a:noFill/>
        </p:spPr>
      </p:pic>
      <p:pic>
        <p:nvPicPr>
          <p:cNvPr id="179204" name="Picture 4" descr="c"/>
          <p:cNvPicPr>
            <a:picLocks noChangeAspect="1" noChangeArrowheads="1"/>
          </p:cNvPicPr>
          <p:nvPr/>
        </p:nvPicPr>
        <p:blipFill>
          <a:blip r:embed="rId4" cstate="print"/>
          <a:srcRect l="1306" t="1123"/>
          <a:stretch>
            <a:fillRect/>
          </a:stretch>
        </p:blipFill>
        <p:spPr bwMode="auto">
          <a:xfrm>
            <a:off x="6654800" y="3375025"/>
            <a:ext cx="1200150" cy="11191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Direct dispersion curve imaging tools</a:t>
            </a:r>
          </a:p>
          <a:p>
            <a:pPr lvl="1"/>
            <a:r>
              <a:rPr lang="en-US"/>
              <a:t>Phase velocity since 1981</a:t>
            </a:r>
          </a:p>
          <a:p>
            <a:pPr lvl="1"/>
            <a:r>
              <a:rPr lang="en-US"/>
              <a:t>Group velocity…now</a:t>
            </a:r>
          </a:p>
          <a:p>
            <a:pPr lvl="2"/>
            <a:r>
              <a:rPr lang="en-US"/>
              <a:t>Tuned continuous wavelet transform</a:t>
            </a:r>
          </a:p>
          <a:p>
            <a:pPr lvl="2"/>
            <a:r>
              <a:rPr lang="en-US"/>
              <a:t>Requires one prestack trace</a:t>
            </a:r>
          </a:p>
          <a:p>
            <a:r>
              <a:rPr lang="en-US"/>
              <a:t>Demonstrated on field data </a:t>
            </a:r>
          </a:p>
          <a:p>
            <a:pPr lvl="1"/>
            <a:r>
              <a:rPr lang="en-US"/>
              <a:t>Estmation of waveguide parameters</a:t>
            </a:r>
          </a:p>
          <a:p>
            <a:pPr lvl="2"/>
            <a:r>
              <a:rPr lang="en-US"/>
              <a:t>Phase + Group = more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1" descr="photo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1" name="TextBox 2"/>
          <p:cNvSpPr txBox="1">
            <a:spLocks noChangeArrowheads="1"/>
          </p:cNvSpPr>
          <p:nvPr/>
        </p:nvSpPr>
        <p:spPr bwMode="auto">
          <a:xfrm>
            <a:off x="5715000" y="533400"/>
            <a:ext cx="3300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3" descr="1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Rectangle 4"/>
          <p:cNvSpPr>
            <a:spLocks noChangeArrowheads="1"/>
          </p:cNvSpPr>
          <p:nvPr/>
        </p:nvSpPr>
        <p:spPr bwMode="auto">
          <a:xfrm>
            <a:off x="685800" y="533400"/>
            <a:ext cx="792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33750" y="9906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161616"/>
                </a:solidFill>
              </a:rPr>
              <a:t>CCS Team</a:t>
            </a:r>
          </a:p>
          <a:p>
            <a:endParaRPr lang="en-US" sz="3600" b="1">
              <a:solidFill>
                <a:srgbClr val="161616"/>
              </a:solidFill>
            </a:endParaRPr>
          </a:p>
        </p:txBody>
      </p:sp>
      <p:sp>
        <p:nvSpPr>
          <p:cNvPr id="198661" name="TextBox 5"/>
          <p:cNvSpPr txBox="1">
            <a:spLocks noChangeArrowheads="1"/>
          </p:cNvSpPr>
          <p:nvPr/>
        </p:nvSpPr>
        <p:spPr bwMode="auto">
          <a:xfrm>
            <a:off x="5584825" y="6513513"/>
            <a:ext cx="3519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CCS = Carbon Capture and Sequestration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152400"/>
            <a:ext cx="2549525" cy="6699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56838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 Black"/>
                <a:ea typeface="ＭＳ Ｐゴシック" charset="-128"/>
                <a:cs typeface="Arial Black"/>
              </a:rPr>
              <a:t>UH</a:t>
            </a:r>
            <a:r>
              <a:rPr lang="en-US" sz="3600">
                <a:ea typeface="ＭＳ Ｐゴシック" charset="-128"/>
                <a:cs typeface="ＭＳ Ｐゴシック" charset="-128"/>
              </a:rPr>
              <a:t> </a:t>
            </a:r>
            <a:r>
              <a:rPr lang="en-US" sz="360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610600" cy="1447800"/>
          </a:xfrm>
        </p:spPr>
        <p:txBody>
          <a:bodyPr/>
          <a:lstStyle/>
          <a:p>
            <a:r>
              <a:rPr lang="en-US" sz="4000"/>
              <a:t>Direct Imaging of group velocity dispersion curves in shallow water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858000" cy="1066800"/>
          </a:xfrm>
        </p:spPr>
        <p:txBody>
          <a:bodyPr/>
          <a:lstStyle/>
          <a:p>
            <a:r>
              <a:rPr lang="en-US" sz="2800">
                <a:latin typeface="Chalkboard" pitchFamily="1" charset="0"/>
              </a:rPr>
              <a:t>Christopher Liner (Univ. of Houston, AGL)</a:t>
            </a:r>
          </a:p>
          <a:p>
            <a:r>
              <a:rPr lang="en-US" sz="2800">
                <a:latin typeface="Chalkboard" pitchFamily="1" charset="0"/>
              </a:rPr>
              <a:t>Lee Bell and Richard Verm (Geokinetics)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7162800" y="5638800"/>
            <a:ext cx="1905000" cy="1144588"/>
            <a:chOff x="554" y="628"/>
            <a:chExt cx="2358" cy="1418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108" y="1206"/>
              <a:ext cx="234" cy="258"/>
            </a:xfrm>
            <a:custGeom>
              <a:avLst/>
              <a:gdLst/>
              <a:ahLst/>
              <a:cxnLst>
                <a:cxn ang="0">
                  <a:pos x="110" y="132"/>
                </a:cxn>
                <a:cxn ang="0">
                  <a:pos x="234" y="132"/>
                </a:cxn>
                <a:cxn ang="0">
                  <a:pos x="234" y="220"/>
                </a:cxn>
                <a:cxn ang="0">
                  <a:pos x="214" y="234"/>
                </a:cxn>
                <a:cxn ang="0">
                  <a:pos x="188" y="246"/>
                </a:cxn>
                <a:cxn ang="0">
                  <a:pos x="158" y="256"/>
                </a:cxn>
                <a:cxn ang="0">
                  <a:pos x="128" y="258"/>
                </a:cxn>
                <a:cxn ang="0">
                  <a:pos x="90" y="254"/>
                </a:cxn>
                <a:cxn ang="0">
                  <a:pos x="58" y="242"/>
                </a:cxn>
                <a:cxn ang="0">
                  <a:pos x="34" y="222"/>
                </a:cxn>
                <a:cxn ang="0">
                  <a:pos x="16" y="194"/>
                </a:cxn>
                <a:cxn ang="0">
                  <a:pos x="4" y="162"/>
                </a:cxn>
                <a:cxn ang="0">
                  <a:pos x="0" y="128"/>
                </a:cxn>
                <a:cxn ang="0">
                  <a:pos x="4" y="92"/>
                </a:cxn>
                <a:cxn ang="0">
                  <a:pos x="16" y="58"/>
                </a:cxn>
                <a:cxn ang="0">
                  <a:pos x="38" y="32"/>
                </a:cxn>
                <a:cxn ang="0">
                  <a:pos x="64" y="12"/>
                </a:cxn>
                <a:cxn ang="0">
                  <a:pos x="92" y="2"/>
                </a:cxn>
                <a:cxn ang="0">
                  <a:pos x="124" y="0"/>
                </a:cxn>
                <a:cxn ang="0">
                  <a:pos x="154" y="2"/>
                </a:cxn>
                <a:cxn ang="0">
                  <a:pos x="178" y="8"/>
                </a:cxn>
                <a:cxn ang="0">
                  <a:pos x="196" y="20"/>
                </a:cxn>
                <a:cxn ang="0">
                  <a:pos x="212" y="34"/>
                </a:cxn>
                <a:cxn ang="0">
                  <a:pos x="224" y="52"/>
                </a:cxn>
                <a:cxn ang="0">
                  <a:pos x="230" y="74"/>
                </a:cxn>
                <a:cxn ang="0">
                  <a:pos x="180" y="82"/>
                </a:cxn>
                <a:cxn ang="0">
                  <a:pos x="176" y="72"/>
                </a:cxn>
                <a:cxn ang="0">
                  <a:pos x="170" y="62"/>
                </a:cxn>
                <a:cxn ang="0">
                  <a:pos x="160" y="54"/>
                </a:cxn>
                <a:cxn ang="0">
                  <a:pos x="144" y="46"/>
                </a:cxn>
                <a:cxn ang="0">
                  <a:pos x="124" y="42"/>
                </a:cxn>
                <a:cxn ang="0">
                  <a:pos x="104" y="46"/>
                </a:cxn>
                <a:cxn ang="0">
                  <a:pos x="86" y="52"/>
                </a:cxn>
                <a:cxn ang="0">
                  <a:pos x="72" y="64"/>
                </a:cxn>
                <a:cxn ang="0">
                  <a:pos x="62" y="80"/>
                </a:cxn>
                <a:cxn ang="0">
                  <a:pos x="54" y="100"/>
                </a:cxn>
                <a:cxn ang="0">
                  <a:pos x="52" y="126"/>
                </a:cxn>
                <a:cxn ang="0">
                  <a:pos x="54" y="154"/>
                </a:cxn>
                <a:cxn ang="0">
                  <a:pos x="62" y="176"/>
                </a:cxn>
                <a:cxn ang="0">
                  <a:pos x="72" y="192"/>
                </a:cxn>
                <a:cxn ang="0">
                  <a:pos x="86" y="206"/>
                </a:cxn>
                <a:cxn ang="0">
                  <a:pos x="104" y="212"/>
                </a:cxn>
                <a:cxn ang="0">
                  <a:pos x="124" y="214"/>
                </a:cxn>
                <a:cxn ang="0">
                  <a:pos x="140" y="214"/>
                </a:cxn>
                <a:cxn ang="0">
                  <a:pos x="156" y="208"/>
                </a:cxn>
                <a:cxn ang="0">
                  <a:pos x="170" y="202"/>
                </a:cxn>
                <a:cxn ang="0">
                  <a:pos x="182" y="194"/>
                </a:cxn>
                <a:cxn ang="0">
                  <a:pos x="182" y="188"/>
                </a:cxn>
                <a:cxn ang="0">
                  <a:pos x="110" y="132"/>
                </a:cxn>
              </a:cxnLst>
              <a:rect l="0" t="0" r="r" b="b"/>
              <a:pathLst>
                <a:path w="234" h="258">
                  <a:moveTo>
                    <a:pt x="110" y="132"/>
                  </a:moveTo>
                  <a:lnTo>
                    <a:pt x="234" y="132"/>
                  </a:lnTo>
                  <a:lnTo>
                    <a:pt x="234" y="220"/>
                  </a:lnTo>
                  <a:lnTo>
                    <a:pt x="214" y="234"/>
                  </a:lnTo>
                  <a:lnTo>
                    <a:pt x="188" y="246"/>
                  </a:lnTo>
                  <a:lnTo>
                    <a:pt x="158" y="256"/>
                  </a:lnTo>
                  <a:lnTo>
                    <a:pt x="128" y="258"/>
                  </a:lnTo>
                  <a:lnTo>
                    <a:pt x="90" y="254"/>
                  </a:lnTo>
                  <a:lnTo>
                    <a:pt x="58" y="242"/>
                  </a:lnTo>
                  <a:lnTo>
                    <a:pt x="34" y="222"/>
                  </a:lnTo>
                  <a:lnTo>
                    <a:pt x="16" y="194"/>
                  </a:lnTo>
                  <a:lnTo>
                    <a:pt x="4" y="162"/>
                  </a:lnTo>
                  <a:lnTo>
                    <a:pt x="0" y="128"/>
                  </a:lnTo>
                  <a:lnTo>
                    <a:pt x="4" y="92"/>
                  </a:lnTo>
                  <a:lnTo>
                    <a:pt x="16" y="58"/>
                  </a:lnTo>
                  <a:lnTo>
                    <a:pt x="38" y="32"/>
                  </a:lnTo>
                  <a:lnTo>
                    <a:pt x="64" y="12"/>
                  </a:lnTo>
                  <a:lnTo>
                    <a:pt x="92" y="2"/>
                  </a:lnTo>
                  <a:lnTo>
                    <a:pt x="124" y="0"/>
                  </a:lnTo>
                  <a:lnTo>
                    <a:pt x="154" y="2"/>
                  </a:lnTo>
                  <a:lnTo>
                    <a:pt x="178" y="8"/>
                  </a:lnTo>
                  <a:lnTo>
                    <a:pt x="196" y="20"/>
                  </a:lnTo>
                  <a:lnTo>
                    <a:pt x="212" y="34"/>
                  </a:lnTo>
                  <a:lnTo>
                    <a:pt x="224" y="52"/>
                  </a:lnTo>
                  <a:lnTo>
                    <a:pt x="230" y="74"/>
                  </a:lnTo>
                  <a:lnTo>
                    <a:pt x="180" y="82"/>
                  </a:lnTo>
                  <a:lnTo>
                    <a:pt x="176" y="72"/>
                  </a:lnTo>
                  <a:lnTo>
                    <a:pt x="170" y="62"/>
                  </a:lnTo>
                  <a:lnTo>
                    <a:pt x="160" y="54"/>
                  </a:lnTo>
                  <a:lnTo>
                    <a:pt x="144" y="46"/>
                  </a:lnTo>
                  <a:lnTo>
                    <a:pt x="124" y="42"/>
                  </a:lnTo>
                  <a:lnTo>
                    <a:pt x="104" y="46"/>
                  </a:lnTo>
                  <a:lnTo>
                    <a:pt x="86" y="52"/>
                  </a:lnTo>
                  <a:lnTo>
                    <a:pt x="72" y="64"/>
                  </a:lnTo>
                  <a:lnTo>
                    <a:pt x="62" y="80"/>
                  </a:lnTo>
                  <a:lnTo>
                    <a:pt x="54" y="100"/>
                  </a:lnTo>
                  <a:lnTo>
                    <a:pt x="52" y="126"/>
                  </a:lnTo>
                  <a:lnTo>
                    <a:pt x="54" y="154"/>
                  </a:lnTo>
                  <a:lnTo>
                    <a:pt x="62" y="176"/>
                  </a:lnTo>
                  <a:lnTo>
                    <a:pt x="72" y="192"/>
                  </a:lnTo>
                  <a:lnTo>
                    <a:pt x="86" y="206"/>
                  </a:lnTo>
                  <a:lnTo>
                    <a:pt x="104" y="212"/>
                  </a:lnTo>
                  <a:lnTo>
                    <a:pt x="124" y="214"/>
                  </a:lnTo>
                  <a:lnTo>
                    <a:pt x="140" y="214"/>
                  </a:lnTo>
                  <a:lnTo>
                    <a:pt x="156" y="208"/>
                  </a:lnTo>
                  <a:lnTo>
                    <a:pt x="170" y="202"/>
                  </a:lnTo>
                  <a:lnTo>
                    <a:pt x="182" y="194"/>
                  </a:lnTo>
                  <a:lnTo>
                    <a:pt x="182" y="188"/>
                  </a:lnTo>
                  <a:lnTo>
                    <a:pt x="110" y="132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 noEditPoints="1"/>
            </p:cNvSpPr>
            <p:nvPr/>
          </p:nvSpPr>
          <p:spPr bwMode="auto">
            <a:xfrm>
              <a:off x="1360" y="1274"/>
              <a:ext cx="168" cy="190"/>
            </a:xfrm>
            <a:custGeom>
              <a:avLst/>
              <a:gdLst/>
              <a:ahLst/>
              <a:cxnLst>
                <a:cxn ang="0">
                  <a:pos x="118" y="128"/>
                </a:cxn>
                <a:cxn ang="0">
                  <a:pos x="166" y="136"/>
                </a:cxn>
                <a:cxn ang="0">
                  <a:pos x="154" y="160"/>
                </a:cxn>
                <a:cxn ang="0">
                  <a:pos x="138" y="176"/>
                </a:cxn>
                <a:cxn ang="0">
                  <a:pos x="116" y="186"/>
                </a:cxn>
                <a:cxn ang="0">
                  <a:pos x="88" y="190"/>
                </a:cxn>
                <a:cxn ang="0">
                  <a:pos x="60" y="186"/>
                </a:cxn>
                <a:cxn ang="0">
                  <a:pos x="36" y="176"/>
                </a:cxn>
                <a:cxn ang="0">
                  <a:pos x="18" y="158"/>
                </a:cxn>
                <a:cxn ang="0">
                  <a:pos x="4" y="132"/>
                </a:cxn>
                <a:cxn ang="0">
                  <a:pos x="0" y="96"/>
                </a:cxn>
                <a:cxn ang="0">
                  <a:pos x="2" y="68"/>
                </a:cxn>
                <a:cxn ang="0">
                  <a:pos x="10" y="46"/>
                </a:cxn>
                <a:cxn ang="0">
                  <a:pos x="24" y="26"/>
                </a:cxn>
                <a:cxn ang="0">
                  <a:pos x="40" y="12"/>
                </a:cxn>
                <a:cxn ang="0">
                  <a:pos x="60" y="4"/>
                </a:cxn>
                <a:cxn ang="0">
                  <a:pos x="84" y="0"/>
                </a:cxn>
                <a:cxn ang="0">
                  <a:pos x="108" y="4"/>
                </a:cxn>
                <a:cxn ang="0">
                  <a:pos x="130" y="12"/>
                </a:cxn>
                <a:cxn ang="0">
                  <a:pos x="146" y="28"/>
                </a:cxn>
                <a:cxn ang="0">
                  <a:pos x="160" y="48"/>
                </a:cxn>
                <a:cxn ang="0">
                  <a:pos x="166" y="76"/>
                </a:cxn>
                <a:cxn ang="0">
                  <a:pos x="168" y="108"/>
                </a:cxn>
                <a:cxn ang="0">
                  <a:pos x="50" y="108"/>
                </a:cxn>
                <a:cxn ang="0">
                  <a:pos x="52" y="128"/>
                </a:cxn>
                <a:cxn ang="0">
                  <a:pos x="60" y="142"/>
                </a:cxn>
                <a:cxn ang="0">
                  <a:pos x="68" y="148"/>
                </a:cxn>
                <a:cxn ang="0">
                  <a:pos x="78" y="152"/>
                </a:cxn>
                <a:cxn ang="0">
                  <a:pos x="88" y="154"/>
                </a:cxn>
                <a:cxn ang="0">
                  <a:pos x="96" y="154"/>
                </a:cxn>
                <a:cxn ang="0">
                  <a:pos x="102" y="152"/>
                </a:cxn>
                <a:cxn ang="0">
                  <a:pos x="108" y="148"/>
                </a:cxn>
                <a:cxn ang="0">
                  <a:pos x="112" y="142"/>
                </a:cxn>
                <a:cxn ang="0">
                  <a:pos x="116" y="136"/>
                </a:cxn>
                <a:cxn ang="0">
                  <a:pos x="118" y="128"/>
                </a:cxn>
                <a:cxn ang="0">
                  <a:pos x="122" y="80"/>
                </a:cxn>
                <a:cxn ang="0">
                  <a:pos x="120" y="70"/>
                </a:cxn>
                <a:cxn ang="0">
                  <a:pos x="118" y="62"/>
                </a:cxn>
                <a:cxn ang="0">
                  <a:pos x="116" y="54"/>
                </a:cxn>
                <a:cxn ang="0">
                  <a:pos x="110" y="48"/>
                </a:cxn>
                <a:cxn ang="0">
                  <a:pos x="104" y="42"/>
                </a:cxn>
                <a:cxn ang="0">
                  <a:pos x="96" y="38"/>
                </a:cxn>
                <a:cxn ang="0">
                  <a:pos x="86" y="38"/>
                </a:cxn>
                <a:cxn ang="0">
                  <a:pos x="76" y="38"/>
                </a:cxn>
                <a:cxn ang="0">
                  <a:pos x="68" y="42"/>
                </a:cxn>
                <a:cxn ang="0">
                  <a:pos x="60" y="48"/>
                </a:cxn>
                <a:cxn ang="0">
                  <a:pos x="56" y="54"/>
                </a:cxn>
                <a:cxn ang="0">
                  <a:pos x="52" y="62"/>
                </a:cxn>
                <a:cxn ang="0">
                  <a:pos x="50" y="70"/>
                </a:cxn>
                <a:cxn ang="0">
                  <a:pos x="50" y="80"/>
                </a:cxn>
                <a:cxn ang="0">
                  <a:pos x="122" y="80"/>
                </a:cxn>
              </a:cxnLst>
              <a:rect l="0" t="0" r="r" b="b"/>
              <a:pathLst>
                <a:path w="168" h="190">
                  <a:moveTo>
                    <a:pt x="118" y="128"/>
                  </a:moveTo>
                  <a:lnTo>
                    <a:pt x="166" y="136"/>
                  </a:lnTo>
                  <a:lnTo>
                    <a:pt x="154" y="160"/>
                  </a:lnTo>
                  <a:lnTo>
                    <a:pt x="138" y="176"/>
                  </a:lnTo>
                  <a:lnTo>
                    <a:pt x="116" y="186"/>
                  </a:lnTo>
                  <a:lnTo>
                    <a:pt x="88" y="190"/>
                  </a:lnTo>
                  <a:lnTo>
                    <a:pt x="60" y="186"/>
                  </a:lnTo>
                  <a:lnTo>
                    <a:pt x="36" y="176"/>
                  </a:lnTo>
                  <a:lnTo>
                    <a:pt x="18" y="158"/>
                  </a:lnTo>
                  <a:lnTo>
                    <a:pt x="4" y="132"/>
                  </a:lnTo>
                  <a:lnTo>
                    <a:pt x="0" y="96"/>
                  </a:lnTo>
                  <a:lnTo>
                    <a:pt x="2" y="68"/>
                  </a:lnTo>
                  <a:lnTo>
                    <a:pt x="10" y="46"/>
                  </a:lnTo>
                  <a:lnTo>
                    <a:pt x="24" y="26"/>
                  </a:lnTo>
                  <a:lnTo>
                    <a:pt x="40" y="12"/>
                  </a:lnTo>
                  <a:lnTo>
                    <a:pt x="60" y="4"/>
                  </a:lnTo>
                  <a:lnTo>
                    <a:pt x="84" y="0"/>
                  </a:lnTo>
                  <a:lnTo>
                    <a:pt x="108" y="4"/>
                  </a:lnTo>
                  <a:lnTo>
                    <a:pt x="130" y="12"/>
                  </a:lnTo>
                  <a:lnTo>
                    <a:pt x="146" y="28"/>
                  </a:lnTo>
                  <a:lnTo>
                    <a:pt x="160" y="48"/>
                  </a:lnTo>
                  <a:lnTo>
                    <a:pt x="166" y="76"/>
                  </a:lnTo>
                  <a:lnTo>
                    <a:pt x="168" y="108"/>
                  </a:lnTo>
                  <a:lnTo>
                    <a:pt x="50" y="108"/>
                  </a:lnTo>
                  <a:lnTo>
                    <a:pt x="52" y="128"/>
                  </a:lnTo>
                  <a:lnTo>
                    <a:pt x="60" y="142"/>
                  </a:lnTo>
                  <a:lnTo>
                    <a:pt x="68" y="148"/>
                  </a:lnTo>
                  <a:lnTo>
                    <a:pt x="78" y="152"/>
                  </a:lnTo>
                  <a:lnTo>
                    <a:pt x="88" y="154"/>
                  </a:lnTo>
                  <a:lnTo>
                    <a:pt x="96" y="154"/>
                  </a:lnTo>
                  <a:lnTo>
                    <a:pt x="102" y="152"/>
                  </a:lnTo>
                  <a:lnTo>
                    <a:pt x="108" y="148"/>
                  </a:lnTo>
                  <a:lnTo>
                    <a:pt x="112" y="142"/>
                  </a:lnTo>
                  <a:lnTo>
                    <a:pt x="116" y="136"/>
                  </a:lnTo>
                  <a:lnTo>
                    <a:pt x="118" y="128"/>
                  </a:lnTo>
                  <a:close/>
                  <a:moveTo>
                    <a:pt x="122" y="80"/>
                  </a:moveTo>
                  <a:lnTo>
                    <a:pt x="120" y="70"/>
                  </a:lnTo>
                  <a:lnTo>
                    <a:pt x="118" y="62"/>
                  </a:lnTo>
                  <a:lnTo>
                    <a:pt x="116" y="54"/>
                  </a:lnTo>
                  <a:lnTo>
                    <a:pt x="110" y="48"/>
                  </a:lnTo>
                  <a:lnTo>
                    <a:pt x="104" y="42"/>
                  </a:lnTo>
                  <a:lnTo>
                    <a:pt x="96" y="38"/>
                  </a:lnTo>
                  <a:lnTo>
                    <a:pt x="86" y="38"/>
                  </a:lnTo>
                  <a:lnTo>
                    <a:pt x="76" y="38"/>
                  </a:lnTo>
                  <a:lnTo>
                    <a:pt x="68" y="42"/>
                  </a:lnTo>
                  <a:lnTo>
                    <a:pt x="60" y="48"/>
                  </a:lnTo>
                  <a:lnTo>
                    <a:pt x="56" y="54"/>
                  </a:lnTo>
                  <a:lnTo>
                    <a:pt x="52" y="62"/>
                  </a:lnTo>
                  <a:lnTo>
                    <a:pt x="50" y="70"/>
                  </a:lnTo>
                  <a:lnTo>
                    <a:pt x="50" y="80"/>
                  </a:lnTo>
                  <a:lnTo>
                    <a:pt x="122" y="8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1542" y="1274"/>
              <a:ext cx="188" cy="190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4" y="70"/>
                </a:cxn>
                <a:cxn ang="0">
                  <a:pos x="12" y="46"/>
                </a:cxn>
                <a:cxn ang="0">
                  <a:pos x="26" y="26"/>
                </a:cxn>
                <a:cxn ang="0">
                  <a:pos x="46" y="12"/>
                </a:cxn>
                <a:cxn ang="0">
                  <a:pos x="68" y="4"/>
                </a:cxn>
                <a:cxn ang="0">
                  <a:pos x="94" y="0"/>
                </a:cxn>
                <a:cxn ang="0">
                  <a:pos x="120" y="4"/>
                </a:cxn>
                <a:cxn ang="0">
                  <a:pos x="142" y="12"/>
                </a:cxn>
                <a:cxn ang="0">
                  <a:pos x="162" y="28"/>
                </a:cxn>
                <a:cxn ang="0">
                  <a:pos x="176" y="46"/>
                </a:cxn>
                <a:cxn ang="0">
                  <a:pos x="184" y="70"/>
                </a:cxn>
                <a:cxn ang="0">
                  <a:pos x="188" y="94"/>
                </a:cxn>
                <a:cxn ang="0">
                  <a:pos x="184" y="120"/>
                </a:cxn>
                <a:cxn ang="0">
                  <a:pos x="176" y="144"/>
                </a:cxn>
                <a:cxn ang="0">
                  <a:pos x="162" y="162"/>
                </a:cxn>
                <a:cxn ang="0">
                  <a:pos x="142" y="178"/>
                </a:cxn>
                <a:cxn ang="0">
                  <a:pos x="120" y="186"/>
                </a:cxn>
                <a:cxn ang="0">
                  <a:pos x="94" y="190"/>
                </a:cxn>
                <a:cxn ang="0">
                  <a:pos x="70" y="186"/>
                </a:cxn>
                <a:cxn ang="0">
                  <a:pos x="48" y="178"/>
                </a:cxn>
                <a:cxn ang="0">
                  <a:pos x="28" y="164"/>
                </a:cxn>
                <a:cxn ang="0">
                  <a:pos x="12" y="146"/>
                </a:cxn>
                <a:cxn ang="0">
                  <a:pos x="4" y="122"/>
                </a:cxn>
                <a:cxn ang="0">
                  <a:pos x="0" y="92"/>
                </a:cxn>
                <a:cxn ang="0">
                  <a:pos x="50" y="96"/>
                </a:cxn>
                <a:cxn ang="0">
                  <a:pos x="54" y="120"/>
                </a:cxn>
                <a:cxn ang="0">
                  <a:pos x="62" y="136"/>
                </a:cxn>
                <a:cxn ang="0">
                  <a:pos x="70" y="142"/>
                </a:cxn>
                <a:cxn ang="0">
                  <a:pos x="78" y="148"/>
                </a:cxn>
                <a:cxn ang="0">
                  <a:pos x="86" y="150"/>
                </a:cxn>
                <a:cxn ang="0">
                  <a:pos x="94" y="150"/>
                </a:cxn>
                <a:cxn ang="0">
                  <a:pos x="104" y="150"/>
                </a:cxn>
                <a:cxn ang="0">
                  <a:pos x="112" y="148"/>
                </a:cxn>
                <a:cxn ang="0">
                  <a:pos x="118" y="142"/>
                </a:cxn>
                <a:cxn ang="0">
                  <a:pos x="126" y="136"/>
                </a:cxn>
                <a:cxn ang="0">
                  <a:pos x="136" y="118"/>
                </a:cxn>
                <a:cxn ang="0">
                  <a:pos x="138" y="94"/>
                </a:cxn>
                <a:cxn ang="0">
                  <a:pos x="136" y="72"/>
                </a:cxn>
                <a:cxn ang="0">
                  <a:pos x="126" y="54"/>
                </a:cxn>
                <a:cxn ang="0">
                  <a:pos x="118" y="48"/>
                </a:cxn>
                <a:cxn ang="0">
                  <a:pos x="112" y="44"/>
                </a:cxn>
                <a:cxn ang="0">
                  <a:pos x="104" y="40"/>
                </a:cxn>
                <a:cxn ang="0">
                  <a:pos x="94" y="40"/>
                </a:cxn>
                <a:cxn ang="0">
                  <a:pos x="86" y="40"/>
                </a:cxn>
                <a:cxn ang="0">
                  <a:pos x="78" y="44"/>
                </a:cxn>
                <a:cxn ang="0">
                  <a:pos x="70" y="48"/>
                </a:cxn>
                <a:cxn ang="0">
                  <a:pos x="62" y="54"/>
                </a:cxn>
                <a:cxn ang="0">
                  <a:pos x="54" y="72"/>
                </a:cxn>
                <a:cxn ang="0">
                  <a:pos x="50" y="96"/>
                </a:cxn>
              </a:cxnLst>
              <a:rect l="0" t="0" r="r" b="b"/>
              <a:pathLst>
                <a:path w="188" h="190">
                  <a:moveTo>
                    <a:pt x="0" y="92"/>
                  </a:moveTo>
                  <a:lnTo>
                    <a:pt x="4" y="70"/>
                  </a:lnTo>
                  <a:lnTo>
                    <a:pt x="12" y="46"/>
                  </a:lnTo>
                  <a:lnTo>
                    <a:pt x="26" y="26"/>
                  </a:lnTo>
                  <a:lnTo>
                    <a:pt x="46" y="12"/>
                  </a:lnTo>
                  <a:lnTo>
                    <a:pt x="68" y="4"/>
                  </a:lnTo>
                  <a:lnTo>
                    <a:pt x="94" y="0"/>
                  </a:lnTo>
                  <a:lnTo>
                    <a:pt x="120" y="4"/>
                  </a:lnTo>
                  <a:lnTo>
                    <a:pt x="142" y="12"/>
                  </a:lnTo>
                  <a:lnTo>
                    <a:pt x="162" y="28"/>
                  </a:lnTo>
                  <a:lnTo>
                    <a:pt x="176" y="46"/>
                  </a:lnTo>
                  <a:lnTo>
                    <a:pt x="184" y="70"/>
                  </a:lnTo>
                  <a:lnTo>
                    <a:pt x="188" y="94"/>
                  </a:lnTo>
                  <a:lnTo>
                    <a:pt x="184" y="120"/>
                  </a:lnTo>
                  <a:lnTo>
                    <a:pt x="176" y="144"/>
                  </a:lnTo>
                  <a:lnTo>
                    <a:pt x="162" y="162"/>
                  </a:lnTo>
                  <a:lnTo>
                    <a:pt x="142" y="178"/>
                  </a:lnTo>
                  <a:lnTo>
                    <a:pt x="120" y="186"/>
                  </a:lnTo>
                  <a:lnTo>
                    <a:pt x="94" y="190"/>
                  </a:lnTo>
                  <a:lnTo>
                    <a:pt x="70" y="186"/>
                  </a:lnTo>
                  <a:lnTo>
                    <a:pt x="48" y="178"/>
                  </a:lnTo>
                  <a:lnTo>
                    <a:pt x="28" y="164"/>
                  </a:lnTo>
                  <a:lnTo>
                    <a:pt x="12" y="146"/>
                  </a:lnTo>
                  <a:lnTo>
                    <a:pt x="4" y="122"/>
                  </a:lnTo>
                  <a:lnTo>
                    <a:pt x="0" y="92"/>
                  </a:lnTo>
                  <a:close/>
                  <a:moveTo>
                    <a:pt x="50" y="96"/>
                  </a:moveTo>
                  <a:lnTo>
                    <a:pt x="54" y="120"/>
                  </a:lnTo>
                  <a:lnTo>
                    <a:pt x="62" y="136"/>
                  </a:lnTo>
                  <a:lnTo>
                    <a:pt x="70" y="142"/>
                  </a:lnTo>
                  <a:lnTo>
                    <a:pt x="78" y="148"/>
                  </a:lnTo>
                  <a:lnTo>
                    <a:pt x="86" y="150"/>
                  </a:lnTo>
                  <a:lnTo>
                    <a:pt x="94" y="150"/>
                  </a:lnTo>
                  <a:lnTo>
                    <a:pt x="104" y="150"/>
                  </a:lnTo>
                  <a:lnTo>
                    <a:pt x="112" y="148"/>
                  </a:lnTo>
                  <a:lnTo>
                    <a:pt x="118" y="142"/>
                  </a:lnTo>
                  <a:lnTo>
                    <a:pt x="126" y="136"/>
                  </a:lnTo>
                  <a:lnTo>
                    <a:pt x="136" y="118"/>
                  </a:lnTo>
                  <a:lnTo>
                    <a:pt x="138" y="94"/>
                  </a:lnTo>
                  <a:lnTo>
                    <a:pt x="136" y="72"/>
                  </a:lnTo>
                  <a:lnTo>
                    <a:pt x="126" y="54"/>
                  </a:lnTo>
                  <a:lnTo>
                    <a:pt x="118" y="48"/>
                  </a:lnTo>
                  <a:lnTo>
                    <a:pt x="112" y="44"/>
                  </a:lnTo>
                  <a:lnTo>
                    <a:pt x="104" y="40"/>
                  </a:lnTo>
                  <a:lnTo>
                    <a:pt x="94" y="40"/>
                  </a:lnTo>
                  <a:lnTo>
                    <a:pt x="86" y="40"/>
                  </a:lnTo>
                  <a:lnTo>
                    <a:pt x="78" y="44"/>
                  </a:lnTo>
                  <a:lnTo>
                    <a:pt x="70" y="48"/>
                  </a:lnTo>
                  <a:lnTo>
                    <a:pt x="62" y="54"/>
                  </a:lnTo>
                  <a:lnTo>
                    <a:pt x="54" y="72"/>
                  </a:lnTo>
                  <a:lnTo>
                    <a:pt x="50" y="96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44" y="1210"/>
              <a:ext cx="168" cy="250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132"/>
                </a:cxn>
                <a:cxn ang="0">
                  <a:pos x="104" y="68"/>
                </a:cxn>
                <a:cxn ang="0">
                  <a:pos x="164" y="68"/>
                </a:cxn>
                <a:cxn ang="0">
                  <a:pos x="102" y="134"/>
                </a:cxn>
                <a:cxn ang="0">
                  <a:pos x="168" y="250"/>
                </a:cxn>
                <a:cxn ang="0">
                  <a:pos x="116" y="250"/>
                </a:cxn>
                <a:cxn ang="0">
                  <a:pos x="70" y="168"/>
                </a:cxn>
                <a:cxn ang="0">
                  <a:pos x="48" y="192"/>
                </a:cxn>
                <a:cxn ang="0">
                  <a:pos x="48" y="250"/>
                </a:cxn>
                <a:cxn ang="0">
                  <a:pos x="0" y="250"/>
                </a:cxn>
              </a:cxnLst>
              <a:rect l="0" t="0" r="r" b="b"/>
              <a:pathLst>
                <a:path w="168" h="250">
                  <a:moveTo>
                    <a:pt x="0" y="25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32"/>
                  </a:lnTo>
                  <a:lnTo>
                    <a:pt x="104" y="68"/>
                  </a:lnTo>
                  <a:lnTo>
                    <a:pt x="164" y="68"/>
                  </a:lnTo>
                  <a:lnTo>
                    <a:pt x="102" y="134"/>
                  </a:lnTo>
                  <a:lnTo>
                    <a:pt x="168" y="250"/>
                  </a:lnTo>
                  <a:lnTo>
                    <a:pt x="116" y="250"/>
                  </a:lnTo>
                  <a:lnTo>
                    <a:pt x="70" y="168"/>
                  </a:lnTo>
                  <a:lnTo>
                    <a:pt x="48" y="192"/>
                  </a:lnTo>
                  <a:lnTo>
                    <a:pt x="48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1926" y="1210"/>
              <a:ext cx="48" cy="2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44"/>
                </a:cxn>
                <a:cxn ang="0">
                  <a:pos x="0" y="44"/>
                </a:cxn>
                <a:cxn ang="0">
                  <a:pos x="0" y="250"/>
                </a:cxn>
                <a:cxn ang="0">
                  <a:pos x="0" y="68"/>
                </a:cxn>
                <a:cxn ang="0">
                  <a:pos x="48" y="68"/>
                </a:cxn>
                <a:cxn ang="0">
                  <a:pos x="48" y="250"/>
                </a:cxn>
                <a:cxn ang="0">
                  <a:pos x="0" y="250"/>
                </a:cxn>
              </a:cxnLst>
              <a:rect l="0" t="0" r="r" b="b"/>
              <a:pathLst>
                <a:path w="48" h="250">
                  <a:moveTo>
                    <a:pt x="0" y="44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4"/>
                  </a:lnTo>
                  <a:lnTo>
                    <a:pt x="0" y="44"/>
                  </a:lnTo>
                  <a:close/>
                  <a:moveTo>
                    <a:pt x="0" y="250"/>
                  </a:moveTo>
                  <a:lnTo>
                    <a:pt x="0" y="68"/>
                  </a:lnTo>
                  <a:lnTo>
                    <a:pt x="48" y="68"/>
                  </a:lnTo>
                  <a:lnTo>
                    <a:pt x="48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002" y="1274"/>
              <a:ext cx="164" cy="186"/>
            </a:xfrm>
            <a:custGeom>
              <a:avLst/>
              <a:gdLst/>
              <a:ahLst/>
              <a:cxnLst>
                <a:cxn ang="0">
                  <a:pos x="164" y="186"/>
                </a:cxn>
                <a:cxn ang="0">
                  <a:pos x="116" y="186"/>
                </a:cxn>
                <a:cxn ang="0">
                  <a:pos x="116" y="94"/>
                </a:cxn>
                <a:cxn ang="0">
                  <a:pos x="116" y="70"/>
                </a:cxn>
                <a:cxn ang="0">
                  <a:pos x="114" y="56"/>
                </a:cxn>
                <a:cxn ang="0">
                  <a:pos x="110" y="48"/>
                </a:cxn>
                <a:cxn ang="0">
                  <a:pos x="104" y="42"/>
                </a:cxn>
                <a:cxn ang="0">
                  <a:pos x="96" y="38"/>
                </a:cxn>
                <a:cxn ang="0">
                  <a:pos x="86" y="38"/>
                </a:cxn>
                <a:cxn ang="0">
                  <a:pos x="78" y="38"/>
                </a:cxn>
                <a:cxn ang="0">
                  <a:pos x="72" y="40"/>
                </a:cxn>
                <a:cxn ang="0">
                  <a:pos x="64" y="44"/>
                </a:cxn>
                <a:cxn ang="0">
                  <a:pos x="58" y="50"/>
                </a:cxn>
                <a:cxn ang="0">
                  <a:pos x="54" y="56"/>
                </a:cxn>
                <a:cxn ang="0">
                  <a:pos x="50" y="62"/>
                </a:cxn>
                <a:cxn ang="0">
                  <a:pos x="48" y="78"/>
                </a:cxn>
                <a:cxn ang="0">
                  <a:pos x="48" y="104"/>
                </a:cxn>
                <a:cxn ang="0">
                  <a:pos x="48" y="186"/>
                </a:cxn>
                <a:cxn ang="0">
                  <a:pos x="0" y="186"/>
                </a:cxn>
                <a:cxn ang="0">
                  <a:pos x="0" y="4"/>
                </a:cxn>
                <a:cxn ang="0">
                  <a:pos x="44" y="4"/>
                </a:cxn>
                <a:cxn ang="0">
                  <a:pos x="44" y="32"/>
                </a:cxn>
                <a:cxn ang="0">
                  <a:pos x="60" y="14"/>
                </a:cxn>
                <a:cxn ang="0">
                  <a:pos x="80" y="4"/>
                </a:cxn>
                <a:cxn ang="0">
                  <a:pos x="104" y="0"/>
                </a:cxn>
                <a:cxn ang="0">
                  <a:pos x="114" y="2"/>
                </a:cxn>
                <a:cxn ang="0">
                  <a:pos x="124" y="4"/>
                </a:cxn>
                <a:cxn ang="0">
                  <a:pos x="132" y="6"/>
                </a:cxn>
                <a:cxn ang="0">
                  <a:pos x="140" y="10"/>
                </a:cxn>
                <a:cxn ang="0">
                  <a:pos x="148" y="16"/>
                </a:cxn>
                <a:cxn ang="0">
                  <a:pos x="152" y="22"/>
                </a:cxn>
                <a:cxn ang="0">
                  <a:pos x="158" y="30"/>
                </a:cxn>
                <a:cxn ang="0">
                  <a:pos x="162" y="42"/>
                </a:cxn>
                <a:cxn ang="0">
                  <a:pos x="164" y="54"/>
                </a:cxn>
                <a:cxn ang="0">
                  <a:pos x="164" y="74"/>
                </a:cxn>
                <a:cxn ang="0">
                  <a:pos x="164" y="186"/>
                </a:cxn>
              </a:cxnLst>
              <a:rect l="0" t="0" r="r" b="b"/>
              <a:pathLst>
                <a:path w="164" h="186">
                  <a:moveTo>
                    <a:pt x="164" y="186"/>
                  </a:moveTo>
                  <a:lnTo>
                    <a:pt x="116" y="186"/>
                  </a:lnTo>
                  <a:lnTo>
                    <a:pt x="116" y="94"/>
                  </a:lnTo>
                  <a:lnTo>
                    <a:pt x="116" y="70"/>
                  </a:lnTo>
                  <a:lnTo>
                    <a:pt x="114" y="56"/>
                  </a:lnTo>
                  <a:lnTo>
                    <a:pt x="110" y="48"/>
                  </a:lnTo>
                  <a:lnTo>
                    <a:pt x="104" y="42"/>
                  </a:lnTo>
                  <a:lnTo>
                    <a:pt x="96" y="38"/>
                  </a:lnTo>
                  <a:lnTo>
                    <a:pt x="86" y="38"/>
                  </a:lnTo>
                  <a:lnTo>
                    <a:pt x="78" y="38"/>
                  </a:lnTo>
                  <a:lnTo>
                    <a:pt x="72" y="40"/>
                  </a:lnTo>
                  <a:lnTo>
                    <a:pt x="64" y="44"/>
                  </a:lnTo>
                  <a:lnTo>
                    <a:pt x="58" y="50"/>
                  </a:lnTo>
                  <a:lnTo>
                    <a:pt x="54" y="56"/>
                  </a:lnTo>
                  <a:lnTo>
                    <a:pt x="50" y="62"/>
                  </a:lnTo>
                  <a:lnTo>
                    <a:pt x="48" y="78"/>
                  </a:lnTo>
                  <a:lnTo>
                    <a:pt x="48" y="104"/>
                  </a:lnTo>
                  <a:lnTo>
                    <a:pt x="48" y="186"/>
                  </a:lnTo>
                  <a:lnTo>
                    <a:pt x="0" y="186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2"/>
                  </a:lnTo>
                  <a:lnTo>
                    <a:pt x="60" y="14"/>
                  </a:lnTo>
                  <a:lnTo>
                    <a:pt x="80" y="4"/>
                  </a:lnTo>
                  <a:lnTo>
                    <a:pt x="104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40" y="10"/>
                  </a:lnTo>
                  <a:lnTo>
                    <a:pt x="148" y="16"/>
                  </a:lnTo>
                  <a:lnTo>
                    <a:pt x="152" y="22"/>
                  </a:lnTo>
                  <a:lnTo>
                    <a:pt x="158" y="30"/>
                  </a:lnTo>
                  <a:lnTo>
                    <a:pt x="162" y="42"/>
                  </a:lnTo>
                  <a:lnTo>
                    <a:pt x="164" y="54"/>
                  </a:lnTo>
                  <a:lnTo>
                    <a:pt x="164" y="74"/>
                  </a:lnTo>
                  <a:lnTo>
                    <a:pt x="164" y="186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2180" y="1274"/>
              <a:ext cx="168" cy="190"/>
            </a:xfrm>
            <a:custGeom>
              <a:avLst/>
              <a:gdLst/>
              <a:ahLst/>
              <a:cxnLst>
                <a:cxn ang="0">
                  <a:pos x="118" y="128"/>
                </a:cxn>
                <a:cxn ang="0">
                  <a:pos x="166" y="136"/>
                </a:cxn>
                <a:cxn ang="0">
                  <a:pos x="154" y="160"/>
                </a:cxn>
                <a:cxn ang="0">
                  <a:pos x="138" y="176"/>
                </a:cxn>
                <a:cxn ang="0">
                  <a:pos x="114" y="186"/>
                </a:cxn>
                <a:cxn ang="0">
                  <a:pos x="88" y="190"/>
                </a:cxn>
                <a:cxn ang="0">
                  <a:pos x="58" y="186"/>
                </a:cxn>
                <a:cxn ang="0">
                  <a:pos x="36" y="176"/>
                </a:cxn>
                <a:cxn ang="0">
                  <a:pos x="18" y="158"/>
                </a:cxn>
                <a:cxn ang="0">
                  <a:pos x="4" y="132"/>
                </a:cxn>
                <a:cxn ang="0">
                  <a:pos x="0" y="96"/>
                </a:cxn>
                <a:cxn ang="0">
                  <a:pos x="2" y="68"/>
                </a:cxn>
                <a:cxn ang="0">
                  <a:pos x="10" y="46"/>
                </a:cxn>
                <a:cxn ang="0">
                  <a:pos x="24" y="26"/>
                </a:cxn>
                <a:cxn ang="0">
                  <a:pos x="40" y="12"/>
                </a:cxn>
                <a:cxn ang="0">
                  <a:pos x="60" y="4"/>
                </a:cxn>
                <a:cxn ang="0">
                  <a:pos x="82" y="0"/>
                </a:cxn>
                <a:cxn ang="0">
                  <a:pos x="108" y="4"/>
                </a:cxn>
                <a:cxn ang="0">
                  <a:pos x="130" y="12"/>
                </a:cxn>
                <a:cxn ang="0">
                  <a:pos x="146" y="28"/>
                </a:cxn>
                <a:cxn ang="0">
                  <a:pos x="160" y="48"/>
                </a:cxn>
                <a:cxn ang="0">
                  <a:pos x="166" y="76"/>
                </a:cxn>
                <a:cxn ang="0">
                  <a:pos x="168" y="108"/>
                </a:cxn>
                <a:cxn ang="0">
                  <a:pos x="48" y="108"/>
                </a:cxn>
                <a:cxn ang="0">
                  <a:pos x="52" y="128"/>
                </a:cxn>
                <a:cxn ang="0">
                  <a:pos x="60" y="142"/>
                </a:cxn>
                <a:cxn ang="0">
                  <a:pos x="68" y="148"/>
                </a:cxn>
                <a:cxn ang="0">
                  <a:pos x="78" y="152"/>
                </a:cxn>
                <a:cxn ang="0">
                  <a:pos x="88" y="154"/>
                </a:cxn>
                <a:cxn ang="0">
                  <a:pos x="96" y="154"/>
                </a:cxn>
                <a:cxn ang="0">
                  <a:pos x="102" y="152"/>
                </a:cxn>
                <a:cxn ang="0">
                  <a:pos x="108" y="148"/>
                </a:cxn>
                <a:cxn ang="0">
                  <a:pos x="112" y="142"/>
                </a:cxn>
                <a:cxn ang="0">
                  <a:pos x="116" y="136"/>
                </a:cxn>
                <a:cxn ang="0">
                  <a:pos x="118" y="128"/>
                </a:cxn>
                <a:cxn ang="0">
                  <a:pos x="122" y="80"/>
                </a:cxn>
                <a:cxn ang="0">
                  <a:pos x="120" y="70"/>
                </a:cxn>
                <a:cxn ang="0">
                  <a:pos x="118" y="62"/>
                </a:cxn>
                <a:cxn ang="0">
                  <a:pos x="116" y="54"/>
                </a:cxn>
                <a:cxn ang="0">
                  <a:pos x="110" y="48"/>
                </a:cxn>
                <a:cxn ang="0">
                  <a:pos x="104" y="42"/>
                </a:cxn>
                <a:cxn ang="0">
                  <a:pos x="96" y="38"/>
                </a:cxn>
                <a:cxn ang="0">
                  <a:pos x="86" y="38"/>
                </a:cxn>
                <a:cxn ang="0">
                  <a:pos x="76" y="38"/>
                </a:cxn>
                <a:cxn ang="0">
                  <a:pos x="68" y="42"/>
                </a:cxn>
                <a:cxn ang="0">
                  <a:pos x="60" y="48"/>
                </a:cxn>
                <a:cxn ang="0">
                  <a:pos x="56" y="54"/>
                </a:cxn>
                <a:cxn ang="0">
                  <a:pos x="52" y="62"/>
                </a:cxn>
                <a:cxn ang="0">
                  <a:pos x="50" y="70"/>
                </a:cxn>
                <a:cxn ang="0">
                  <a:pos x="50" y="80"/>
                </a:cxn>
                <a:cxn ang="0">
                  <a:pos x="122" y="80"/>
                </a:cxn>
              </a:cxnLst>
              <a:rect l="0" t="0" r="r" b="b"/>
              <a:pathLst>
                <a:path w="168" h="190">
                  <a:moveTo>
                    <a:pt x="118" y="128"/>
                  </a:moveTo>
                  <a:lnTo>
                    <a:pt x="166" y="136"/>
                  </a:lnTo>
                  <a:lnTo>
                    <a:pt x="154" y="160"/>
                  </a:lnTo>
                  <a:lnTo>
                    <a:pt x="138" y="176"/>
                  </a:lnTo>
                  <a:lnTo>
                    <a:pt x="114" y="186"/>
                  </a:lnTo>
                  <a:lnTo>
                    <a:pt x="88" y="190"/>
                  </a:lnTo>
                  <a:lnTo>
                    <a:pt x="58" y="186"/>
                  </a:lnTo>
                  <a:lnTo>
                    <a:pt x="36" y="176"/>
                  </a:lnTo>
                  <a:lnTo>
                    <a:pt x="18" y="158"/>
                  </a:lnTo>
                  <a:lnTo>
                    <a:pt x="4" y="132"/>
                  </a:lnTo>
                  <a:lnTo>
                    <a:pt x="0" y="96"/>
                  </a:lnTo>
                  <a:lnTo>
                    <a:pt x="2" y="68"/>
                  </a:lnTo>
                  <a:lnTo>
                    <a:pt x="10" y="46"/>
                  </a:lnTo>
                  <a:lnTo>
                    <a:pt x="24" y="26"/>
                  </a:lnTo>
                  <a:lnTo>
                    <a:pt x="40" y="12"/>
                  </a:lnTo>
                  <a:lnTo>
                    <a:pt x="60" y="4"/>
                  </a:lnTo>
                  <a:lnTo>
                    <a:pt x="82" y="0"/>
                  </a:lnTo>
                  <a:lnTo>
                    <a:pt x="108" y="4"/>
                  </a:lnTo>
                  <a:lnTo>
                    <a:pt x="130" y="12"/>
                  </a:lnTo>
                  <a:lnTo>
                    <a:pt x="146" y="28"/>
                  </a:lnTo>
                  <a:lnTo>
                    <a:pt x="160" y="48"/>
                  </a:lnTo>
                  <a:lnTo>
                    <a:pt x="166" y="76"/>
                  </a:lnTo>
                  <a:lnTo>
                    <a:pt x="168" y="108"/>
                  </a:lnTo>
                  <a:lnTo>
                    <a:pt x="48" y="108"/>
                  </a:lnTo>
                  <a:lnTo>
                    <a:pt x="52" y="128"/>
                  </a:lnTo>
                  <a:lnTo>
                    <a:pt x="60" y="142"/>
                  </a:lnTo>
                  <a:lnTo>
                    <a:pt x="68" y="148"/>
                  </a:lnTo>
                  <a:lnTo>
                    <a:pt x="78" y="152"/>
                  </a:lnTo>
                  <a:lnTo>
                    <a:pt x="88" y="154"/>
                  </a:lnTo>
                  <a:lnTo>
                    <a:pt x="96" y="154"/>
                  </a:lnTo>
                  <a:lnTo>
                    <a:pt x="102" y="152"/>
                  </a:lnTo>
                  <a:lnTo>
                    <a:pt x="108" y="148"/>
                  </a:lnTo>
                  <a:lnTo>
                    <a:pt x="112" y="142"/>
                  </a:lnTo>
                  <a:lnTo>
                    <a:pt x="116" y="136"/>
                  </a:lnTo>
                  <a:lnTo>
                    <a:pt x="118" y="128"/>
                  </a:lnTo>
                  <a:close/>
                  <a:moveTo>
                    <a:pt x="122" y="80"/>
                  </a:moveTo>
                  <a:lnTo>
                    <a:pt x="120" y="70"/>
                  </a:lnTo>
                  <a:lnTo>
                    <a:pt x="118" y="62"/>
                  </a:lnTo>
                  <a:lnTo>
                    <a:pt x="116" y="54"/>
                  </a:lnTo>
                  <a:lnTo>
                    <a:pt x="110" y="48"/>
                  </a:lnTo>
                  <a:lnTo>
                    <a:pt x="104" y="42"/>
                  </a:lnTo>
                  <a:lnTo>
                    <a:pt x="96" y="38"/>
                  </a:lnTo>
                  <a:lnTo>
                    <a:pt x="86" y="38"/>
                  </a:lnTo>
                  <a:lnTo>
                    <a:pt x="76" y="38"/>
                  </a:lnTo>
                  <a:lnTo>
                    <a:pt x="68" y="42"/>
                  </a:lnTo>
                  <a:lnTo>
                    <a:pt x="60" y="48"/>
                  </a:lnTo>
                  <a:lnTo>
                    <a:pt x="56" y="54"/>
                  </a:lnTo>
                  <a:lnTo>
                    <a:pt x="52" y="62"/>
                  </a:lnTo>
                  <a:lnTo>
                    <a:pt x="50" y="70"/>
                  </a:lnTo>
                  <a:lnTo>
                    <a:pt x="50" y="80"/>
                  </a:lnTo>
                  <a:lnTo>
                    <a:pt x="122" y="8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362" y="1214"/>
              <a:ext cx="106" cy="250"/>
            </a:xfrm>
            <a:custGeom>
              <a:avLst/>
              <a:gdLst/>
              <a:ahLst/>
              <a:cxnLst>
                <a:cxn ang="0">
                  <a:pos x="102" y="64"/>
                </a:cxn>
                <a:cxn ang="0">
                  <a:pos x="102" y="102"/>
                </a:cxn>
                <a:cxn ang="0">
                  <a:pos x="68" y="102"/>
                </a:cxn>
                <a:cxn ang="0">
                  <a:pos x="68" y="176"/>
                </a:cxn>
                <a:cxn ang="0">
                  <a:pos x="68" y="186"/>
                </a:cxn>
                <a:cxn ang="0">
                  <a:pos x="70" y="194"/>
                </a:cxn>
                <a:cxn ang="0">
                  <a:pos x="70" y="198"/>
                </a:cxn>
                <a:cxn ang="0">
                  <a:pos x="70" y="202"/>
                </a:cxn>
                <a:cxn ang="0">
                  <a:pos x="72" y="204"/>
                </a:cxn>
                <a:cxn ang="0">
                  <a:pos x="74" y="208"/>
                </a:cxn>
                <a:cxn ang="0">
                  <a:pos x="78" y="210"/>
                </a:cxn>
                <a:cxn ang="0">
                  <a:pos x="82" y="210"/>
                </a:cxn>
                <a:cxn ang="0">
                  <a:pos x="88" y="210"/>
                </a:cxn>
                <a:cxn ang="0">
                  <a:pos x="94" y="208"/>
                </a:cxn>
                <a:cxn ang="0">
                  <a:pos x="102" y="206"/>
                </a:cxn>
                <a:cxn ang="0">
                  <a:pos x="106" y="242"/>
                </a:cxn>
                <a:cxn ang="0">
                  <a:pos x="88" y="248"/>
                </a:cxn>
                <a:cxn ang="0">
                  <a:pos x="68" y="250"/>
                </a:cxn>
                <a:cxn ang="0">
                  <a:pos x="56" y="248"/>
                </a:cxn>
                <a:cxn ang="0">
                  <a:pos x="44" y="246"/>
                </a:cxn>
                <a:cxn ang="0">
                  <a:pos x="38" y="242"/>
                </a:cxn>
                <a:cxn ang="0">
                  <a:pos x="34" y="238"/>
                </a:cxn>
                <a:cxn ang="0">
                  <a:pos x="30" y="234"/>
                </a:cxn>
                <a:cxn ang="0">
                  <a:pos x="26" y="226"/>
                </a:cxn>
                <a:cxn ang="0">
                  <a:pos x="22" y="216"/>
                </a:cxn>
                <a:cxn ang="0">
                  <a:pos x="22" y="202"/>
                </a:cxn>
                <a:cxn ang="0">
                  <a:pos x="20" y="182"/>
                </a:cxn>
                <a:cxn ang="0">
                  <a:pos x="20" y="102"/>
                </a:cxn>
                <a:cxn ang="0">
                  <a:pos x="0" y="102"/>
                </a:cxn>
                <a:cxn ang="0">
                  <a:pos x="0" y="64"/>
                </a:cxn>
                <a:cxn ang="0">
                  <a:pos x="20" y="64"/>
                </a:cxn>
                <a:cxn ang="0">
                  <a:pos x="20" y="28"/>
                </a:cxn>
                <a:cxn ang="0">
                  <a:pos x="68" y="0"/>
                </a:cxn>
                <a:cxn ang="0">
                  <a:pos x="68" y="64"/>
                </a:cxn>
                <a:cxn ang="0">
                  <a:pos x="102" y="64"/>
                </a:cxn>
              </a:cxnLst>
              <a:rect l="0" t="0" r="r" b="b"/>
              <a:pathLst>
                <a:path w="106" h="250">
                  <a:moveTo>
                    <a:pt x="102" y="64"/>
                  </a:moveTo>
                  <a:lnTo>
                    <a:pt x="102" y="102"/>
                  </a:lnTo>
                  <a:lnTo>
                    <a:pt x="68" y="102"/>
                  </a:lnTo>
                  <a:lnTo>
                    <a:pt x="68" y="176"/>
                  </a:lnTo>
                  <a:lnTo>
                    <a:pt x="68" y="186"/>
                  </a:lnTo>
                  <a:lnTo>
                    <a:pt x="70" y="194"/>
                  </a:lnTo>
                  <a:lnTo>
                    <a:pt x="70" y="198"/>
                  </a:lnTo>
                  <a:lnTo>
                    <a:pt x="70" y="202"/>
                  </a:lnTo>
                  <a:lnTo>
                    <a:pt x="72" y="204"/>
                  </a:lnTo>
                  <a:lnTo>
                    <a:pt x="74" y="208"/>
                  </a:lnTo>
                  <a:lnTo>
                    <a:pt x="78" y="210"/>
                  </a:lnTo>
                  <a:lnTo>
                    <a:pt x="82" y="210"/>
                  </a:lnTo>
                  <a:lnTo>
                    <a:pt x="88" y="210"/>
                  </a:lnTo>
                  <a:lnTo>
                    <a:pt x="94" y="208"/>
                  </a:lnTo>
                  <a:lnTo>
                    <a:pt x="102" y="206"/>
                  </a:lnTo>
                  <a:lnTo>
                    <a:pt x="106" y="242"/>
                  </a:lnTo>
                  <a:lnTo>
                    <a:pt x="88" y="248"/>
                  </a:lnTo>
                  <a:lnTo>
                    <a:pt x="68" y="250"/>
                  </a:lnTo>
                  <a:lnTo>
                    <a:pt x="56" y="248"/>
                  </a:lnTo>
                  <a:lnTo>
                    <a:pt x="44" y="246"/>
                  </a:lnTo>
                  <a:lnTo>
                    <a:pt x="38" y="242"/>
                  </a:lnTo>
                  <a:lnTo>
                    <a:pt x="34" y="238"/>
                  </a:lnTo>
                  <a:lnTo>
                    <a:pt x="30" y="234"/>
                  </a:lnTo>
                  <a:lnTo>
                    <a:pt x="26" y="226"/>
                  </a:lnTo>
                  <a:lnTo>
                    <a:pt x="22" y="216"/>
                  </a:lnTo>
                  <a:lnTo>
                    <a:pt x="22" y="202"/>
                  </a:lnTo>
                  <a:lnTo>
                    <a:pt x="20" y="182"/>
                  </a:lnTo>
                  <a:lnTo>
                    <a:pt x="20" y="102"/>
                  </a:lnTo>
                  <a:lnTo>
                    <a:pt x="0" y="102"/>
                  </a:lnTo>
                  <a:lnTo>
                    <a:pt x="0" y="64"/>
                  </a:lnTo>
                  <a:lnTo>
                    <a:pt x="20" y="64"/>
                  </a:lnTo>
                  <a:lnTo>
                    <a:pt x="20" y="28"/>
                  </a:lnTo>
                  <a:lnTo>
                    <a:pt x="68" y="0"/>
                  </a:lnTo>
                  <a:lnTo>
                    <a:pt x="68" y="64"/>
                  </a:lnTo>
                  <a:lnTo>
                    <a:pt x="102" y="64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2496" y="1210"/>
              <a:ext cx="48" cy="2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44"/>
                </a:cxn>
                <a:cxn ang="0">
                  <a:pos x="0" y="44"/>
                </a:cxn>
                <a:cxn ang="0">
                  <a:pos x="0" y="250"/>
                </a:cxn>
                <a:cxn ang="0">
                  <a:pos x="0" y="68"/>
                </a:cxn>
                <a:cxn ang="0">
                  <a:pos x="48" y="68"/>
                </a:cxn>
                <a:cxn ang="0">
                  <a:pos x="48" y="250"/>
                </a:cxn>
                <a:cxn ang="0">
                  <a:pos x="0" y="250"/>
                </a:cxn>
              </a:cxnLst>
              <a:rect l="0" t="0" r="r" b="b"/>
              <a:pathLst>
                <a:path w="48" h="250">
                  <a:moveTo>
                    <a:pt x="0" y="44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4"/>
                  </a:lnTo>
                  <a:lnTo>
                    <a:pt x="0" y="44"/>
                  </a:lnTo>
                  <a:close/>
                  <a:moveTo>
                    <a:pt x="0" y="250"/>
                  </a:moveTo>
                  <a:lnTo>
                    <a:pt x="0" y="68"/>
                  </a:lnTo>
                  <a:lnTo>
                    <a:pt x="48" y="68"/>
                  </a:lnTo>
                  <a:lnTo>
                    <a:pt x="48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562" y="1274"/>
              <a:ext cx="170" cy="190"/>
            </a:xfrm>
            <a:custGeom>
              <a:avLst/>
              <a:gdLst/>
              <a:ahLst/>
              <a:cxnLst>
                <a:cxn ang="0">
                  <a:pos x="168" y="58"/>
                </a:cxn>
                <a:cxn ang="0">
                  <a:pos x="122" y="66"/>
                </a:cxn>
                <a:cxn ang="0">
                  <a:pos x="120" y="58"/>
                </a:cxn>
                <a:cxn ang="0">
                  <a:pos x="116" y="52"/>
                </a:cxn>
                <a:cxn ang="0">
                  <a:pos x="110" y="46"/>
                </a:cxn>
                <a:cxn ang="0">
                  <a:pos x="104" y="42"/>
                </a:cxn>
                <a:cxn ang="0">
                  <a:pos x="96" y="40"/>
                </a:cxn>
                <a:cxn ang="0">
                  <a:pos x="88" y="38"/>
                </a:cxn>
                <a:cxn ang="0">
                  <a:pos x="80" y="40"/>
                </a:cxn>
                <a:cxn ang="0">
                  <a:pos x="72" y="42"/>
                </a:cxn>
                <a:cxn ang="0">
                  <a:pos x="66" y="46"/>
                </a:cxn>
                <a:cxn ang="0">
                  <a:pos x="60" y="50"/>
                </a:cxn>
                <a:cxn ang="0">
                  <a:pos x="52" y="68"/>
                </a:cxn>
                <a:cxn ang="0">
                  <a:pos x="50" y="92"/>
                </a:cxn>
                <a:cxn ang="0">
                  <a:pos x="52" y="120"/>
                </a:cxn>
                <a:cxn ang="0">
                  <a:pos x="60" y="138"/>
                </a:cxn>
                <a:cxn ang="0">
                  <a:pos x="66" y="144"/>
                </a:cxn>
                <a:cxn ang="0">
                  <a:pos x="72" y="148"/>
                </a:cxn>
                <a:cxn ang="0">
                  <a:pos x="80" y="150"/>
                </a:cxn>
                <a:cxn ang="0">
                  <a:pos x="90" y="150"/>
                </a:cxn>
                <a:cxn ang="0">
                  <a:pos x="98" y="150"/>
                </a:cxn>
                <a:cxn ang="0">
                  <a:pos x="106" y="148"/>
                </a:cxn>
                <a:cxn ang="0">
                  <a:pos x="112" y="144"/>
                </a:cxn>
                <a:cxn ang="0">
                  <a:pos x="116" y="136"/>
                </a:cxn>
                <a:cxn ang="0">
                  <a:pos x="120" y="128"/>
                </a:cxn>
                <a:cxn ang="0">
                  <a:pos x="124" y="116"/>
                </a:cxn>
                <a:cxn ang="0">
                  <a:pos x="170" y="124"/>
                </a:cxn>
                <a:cxn ang="0">
                  <a:pos x="160" y="152"/>
                </a:cxn>
                <a:cxn ang="0">
                  <a:pos x="142" y="174"/>
                </a:cxn>
                <a:cxn ang="0">
                  <a:pos x="118" y="186"/>
                </a:cxn>
                <a:cxn ang="0">
                  <a:pos x="86" y="190"/>
                </a:cxn>
                <a:cxn ang="0">
                  <a:pos x="62" y="186"/>
                </a:cxn>
                <a:cxn ang="0">
                  <a:pos x="42" y="178"/>
                </a:cxn>
                <a:cxn ang="0">
                  <a:pos x="24" y="164"/>
                </a:cxn>
                <a:cxn ang="0">
                  <a:pos x="10" y="146"/>
                </a:cxn>
                <a:cxn ang="0">
                  <a:pos x="2" y="122"/>
                </a:cxn>
                <a:cxn ang="0">
                  <a:pos x="0" y="96"/>
                </a:cxn>
                <a:cxn ang="0">
                  <a:pos x="2" y="68"/>
                </a:cxn>
                <a:cxn ang="0">
                  <a:pos x="10" y="44"/>
                </a:cxn>
                <a:cxn ang="0">
                  <a:pos x="24" y="26"/>
                </a:cxn>
                <a:cxn ang="0">
                  <a:pos x="42" y="12"/>
                </a:cxn>
                <a:cxn ang="0">
                  <a:pos x="62" y="4"/>
                </a:cxn>
                <a:cxn ang="0">
                  <a:pos x="88" y="0"/>
                </a:cxn>
                <a:cxn ang="0">
                  <a:pos x="118" y="4"/>
                </a:cxn>
                <a:cxn ang="0">
                  <a:pos x="140" y="16"/>
                </a:cxn>
                <a:cxn ang="0">
                  <a:pos x="158" y="32"/>
                </a:cxn>
                <a:cxn ang="0">
                  <a:pos x="168" y="58"/>
                </a:cxn>
              </a:cxnLst>
              <a:rect l="0" t="0" r="r" b="b"/>
              <a:pathLst>
                <a:path w="170" h="190">
                  <a:moveTo>
                    <a:pt x="168" y="58"/>
                  </a:moveTo>
                  <a:lnTo>
                    <a:pt x="122" y="66"/>
                  </a:lnTo>
                  <a:lnTo>
                    <a:pt x="120" y="58"/>
                  </a:lnTo>
                  <a:lnTo>
                    <a:pt x="116" y="52"/>
                  </a:lnTo>
                  <a:lnTo>
                    <a:pt x="110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88" y="38"/>
                  </a:lnTo>
                  <a:lnTo>
                    <a:pt x="80" y="40"/>
                  </a:lnTo>
                  <a:lnTo>
                    <a:pt x="72" y="42"/>
                  </a:lnTo>
                  <a:lnTo>
                    <a:pt x="66" y="46"/>
                  </a:lnTo>
                  <a:lnTo>
                    <a:pt x="60" y="50"/>
                  </a:lnTo>
                  <a:lnTo>
                    <a:pt x="52" y="68"/>
                  </a:lnTo>
                  <a:lnTo>
                    <a:pt x="50" y="92"/>
                  </a:lnTo>
                  <a:lnTo>
                    <a:pt x="52" y="120"/>
                  </a:lnTo>
                  <a:lnTo>
                    <a:pt x="60" y="138"/>
                  </a:lnTo>
                  <a:lnTo>
                    <a:pt x="66" y="144"/>
                  </a:lnTo>
                  <a:lnTo>
                    <a:pt x="72" y="148"/>
                  </a:lnTo>
                  <a:lnTo>
                    <a:pt x="80" y="150"/>
                  </a:lnTo>
                  <a:lnTo>
                    <a:pt x="90" y="150"/>
                  </a:lnTo>
                  <a:lnTo>
                    <a:pt x="98" y="150"/>
                  </a:lnTo>
                  <a:lnTo>
                    <a:pt x="106" y="148"/>
                  </a:lnTo>
                  <a:lnTo>
                    <a:pt x="112" y="144"/>
                  </a:lnTo>
                  <a:lnTo>
                    <a:pt x="116" y="136"/>
                  </a:lnTo>
                  <a:lnTo>
                    <a:pt x="120" y="128"/>
                  </a:lnTo>
                  <a:lnTo>
                    <a:pt x="124" y="116"/>
                  </a:lnTo>
                  <a:lnTo>
                    <a:pt x="170" y="124"/>
                  </a:lnTo>
                  <a:lnTo>
                    <a:pt x="160" y="152"/>
                  </a:lnTo>
                  <a:lnTo>
                    <a:pt x="142" y="174"/>
                  </a:lnTo>
                  <a:lnTo>
                    <a:pt x="118" y="186"/>
                  </a:lnTo>
                  <a:lnTo>
                    <a:pt x="86" y="190"/>
                  </a:lnTo>
                  <a:lnTo>
                    <a:pt x="62" y="186"/>
                  </a:lnTo>
                  <a:lnTo>
                    <a:pt x="42" y="178"/>
                  </a:lnTo>
                  <a:lnTo>
                    <a:pt x="24" y="164"/>
                  </a:lnTo>
                  <a:lnTo>
                    <a:pt x="10" y="146"/>
                  </a:lnTo>
                  <a:lnTo>
                    <a:pt x="2" y="122"/>
                  </a:lnTo>
                  <a:lnTo>
                    <a:pt x="0" y="96"/>
                  </a:lnTo>
                  <a:lnTo>
                    <a:pt x="2" y="68"/>
                  </a:lnTo>
                  <a:lnTo>
                    <a:pt x="10" y="44"/>
                  </a:lnTo>
                  <a:lnTo>
                    <a:pt x="24" y="26"/>
                  </a:lnTo>
                  <a:lnTo>
                    <a:pt x="42" y="12"/>
                  </a:lnTo>
                  <a:lnTo>
                    <a:pt x="62" y="4"/>
                  </a:lnTo>
                  <a:lnTo>
                    <a:pt x="88" y="0"/>
                  </a:lnTo>
                  <a:lnTo>
                    <a:pt x="118" y="4"/>
                  </a:lnTo>
                  <a:lnTo>
                    <a:pt x="140" y="16"/>
                  </a:lnTo>
                  <a:lnTo>
                    <a:pt x="158" y="32"/>
                  </a:lnTo>
                  <a:lnTo>
                    <a:pt x="168" y="58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742" y="1274"/>
              <a:ext cx="170" cy="190"/>
            </a:xfrm>
            <a:custGeom>
              <a:avLst/>
              <a:gdLst/>
              <a:ahLst/>
              <a:cxnLst>
                <a:cxn ang="0">
                  <a:pos x="48" y="126"/>
                </a:cxn>
                <a:cxn ang="0">
                  <a:pos x="56" y="142"/>
                </a:cxn>
                <a:cxn ang="0">
                  <a:pos x="68" y="152"/>
                </a:cxn>
                <a:cxn ang="0">
                  <a:pos x="88" y="156"/>
                </a:cxn>
                <a:cxn ang="0">
                  <a:pos x="108" y="152"/>
                </a:cxn>
                <a:cxn ang="0">
                  <a:pos x="118" y="144"/>
                </a:cxn>
                <a:cxn ang="0">
                  <a:pos x="122" y="136"/>
                </a:cxn>
                <a:cxn ang="0">
                  <a:pos x="118" y="126"/>
                </a:cxn>
                <a:cxn ang="0">
                  <a:pos x="110" y="122"/>
                </a:cxn>
                <a:cxn ang="0">
                  <a:pos x="68" y="112"/>
                </a:cxn>
                <a:cxn ang="0">
                  <a:pos x="28" y="96"/>
                </a:cxn>
                <a:cxn ang="0">
                  <a:pos x="10" y="72"/>
                </a:cxn>
                <a:cxn ang="0">
                  <a:pos x="12" y="34"/>
                </a:cxn>
                <a:cxn ang="0">
                  <a:pos x="40" y="8"/>
                </a:cxn>
                <a:cxn ang="0">
                  <a:pos x="84" y="0"/>
                </a:cxn>
                <a:cxn ang="0">
                  <a:pos x="138" y="12"/>
                </a:cxn>
                <a:cxn ang="0">
                  <a:pos x="164" y="48"/>
                </a:cxn>
                <a:cxn ang="0">
                  <a:pos x="116" y="50"/>
                </a:cxn>
                <a:cxn ang="0">
                  <a:pos x="108" y="40"/>
                </a:cxn>
                <a:cxn ang="0">
                  <a:pos x="94" y="36"/>
                </a:cxn>
                <a:cxn ang="0">
                  <a:pos x="72" y="36"/>
                </a:cxn>
                <a:cxn ang="0">
                  <a:pos x="58" y="40"/>
                </a:cxn>
                <a:cxn ang="0">
                  <a:pos x="52" y="50"/>
                </a:cxn>
                <a:cxn ang="0">
                  <a:pos x="56" y="58"/>
                </a:cxn>
                <a:cxn ang="0">
                  <a:pos x="80" y="66"/>
                </a:cxn>
                <a:cxn ang="0">
                  <a:pos x="134" y="82"/>
                </a:cxn>
                <a:cxn ang="0">
                  <a:pos x="166" y="108"/>
                </a:cxn>
                <a:cxn ang="0">
                  <a:pos x="164" y="152"/>
                </a:cxn>
                <a:cxn ang="0">
                  <a:pos x="132" y="182"/>
                </a:cxn>
                <a:cxn ang="0">
                  <a:pos x="88" y="190"/>
                </a:cxn>
                <a:cxn ang="0">
                  <a:pos x="28" y="174"/>
                </a:cxn>
                <a:cxn ang="0">
                  <a:pos x="0" y="134"/>
                </a:cxn>
              </a:cxnLst>
              <a:rect l="0" t="0" r="r" b="b"/>
              <a:pathLst>
                <a:path w="170" h="190">
                  <a:moveTo>
                    <a:pt x="0" y="134"/>
                  </a:moveTo>
                  <a:lnTo>
                    <a:pt x="48" y="126"/>
                  </a:lnTo>
                  <a:lnTo>
                    <a:pt x="52" y="136"/>
                  </a:lnTo>
                  <a:lnTo>
                    <a:pt x="56" y="142"/>
                  </a:lnTo>
                  <a:lnTo>
                    <a:pt x="62" y="148"/>
                  </a:lnTo>
                  <a:lnTo>
                    <a:pt x="68" y="152"/>
                  </a:lnTo>
                  <a:lnTo>
                    <a:pt x="78" y="154"/>
                  </a:lnTo>
                  <a:lnTo>
                    <a:pt x="88" y="156"/>
                  </a:lnTo>
                  <a:lnTo>
                    <a:pt x="98" y="154"/>
                  </a:lnTo>
                  <a:lnTo>
                    <a:pt x="108" y="152"/>
                  </a:lnTo>
                  <a:lnTo>
                    <a:pt x="116" y="148"/>
                  </a:lnTo>
                  <a:lnTo>
                    <a:pt x="118" y="144"/>
                  </a:lnTo>
                  <a:lnTo>
                    <a:pt x="120" y="140"/>
                  </a:lnTo>
                  <a:lnTo>
                    <a:pt x="122" y="136"/>
                  </a:lnTo>
                  <a:lnTo>
                    <a:pt x="120" y="130"/>
                  </a:lnTo>
                  <a:lnTo>
                    <a:pt x="118" y="126"/>
                  </a:lnTo>
                  <a:lnTo>
                    <a:pt x="114" y="124"/>
                  </a:lnTo>
                  <a:lnTo>
                    <a:pt x="110" y="122"/>
                  </a:lnTo>
                  <a:lnTo>
                    <a:pt x="102" y="120"/>
                  </a:lnTo>
                  <a:lnTo>
                    <a:pt x="68" y="112"/>
                  </a:lnTo>
                  <a:lnTo>
                    <a:pt x="44" y="104"/>
                  </a:lnTo>
                  <a:lnTo>
                    <a:pt x="28" y="96"/>
                  </a:lnTo>
                  <a:lnTo>
                    <a:pt x="16" y="86"/>
                  </a:lnTo>
                  <a:lnTo>
                    <a:pt x="10" y="72"/>
                  </a:lnTo>
                  <a:lnTo>
                    <a:pt x="8" y="56"/>
                  </a:lnTo>
                  <a:lnTo>
                    <a:pt x="12" y="34"/>
                  </a:lnTo>
                  <a:lnTo>
                    <a:pt x="26" y="16"/>
                  </a:lnTo>
                  <a:lnTo>
                    <a:pt x="40" y="8"/>
                  </a:lnTo>
                  <a:lnTo>
                    <a:pt x="60" y="2"/>
                  </a:lnTo>
                  <a:lnTo>
                    <a:pt x="84" y="0"/>
                  </a:lnTo>
                  <a:lnTo>
                    <a:pt x="116" y="4"/>
                  </a:lnTo>
                  <a:lnTo>
                    <a:pt x="138" y="12"/>
                  </a:lnTo>
                  <a:lnTo>
                    <a:pt x="154" y="28"/>
                  </a:lnTo>
                  <a:lnTo>
                    <a:pt x="164" y="48"/>
                  </a:lnTo>
                  <a:lnTo>
                    <a:pt x="118" y="58"/>
                  </a:lnTo>
                  <a:lnTo>
                    <a:pt x="116" y="50"/>
                  </a:lnTo>
                  <a:lnTo>
                    <a:pt x="112" y="46"/>
                  </a:lnTo>
                  <a:lnTo>
                    <a:pt x="108" y="40"/>
                  </a:lnTo>
                  <a:lnTo>
                    <a:pt x="102" y="38"/>
                  </a:lnTo>
                  <a:lnTo>
                    <a:pt x="94" y="36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4" y="38"/>
                  </a:lnTo>
                  <a:lnTo>
                    <a:pt x="58" y="40"/>
                  </a:lnTo>
                  <a:lnTo>
                    <a:pt x="54" y="44"/>
                  </a:lnTo>
                  <a:lnTo>
                    <a:pt x="52" y="5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4" y="62"/>
                  </a:lnTo>
                  <a:lnTo>
                    <a:pt x="80" y="66"/>
                  </a:lnTo>
                  <a:lnTo>
                    <a:pt x="102" y="72"/>
                  </a:lnTo>
                  <a:lnTo>
                    <a:pt x="134" y="82"/>
                  </a:lnTo>
                  <a:lnTo>
                    <a:pt x="154" y="94"/>
                  </a:lnTo>
                  <a:lnTo>
                    <a:pt x="166" y="108"/>
                  </a:lnTo>
                  <a:lnTo>
                    <a:pt x="170" y="130"/>
                  </a:lnTo>
                  <a:lnTo>
                    <a:pt x="164" y="152"/>
                  </a:lnTo>
                  <a:lnTo>
                    <a:pt x="148" y="172"/>
                  </a:lnTo>
                  <a:lnTo>
                    <a:pt x="132" y="182"/>
                  </a:lnTo>
                  <a:lnTo>
                    <a:pt x="112" y="188"/>
                  </a:lnTo>
                  <a:lnTo>
                    <a:pt x="88" y="190"/>
                  </a:lnTo>
                  <a:lnTo>
                    <a:pt x="54" y="186"/>
                  </a:lnTo>
                  <a:lnTo>
                    <a:pt x="28" y="174"/>
                  </a:lnTo>
                  <a:lnTo>
                    <a:pt x="12" y="15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54" y="628"/>
              <a:ext cx="1400" cy="1418"/>
            </a:xfrm>
            <a:custGeom>
              <a:avLst/>
              <a:gdLst/>
              <a:ahLst/>
              <a:cxnLst>
                <a:cxn ang="0">
                  <a:pos x="6" y="620"/>
                </a:cxn>
                <a:cxn ang="0">
                  <a:pos x="48" y="452"/>
                </a:cxn>
                <a:cxn ang="0">
                  <a:pos x="128" y="304"/>
                </a:cxn>
                <a:cxn ang="0">
                  <a:pos x="238" y="180"/>
                </a:cxn>
                <a:cxn ang="0">
                  <a:pos x="376" y="84"/>
                </a:cxn>
                <a:cxn ang="0">
                  <a:pos x="534" y="22"/>
                </a:cxn>
                <a:cxn ang="0">
                  <a:pos x="710" y="0"/>
                </a:cxn>
                <a:cxn ang="0">
                  <a:pos x="886" y="22"/>
                </a:cxn>
                <a:cxn ang="0">
                  <a:pos x="1046" y="86"/>
                </a:cxn>
                <a:cxn ang="0">
                  <a:pos x="1186" y="184"/>
                </a:cxn>
                <a:cxn ang="0">
                  <a:pos x="1296" y="312"/>
                </a:cxn>
                <a:cxn ang="0">
                  <a:pos x="1374" y="466"/>
                </a:cxn>
                <a:cxn ang="0">
                  <a:pos x="1386" y="548"/>
                </a:cxn>
                <a:cxn ang="0">
                  <a:pos x="1334" y="548"/>
                </a:cxn>
                <a:cxn ang="0">
                  <a:pos x="1272" y="548"/>
                </a:cxn>
                <a:cxn ang="0">
                  <a:pos x="1232" y="548"/>
                </a:cxn>
                <a:cxn ang="0">
                  <a:pos x="1170" y="398"/>
                </a:cxn>
                <a:cxn ang="0">
                  <a:pos x="1072" y="270"/>
                </a:cxn>
                <a:cxn ang="0">
                  <a:pos x="946" y="172"/>
                </a:cxn>
                <a:cxn ang="0">
                  <a:pos x="796" y="108"/>
                </a:cxn>
                <a:cxn ang="0">
                  <a:pos x="630" y="86"/>
                </a:cxn>
                <a:cxn ang="0">
                  <a:pos x="464" y="108"/>
                </a:cxn>
                <a:cxn ang="0">
                  <a:pos x="314" y="170"/>
                </a:cxn>
                <a:cxn ang="0">
                  <a:pos x="188" y="268"/>
                </a:cxn>
                <a:cxn ang="0">
                  <a:pos x="90" y="394"/>
                </a:cxn>
                <a:cxn ang="0">
                  <a:pos x="28" y="544"/>
                </a:cxn>
                <a:cxn ang="0">
                  <a:pos x="6" y="708"/>
                </a:cxn>
                <a:cxn ang="0">
                  <a:pos x="28" y="874"/>
                </a:cxn>
                <a:cxn ang="0">
                  <a:pos x="90" y="1024"/>
                </a:cxn>
                <a:cxn ang="0">
                  <a:pos x="188" y="1150"/>
                </a:cxn>
                <a:cxn ang="0">
                  <a:pos x="314" y="1248"/>
                </a:cxn>
                <a:cxn ang="0">
                  <a:pos x="464" y="1310"/>
                </a:cxn>
                <a:cxn ang="0">
                  <a:pos x="630" y="1332"/>
                </a:cxn>
                <a:cxn ang="0">
                  <a:pos x="796" y="1310"/>
                </a:cxn>
                <a:cxn ang="0">
                  <a:pos x="946" y="1246"/>
                </a:cxn>
                <a:cxn ang="0">
                  <a:pos x="1074" y="1146"/>
                </a:cxn>
                <a:cxn ang="0">
                  <a:pos x="1170" y="1018"/>
                </a:cxn>
                <a:cxn ang="0">
                  <a:pos x="1232" y="866"/>
                </a:cxn>
                <a:cxn ang="0">
                  <a:pos x="1278" y="866"/>
                </a:cxn>
                <a:cxn ang="0">
                  <a:pos x="1348" y="866"/>
                </a:cxn>
                <a:cxn ang="0">
                  <a:pos x="1400" y="866"/>
                </a:cxn>
                <a:cxn ang="0">
                  <a:pos x="1342" y="1030"/>
                </a:cxn>
                <a:cxn ang="0">
                  <a:pos x="1246" y="1172"/>
                </a:cxn>
                <a:cxn ang="0">
                  <a:pos x="1120" y="1286"/>
                </a:cxn>
                <a:cxn ang="0">
                  <a:pos x="970" y="1368"/>
                </a:cxn>
                <a:cxn ang="0">
                  <a:pos x="800" y="1412"/>
                </a:cxn>
                <a:cxn ang="0">
                  <a:pos x="620" y="1412"/>
                </a:cxn>
                <a:cxn ang="0">
                  <a:pos x="454" y="1370"/>
                </a:cxn>
                <a:cxn ang="0">
                  <a:pos x="304" y="1290"/>
                </a:cxn>
                <a:cxn ang="0">
                  <a:pos x="180" y="1180"/>
                </a:cxn>
                <a:cxn ang="0">
                  <a:pos x="84" y="1042"/>
                </a:cxn>
                <a:cxn ang="0">
                  <a:pos x="22" y="884"/>
                </a:cxn>
                <a:cxn ang="0">
                  <a:pos x="0" y="708"/>
                </a:cxn>
              </a:cxnLst>
              <a:rect l="0" t="0" r="r" b="b"/>
              <a:pathLst>
                <a:path w="1400" h="1418">
                  <a:moveTo>
                    <a:pt x="0" y="708"/>
                  </a:moveTo>
                  <a:lnTo>
                    <a:pt x="6" y="620"/>
                  </a:lnTo>
                  <a:lnTo>
                    <a:pt x="22" y="534"/>
                  </a:lnTo>
                  <a:lnTo>
                    <a:pt x="48" y="452"/>
                  </a:lnTo>
                  <a:lnTo>
                    <a:pt x="84" y="376"/>
                  </a:lnTo>
                  <a:lnTo>
                    <a:pt x="128" y="304"/>
                  </a:lnTo>
                  <a:lnTo>
                    <a:pt x="180" y="238"/>
                  </a:lnTo>
                  <a:lnTo>
                    <a:pt x="238" y="180"/>
                  </a:lnTo>
                  <a:lnTo>
                    <a:pt x="304" y="128"/>
                  </a:lnTo>
                  <a:lnTo>
                    <a:pt x="376" y="84"/>
                  </a:lnTo>
                  <a:lnTo>
                    <a:pt x="454" y="48"/>
                  </a:lnTo>
                  <a:lnTo>
                    <a:pt x="534" y="22"/>
                  </a:lnTo>
                  <a:lnTo>
                    <a:pt x="620" y="6"/>
                  </a:lnTo>
                  <a:lnTo>
                    <a:pt x="710" y="0"/>
                  </a:lnTo>
                  <a:lnTo>
                    <a:pt x="800" y="6"/>
                  </a:lnTo>
                  <a:lnTo>
                    <a:pt x="886" y="22"/>
                  </a:lnTo>
                  <a:lnTo>
                    <a:pt x="968" y="50"/>
                  </a:lnTo>
                  <a:lnTo>
                    <a:pt x="1046" y="86"/>
                  </a:lnTo>
                  <a:lnTo>
                    <a:pt x="1120" y="132"/>
                  </a:lnTo>
                  <a:lnTo>
                    <a:pt x="1186" y="184"/>
                  </a:lnTo>
                  <a:lnTo>
                    <a:pt x="1244" y="246"/>
                  </a:lnTo>
                  <a:lnTo>
                    <a:pt x="1296" y="312"/>
                  </a:lnTo>
                  <a:lnTo>
                    <a:pt x="1340" y="386"/>
                  </a:lnTo>
                  <a:lnTo>
                    <a:pt x="1374" y="466"/>
                  </a:lnTo>
                  <a:lnTo>
                    <a:pt x="1400" y="548"/>
                  </a:lnTo>
                  <a:lnTo>
                    <a:pt x="1386" y="548"/>
                  </a:lnTo>
                  <a:lnTo>
                    <a:pt x="1364" y="548"/>
                  </a:lnTo>
                  <a:lnTo>
                    <a:pt x="1334" y="548"/>
                  </a:lnTo>
                  <a:lnTo>
                    <a:pt x="1302" y="548"/>
                  </a:lnTo>
                  <a:lnTo>
                    <a:pt x="1272" y="548"/>
                  </a:lnTo>
                  <a:lnTo>
                    <a:pt x="1246" y="548"/>
                  </a:lnTo>
                  <a:lnTo>
                    <a:pt x="1232" y="548"/>
                  </a:lnTo>
                  <a:lnTo>
                    <a:pt x="1206" y="470"/>
                  </a:lnTo>
                  <a:lnTo>
                    <a:pt x="1170" y="398"/>
                  </a:lnTo>
                  <a:lnTo>
                    <a:pt x="1124" y="332"/>
                  </a:lnTo>
                  <a:lnTo>
                    <a:pt x="1072" y="270"/>
                  </a:lnTo>
                  <a:lnTo>
                    <a:pt x="1012" y="218"/>
                  </a:lnTo>
                  <a:lnTo>
                    <a:pt x="946" y="172"/>
                  </a:lnTo>
                  <a:lnTo>
                    <a:pt x="874" y="136"/>
                  </a:lnTo>
                  <a:lnTo>
                    <a:pt x="796" y="108"/>
                  </a:lnTo>
                  <a:lnTo>
                    <a:pt x="714" y="92"/>
                  </a:lnTo>
                  <a:lnTo>
                    <a:pt x="630" y="86"/>
                  </a:lnTo>
                  <a:lnTo>
                    <a:pt x="544" y="92"/>
                  </a:lnTo>
                  <a:lnTo>
                    <a:pt x="464" y="108"/>
                  </a:lnTo>
                  <a:lnTo>
                    <a:pt x="386" y="134"/>
                  </a:lnTo>
                  <a:lnTo>
                    <a:pt x="314" y="170"/>
                  </a:lnTo>
                  <a:lnTo>
                    <a:pt x="248" y="216"/>
                  </a:lnTo>
                  <a:lnTo>
                    <a:pt x="188" y="268"/>
                  </a:lnTo>
                  <a:lnTo>
                    <a:pt x="136" y="328"/>
                  </a:lnTo>
                  <a:lnTo>
                    <a:pt x="90" y="394"/>
                  </a:lnTo>
                  <a:lnTo>
                    <a:pt x="54" y="466"/>
                  </a:lnTo>
                  <a:lnTo>
                    <a:pt x="28" y="544"/>
                  </a:lnTo>
                  <a:lnTo>
                    <a:pt x="12" y="624"/>
                  </a:lnTo>
                  <a:lnTo>
                    <a:pt x="6" y="708"/>
                  </a:lnTo>
                  <a:lnTo>
                    <a:pt x="12" y="794"/>
                  </a:lnTo>
                  <a:lnTo>
                    <a:pt x="28" y="874"/>
                  </a:lnTo>
                  <a:lnTo>
                    <a:pt x="54" y="952"/>
                  </a:lnTo>
                  <a:lnTo>
                    <a:pt x="90" y="1024"/>
                  </a:lnTo>
                  <a:lnTo>
                    <a:pt x="136" y="1090"/>
                  </a:lnTo>
                  <a:lnTo>
                    <a:pt x="188" y="1150"/>
                  </a:lnTo>
                  <a:lnTo>
                    <a:pt x="248" y="1202"/>
                  </a:lnTo>
                  <a:lnTo>
                    <a:pt x="314" y="1248"/>
                  </a:lnTo>
                  <a:lnTo>
                    <a:pt x="386" y="1284"/>
                  </a:lnTo>
                  <a:lnTo>
                    <a:pt x="464" y="1310"/>
                  </a:lnTo>
                  <a:lnTo>
                    <a:pt x="544" y="1326"/>
                  </a:lnTo>
                  <a:lnTo>
                    <a:pt x="630" y="1332"/>
                  </a:lnTo>
                  <a:lnTo>
                    <a:pt x="714" y="1326"/>
                  </a:lnTo>
                  <a:lnTo>
                    <a:pt x="796" y="1310"/>
                  </a:lnTo>
                  <a:lnTo>
                    <a:pt x="874" y="1282"/>
                  </a:lnTo>
                  <a:lnTo>
                    <a:pt x="946" y="1246"/>
                  </a:lnTo>
                  <a:lnTo>
                    <a:pt x="1014" y="1200"/>
                  </a:lnTo>
                  <a:lnTo>
                    <a:pt x="1074" y="1146"/>
                  </a:lnTo>
                  <a:lnTo>
                    <a:pt x="1126" y="1086"/>
                  </a:lnTo>
                  <a:lnTo>
                    <a:pt x="1170" y="1018"/>
                  </a:lnTo>
                  <a:lnTo>
                    <a:pt x="1206" y="946"/>
                  </a:lnTo>
                  <a:lnTo>
                    <a:pt x="1232" y="866"/>
                  </a:lnTo>
                  <a:lnTo>
                    <a:pt x="1250" y="866"/>
                  </a:lnTo>
                  <a:lnTo>
                    <a:pt x="1278" y="866"/>
                  </a:lnTo>
                  <a:lnTo>
                    <a:pt x="1312" y="866"/>
                  </a:lnTo>
                  <a:lnTo>
                    <a:pt x="1348" y="866"/>
                  </a:lnTo>
                  <a:lnTo>
                    <a:pt x="1378" y="866"/>
                  </a:lnTo>
                  <a:lnTo>
                    <a:pt x="1400" y="866"/>
                  </a:lnTo>
                  <a:lnTo>
                    <a:pt x="1376" y="950"/>
                  </a:lnTo>
                  <a:lnTo>
                    <a:pt x="1342" y="1030"/>
                  </a:lnTo>
                  <a:lnTo>
                    <a:pt x="1298" y="1104"/>
                  </a:lnTo>
                  <a:lnTo>
                    <a:pt x="1246" y="1172"/>
                  </a:lnTo>
                  <a:lnTo>
                    <a:pt x="1186" y="1232"/>
                  </a:lnTo>
                  <a:lnTo>
                    <a:pt x="1120" y="1286"/>
                  </a:lnTo>
                  <a:lnTo>
                    <a:pt x="1048" y="1332"/>
                  </a:lnTo>
                  <a:lnTo>
                    <a:pt x="970" y="1368"/>
                  </a:lnTo>
                  <a:lnTo>
                    <a:pt x="886" y="1394"/>
                  </a:lnTo>
                  <a:lnTo>
                    <a:pt x="800" y="1412"/>
                  </a:lnTo>
                  <a:lnTo>
                    <a:pt x="710" y="1418"/>
                  </a:lnTo>
                  <a:lnTo>
                    <a:pt x="620" y="1412"/>
                  </a:lnTo>
                  <a:lnTo>
                    <a:pt x="534" y="1396"/>
                  </a:lnTo>
                  <a:lnTo>
                    <a:pt x="454" y="1370"/>
                  </a:lnTo>
                  <a:lnTo>
                    <a:pt x="376" y="1334"/>
                  </a:lnTo>
                  <a:lnTo>
                    <a:pt x="304" y="1290"/>
                  </a:lnTo>
                  <a:lnTo>
                    <a:pt x="238" y="1238"/>
                  </a:lnTo>
                  <a:lnTo>
                    <a:pt x="180" y="1180"/>
                  </a:lnTo>
                  <a:lnTo>
                    <a:pt x="128" y="1114"/>
                  </a:lnTo>
                  <a:lnTo>
                    <a:pt x="84" y="1042"/>
                  </a:lnTo>
                  <a:lnTo>
                    <a:pt x="48" y="964"/>
                  </a:lnTo>
                  <a:lnTo>
                    <a:pt x="22" y="884"/>
                  </a:lnTo>
                  <a:lnTo>
                    <a:pt x="6" y="798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730" y="810"/>
              <a:ext cx="1034" cy="1058"/>
            </a:xfrm>
            <a:custGeom>
              <a:avLst/>
              <a:gdLst/>
              <a:ahLst/>
              <a:cxnLst>
                <a:cxn ang="0">
                  <a:pos x="606" y="4"/>
                </a:cxn>
                <a:cxn ang="0">
                  <a:pos x="750" y="48"/>
                </a:cxn>
                <a:cxn ang="0">
                  <a:pos x="872" y="126"/>
                </a:cxn>
                <a:cxn ang="0">
                  <a:pos x="968" y="234"/>
                </a:cxn>
                <a:cxn ang="0">
                  <a:pos x="1032" y="366"/>
                </a:cxn>
                <a:cxn ang="0">
                  <a:pos x="1002" y="366"/>
                </a:cxn>
                <a:cxn ang="0">
                  <a:pos x="954" y="366"/>
                </a:cxn>
                <a:cxn ang="0">
                  <a:pos x="918" y="366"/>
                </a:cxn>
                <a:cxn ang="0">
                  <a:pos x="850" y="242"/>
                </a:cxn>
                <a:cxn ang="0">
                  <a:pos x="748" y="144"/>
                </a:cxn>
                <a:cxn ang="0">
                  <a:pos x="622" y="80"/>
                </a:cxn>
                <a:cxn ang="0">
                  <a:pos x="476" y="58"/>
                </a:cxn>
                <a:cxn ang="0">
                  <a:pos x="326" y="82"/>
                </a:cxn>
                <a:cxn ang="0">
                  <a:pos x="198" y="148"/>
                </a:cxn>
                <a:cxn ang="0">
                  <a:pos x="96" y="250"/>
                </a:cxn>
                <a:cxn ang="0">
                  <a:pos x="28" y="380"/>
                </a:cxn>
                <a:cxn ang="0">
                  <a:pos x="4" y="528"/>
                </a:cxn>
                <a:cxn ang="0">
                  <a:pos x="28" y="676"/>
                </a:cxn>
                <a:cxn ang="0">
                  <a:pos x="96" y="806"/>
                </a:cxn>
                <a:cxn ang="0">
                  <a:pos x="198" y="908"/>
                </a:cxn>
                <a:cxn ang="0">
                  <a:pos x="326" y="974"/>
                </a:cxn>
                <a:cxn ang="0">
                  <a:pos x="476" y="998"/>
                </a:cxn>
                <a:cxn ang="0">
                  <a:pos x="622" y="976"/>
                </a:cxn>
                <a:cxn ang="0">
                  <a:pos x="750" y="910"/>
                </a:cxn>
                <a:cxn ang="0">
                  <a:pos x="852" y="810"/>
                </a:cxn>
                <a:cxn ang="0">
                  <a:pos x="920" y="684"/>
                </a:cxn>
                <a:cxn ang="0">
                  <a:pos x="962" y="684"/>
                </a:cxn>
                <a:cxn ang="0">
                  <a:pos x="1016" y="684"/>
                </a:cxn>
                <a:cxn ang="0">
                  <a:pos x="1008" y="754"/>
                </a:cxn>
                <a:cxn ang="0">
                  <a:pos x="928" y="878"/>
                </a:cxn>
                <a:cxn ang="0">
                  <a:pos x="816" y="972"/>
                </a:cxn>
                <a:cxn ang="0">
                  <a:pos x="682" y="1036"/>
                </a:cxn>
                <a:cxn ang="0">
                  <a:pos x="528" y="1058"/>
                </a:cxn>
                <a:cxn ang="0">
                  <a:pos x="376" y="1036"/>
                </a:cxn>
                <a:cxn ang="0">
                  <a:pos x="240" y="972"/>
                </a:cxn>
                <a:cxn ang="0">
                  <a:pos x="130" y="876"/>
                </a:cxn>
                <a:cxn ang="0">
                  <a:pos x="50" y="752"/>
                </a:cxn>
                <a:cxn ang="0">
                  <a:pos x="6" y="606"/>
                </a:cxn>
                <a:cxn ang="0">
                  <a:pos x="6" y="450"/>
                </a:cxn>
                <a:cxn ang="0">
                  <a:pos x="50" y="306"/>
                </a:cxn>
                <a:cxn ang="0">
                  <a:pos x="130" y="182"/>
                </a:cxn>
                <a:cxn ang="0">
                  <a:pos x="240" y="84"/>
                </a:cxn>
                <a:cxn ang="0">
                  <a:pos x="376" y="22"/>
                </a:cxn>
                <a:cxn ang="0">
                  <a:pos x="528" y="0"/>
                </a:cxn>
              </a:cxnLst>
              <a:rect l="0" t="0" r="r" b="b"/>
              <a:pathLst>
                <a:path w="1034" h="1058">
                  <a:moveTo>
                    <a:pt x="528" y="0"/>
                  </a:moveTo>
                  <a:lnTo>
                    <a:pt x="606" y="4"/>
                  </a:lnTo>
                  <a:lnTo>
                    <a:pt x="680" y="22"/>
                  </a:lnTo>
                  <a:lnTo>
                    <a:pt x="750" y="48"/>
                  </a:lnTo>
                  <a:lnTo>
                    <a:pt x="814" y="82"/>
                  </a:lnTo>
                  <a:lnTo>
                    <a:pt x="872" y="126"/>
                  </a:lnTo>
                  <a:lnTo>
                    <a:pt x="924" y="176"/>
                  </a:lnTo>
                  <a:lnTo>
                    <a:pt x="968" y="234"/>
                  </a:lnTo>
                  <a:lnTo>
                    <a:pt x="1006" y="298"/>
                  </a:lnTo>
                  <a:lnTo>
                    <a:pt x="1032" y="366"/>
                  </a:lnTo>
                  <a:lnTo>
                    <a:pt x="1022" y="366"/>
                  </a:lnTo>
                  <a:lnTo>
                    <a:pt x="1002" y="366"/>
                  </a:lnTo>
                  <a:lnTo>
                    <a:pt x="978" y="366"/>
                  </a:lnTo>
                  <a:lnTo>
                    <a:pt x="954" y="366"/>
                  </a:lnTo>
                  <a:lnTo>
                    <a:pt x="932" y="366"/>
                  </a:lnTo>
                  <a:lnTo>
                    <a:pt x="918" y="366"/>
                  </a:lnTo>
                  <a:lnTo>
                    <a:pt x="888" y="302"/>
                  </a:lnTo>
                  <a:lnTo>
                    <a:pt x="850" y="242"/>
                  </a:lnTo>
                  <a:lnTo>
                    <a:pt x="802" y="190"/>
                  </a:lnTo>
                  <a:lnTo>
                    <a:pt x="748" y="144"/>
                  </a:lnTo>
                  <a:lnTo>
                    <a:pt x="688" y="108"/>
                  </a:lnTo>
                  <a:lnTo>
                    <a:pt x="622" y="80"/>
                  </a:lnTo>
                  <a:lnTo>
                    <a:pt x="550" y="62"/>
                  </a:lnTo>
                  <a:lnTo>
                    <a:pt x="476" y="58"/>
                  </a:lnTo>
                  <a:lnTo>
                    <a:pt x="400" y="64"/>
                  </a:lnTo>
                  <a:lnTo>
                    <a:pt x="326" y="82"/>
                  </a:lnTo>
                  <a:lnTo>
                    <a:pt x="260" y="110"/>
                  </a:lnTo>
                  <a:lnTo>
                    <a:pt x="198" y="148"/>
                  </a:lnTo>
                  <a:lnTo>
                    <a:pt x="142" y="194"/>
                  </a:lnTo>
                  <a:lnTo>
                    <a:pt x="96" y="250"/>
                  </a:lnTo>
                  <a:lnTo>
                    <a:pt x="58" y="312"/>
                  </a:lnTo>
                  <a:lnTo>
                    <a:pt x="28" y="380"/>
                  </a:lnTo>
                  <a:lnTo>
                    <a:pt x="10" y="452"/>
                  </a:lnTo>
                  <a:lnTo>
                    <a:pt x="4" y="528"/>
                  </a:lnTo>
                  <a:lnTo>
                    <a:pt x="10" y="604"/>
                  </a:lnTo>
                  <a:lnTo>
                    <a:pt x="28" y="676"/>
                  </a:lnTo>
                  <a:lnTo>
                    <a:pt x="58" y="744"/>
                  </a:lnTo>
                  <a:lnTo>
                    <a:pt x="96" y="806"/>
                  </a:lnTo>
                  <a:lnTo>
                    <a:pt x="142" y="860"/>
                  </a:lnTo>
                  <a:lnTo>
                    <a:pt x="198" y="908"/>
                  </a:lnTo>
                  <a:lnTo>
                    <a:pt x="260" y="946"/>
                  </a:lnTo>
                  <a:lnTo>
                    <a:pt x="326" y="974"/>
                  </a:lnTo>
                  <a:lnTo>
                    <a:pt x="400" y="992"/>
                  </a:lnTo>
                  <a:lnTo>
                    <a:pt x="476" y="998"/>
                  </a:lnTo>
                  <a:lnTo>
                    <a:pt x="552" y="992"/>
                  </a:lnTo>
                  <a:lnTo>
                    <a:pt x="622" y="976"/>
                  </a:lnTo>
                  <a:lnTo>
                    <a:pt x="690" y="948"/>
                  </a:lnTo>
                  <a:lnTo>
                    <a:pt x="750" y="910"/>
                  </a:lnTo>
                  <a:lnTo>
                    <a:pt x="806" y="864"/>
                  </a:lnTo>
                  <a:lnTo>
                    <a:pt x="852" y="810"/>
                  </a:lnTo>
                  <a:lnTo>
                    <a:pt x="890" y="750"/>
                  </a:lnTo>
                  <a:lnTo>
                    <a:pt x="920" y="684"/>
                  </a:lnTo>
                  <a:lnTo>
                    <a:pt x="936" y="684"/>
                  </a:lnTo>
                  <a:lnTo>
                    <a:pt x="962" y="684"/>
                  </a:lnTo>
                  <a:lnTo>
                    <a:pt x="990" y="684"/>
                  </a:lnTo>
                  <a:lnTo>
                    <a:pt x="1016" y="684"/>
                  </a:lnTo>
                  <a:lnTo>
                    <a:pt x="1034" y="684"/>
                  </a:lnTo>
                  <a:lnTo>
                    <a:pt x="1008" y="754"/>
                  </a:lnTo>
                  <a:lnTo>
                    <a:pt x="972" y="818"/>
                  </a:lnTo>
                  <a:lnTo>
                    <a:pt x="928" y="878"/>
                  </a:lnTo>
                  <a:lnTo>
                    <a:pt x="874" y="928"/>
                  </a:lnTo>
                  <a:lnTo>
                    <a:pt x="816" y="972"/>
                  </a:lnTo>
                  <a:lnTo>
                    <a:pt x="752" y="1008"/>
                  </a:lnTo>
                  <a:lnTo>
                    <a:pt x="682" y="1036"/>
                  </a:lnTo>
                  <a:lnTo>
                    <a:pt x="606" y="1052"/>
                  </a:lnTo>
                  <a:lnTo>
                    <a:pt x="528" y="1058"/>
                  </a:lnTo>
                  <a:lnTo>
                    <a:pt x="450" y="1052"/>
                  </a:lnTo>
                  <a:lnTo>
                    <a:pt x="376" y="1036"/>
                  </a:lnTo>
                  <a:lnTo>
                    <a:pt x="306" y="1008"/>
                  </a:lnTo>
                  <a:lnTo>
                    <a:pt x="240" y="972"/>
                  </a:lnTo>
                  <a:lnTo>
                    <a:pt x="182" y="928"/>
                  </a:lnTo>
                  <a:lnTo>
                    <a:pt x="130" y="876"/>
                  </a:lnTo>
                  <a:lnTo>
                    <a:pt x="86" y="816"/>
                  </a:lnTo>
                  <a:lnTo>
                    <a:pt x="50" y="752"/>
                  </a:lnTo>
                  <a:lnTo>
                    <a:pt x="22" y="682"/>
                  </a:lnTo>
                  <a:lnTo>
                    <a:pt x="6" y="606"/>
                  </a:lnTo>
                  <a:lnTo>
                    <a:pt x="0" y="528"/>
                  </a:lnTo>
                  <a:lnTo>
                    <a:pt x="6" y="450"/>
                  </a:lnTo>
                  <a:lnTo>
                    <a:pt x="22" y="376"/>
                  </a:lnTo>
                  <a:lnTo>
                    <a:pt x="50" y="306"/>
                  </a:lnTo>
                  <a:lnTo>
                    <a:pt x="86" y="240"/>
                  </a:lnTo>
                  <a:lnTo>
                    <a:pt x="130" y="182"/>
                  </a:lnTo>
                  <a:lnTo>
                    <a:pt x="182" y="130"/>
                  </a:lnTo>
                  <a:lnTo>
                    <a:pt x="240" y="84"/>
                  </a:lnTo>
                  <a:lnTo>
                    <a:pt x="306" y="48"/>
                  </a:lnTo>
                  <a:lnTo>
                    <a:pt x="376" y="22"/>
                  </a:lnTo>
                  <a:lnTo>
                    <a:pt x="450" y="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856" y="938"/>
              <a:ext cx="770" cy="802"/>
            </a:xfrm>
            <a:custGeom>
              <a:avLst/>
              <a:gdLst/>
              <a:ahLst/>
              <a:cxnLst>
                <a:cxn ang="0">
                  <a:pos x="470" y="6"/>
                </a:cxn>
                <a:cxn ang="0">
                  <a:pos x="594" y="50"/>
                </a:cxn>
                <a:cxn ang="0">
                  <a:pos x="696" y="130"/>
                </a:cxn>
                <a:cxn ang="0">
                  <a:pos x="768" y="238"/>
                </a:cxn>
                <a:cxn ang="0">
                  <a:pos x="734" y="238"/>
                </a:cxn>
                <a:cxn ang="0">
                  <a:pos x="690" y="238"/>
                </a:cxn>
                <a:cxn ang="0">
                  <a:pos x="674" y="234"/>
                </a:cxn>
                <a:cxn ang="0">
                  <a:pos x="638" y="178"/>
                </a:cxn>
                <a:cxn ang="0">
                  <a:pos x="544" y="96"/>
                </a:cxn>
                <a:cxn ang="0">
                  <a:pos x="426" y="52"/>
                </a:cxn>
                <a:cxn ang="0">
                  <a:pos x="296" y="50"/>
                </a:cxn>
                <a:cxn ang="0">
                  <a:pos x="180" y="94"/>
                </a:cxn>
                <a:cxn ang="0">
                  <a:pos x="88" y="172"/>
                </a:cxn>
                <a:cxn ang="0">
                  <a:pos x="26" y="276"/>
                </a:cxn>
                <a:cxn ang="0">
                  <a:pos x="4" y="400"/>
                </a:cxn>
                <a:cxn ang="0">
                  <a:pos x="26" y="524"/>
                </a:cxn>
                <a:cxn ang="0">
                  <a:pos x="88" y="630"/>
                </a:cxn>
                <a:cxn ang="0">
                  <a:pos x="180" y="706"/>
                </a:cxn>
                <a:cxn ang="0">
                  <a:pos x="296" y="750"/>
                </a:cxn>
                <a:cxn ang="0">
                  <a:pos x="418" y="750"/>
                </a:cxn>
                <a:cxn ang="0">
                  <a:pos x="526" y="714"/>
                </a:cxn>
                <a:cxn ang="0">
                  <a:pos x="614" y="648"/>
                </a:cxn>
                <a:cxn ang="0">
                  <a:pos x="678" y="556"/>
                </a:cxn>
                <a:cxn ang="0">
                  <a:pos x="742" y="556"/>
                </a:cxn>
                <a:cxn ang="0">
                  <a:pos x="740" y="616"/>
                </a:cxn>
                <a:cxn ang="0">
                  <a:pos x="652" y="714"/>
                </a:cxn>
                <a:cxn ang="0">
                  <a:pos x="536" y="778"/>
                </a:cxn>
                <a:cxn ang="0">
                  <a:pos x="402" y="802"/>
                </a:cxn>
                <a:cxn ang="0">
                  <a:pos x="274" y="780"/>
                </a:cxn>
                <a:cxn ang="0">
                  <a:pos x="164" y="724"/>
                </a:cxn>
                <a:cxn ang="0">
                  <a:pos x="78" y="638"/>
                </a:cxn>
                <a:cxn ang="0">
                  <a:pos x="20" y="528"/>
                </a:cxn>
                <a:cxn ang="0">
                  <a:pos x="0" y="400"/>
                </a:cxn>
                <a:cxn ang="0">
                  <a:pos x="20" y="274"/>
                </a:cxn>
                <a:cxn ang="0">
                  <a:pos x="78" y="164"/>
                </a:cxn>
                <a:cxn ang="0">
                  <a:pos x="164" y="78"/>
                </a:cxn>
                <a:cxn ang="0">
                  <a:pos x="274" y="20"/>
                </a:cxn>
                <a:cxn ang="0">
                  <a:pos x="402" y="0"/>
                </a:cxn>
              </a:cxnLst>
              <a:rect l="0" t="0" r="r" b="b"/>
              <a:pathLst>
                <a:path w="770" h="802">
                  <a:moveTo>
                    <a:pt x="402" y="0"/>
                  </a:moveTo>
                  <a:lnTo>
                    <a:pt x="470" y="6"/>
                  </a:lnTo>
                  <a:lnTo>
                    <a:pt x="534" y="22"/>
                  </a:lnTo>
                  <a:lnTo>
                    <a:pt x="594" y="50"/>
                  </a:lnTo>
                  <a:lnTo>
                    <a:pt x="648" y="86"/>
                  </a:lnTo>
                  <a:lnTo>
                    <a:pt x="696" y="130"/>
                  </a:lnTo>
                  <a:lnTo>
                    <a:pt x="736" y="182"/>
                  </a:lnTo>
                  <a:lnTo>
                    <a:pt x="768" y="238"/>
                  </a:lnTo>
                  <a:lnTo>
                    <a:pt x="754" y="238"/>
                  </a:lnTo>
                  <a:lnTo>
                    <a:pt x="734" y="238"/>
                  </a:lnTo>
                  <a:lnTo>
                    <a:pt x="710" y="238"/>
                  </a:lnTo>
                  <a:lnTo>
                    <a:pt x="690" y="238"/>
                  </a:lnTo>
                  <a:lnTo>
                    <a:pt x="676" y="238"/>
                  </a:lnTo>
                  <a:lnTo>
                    <a:pt x="674" y="234"/>
                  </a:lnTo>
                  <a:lnTo>
                    <a:pt x="672" y="232"/>
                  </a:lnTo>
                  <a:lnTo>
                    <a:pt x="638" y="178"/>
                  </a:lnTo>
                  <a:lnTo>
                    <a:pt x="594" y="134"/>
                  </a:lnTo>
                  <a:lnTo>
                    <a:pt x="544" y="96"/>
                  </a:lnTo>
                  <a:lnTo>
                    <a:pt x="488" y="68"/>
                  </a:lnTo>
                  <a:lnTo>
                    <a:pt x="426" y="52"/>
                  </a:lnTo>
                  <a:lnTo>
                    <a:pt x="360" y="46"/>
                  </a:lnTo>
                  <a:lnTo>
                    <a:pt x="296" y="50"/>
                  </a:lnTo>
                  <a:lnTo>
                    <a:pt x="236" y="68"/>
                  </a:lnTo>
                  <a:lnTo>
                    <a:pt x="180" y="94"/>
                  </a:lnTo>
                  <a:lnTo>
                    <a:pt x="130" y="128"/>
                  </a:lnTo>
                  <a:lnTo>
                    <a:pt x="88" y="172"/>
                  </a:lnTo>
                  <a:lnTo>
                    <a:pt x="54" y="220"/>
                  </a:lnTo>
                  <a:lnTo>
                    <a:pt x="26" y="276"/>
                  </a:lnTo>
                  <a:lnTo>
                    <a:pt x="10" y="336"/>
                  </a:lnTo>
                  <a:lnTo>
                    <a:pt x="4" y="400"/>
                  </a:lnTo>
                  <a:lnTo>
                    <a:pt x="10" y="464"/>
                  </a:lnTo>
                  <a:lnTo>
                    <a:pt x="26" y="524"/>
                  </a:lnTo>
                  <a:lnTo>
                    <a:pt x="54" y="580"/>
                  </a:lnTo>
                  <a:lnTo>
                    <a:pt x="88" y="630"/>
                  </a:lnTo>
                  <a:lnTo>
                    <a:pt x="130" y="672"/>
                  </a:lnTo>
                  <a:lnTo>
                    <a:pt x="180" y="706"/>
                  </a:lnTo>
                  <a:lnTo>
                    <a:pt x="236" y="734"/>
                  </a:lnTo>
                  <a:lnTo>
                    <a:pt x="296" y="750"/>
                  </a:lnTo>
                  <a:lnTo>
                    <a:pt x="360" y="756"/>
                  </a:lnTo>
                  <a:lnTo>
                    <a:pt x="418" y="750"/>
                  </a:lnTo>
                  <a:lnTo>
                    <a:pt x="474" y="736"/>
                  </a:lnTo>
                  <a:lnTo>
                    <a:pt x="526" y="714"/>
                  </a:lnTo>
                  <a:lnTo>
                    <a:pt x="574" y="684"/>
                  </a:lnTo>
                  <a:lnTo>
                    <a:pt x="614" y="648"/>
                  </a:lnTo>
                  <a:lnTo>
                    <a:pt x="650" y="604"/>
                  </a:lnTo>
                  <a:lnTo>
                    <a:pt x="678" y="556"/>
                  </a:lnTo>
                  <a:lnTo>
                    <a:pt x="708" y="556"/>
                  </a:lnTo>
                  <a:lnTo>
                    <a:pt x="742" y="556"/>
                  </a:lnTo>
                  <a:lnTo>
                    <a:pt x="770" y="556"/>
                  </a:lnTo>
                  <a:lnTo>
                    <a:pt x="740" y="616"/>
                  </a:lnTo>
                  <a:lnTo>
                    <a:pt x="700" y="668"/>
                  </a:lnTo>
                  <a:lnTo>
                    <a:pt x="652" y="714"/>
                  </a:lnTo>
                  <a:lnTo>
                    <a:pt x="596" y="750"/>
                  </a:lnTo>
                  <a:lnTo>
                    <a:pt x="536" y="778"/>
                  </a:lnTo>
                  <a:lnTo>
                    <a:pt x="470" y="796"/>
                  </a:lnTo>
                  <a:lnTo>
                    <a:pt x="402" y="802"/>
                  </a:lnTo>
                  <a:lnTo>
                    <a:pt x="336" y="796"/>
                  </a:lnTo>
                  <a:lnTo>
                    <a:pt x="274" y="780"/>
                  </a:lnTo>
                  <a:lnTo>
                    <a:pt x="216" y="756"/>
                  </a:lnTo>
                  <a:lnTo>
                    <a:pt x="164" y="724"/>
                  </a:lnTo>
                  <a:lnTo>
                    <a:pt x="118" y="684"/>
                  </a:lnTo>
                  <a:lnTo>
                    <a:pt x="78" y="638"/>
                  </a:lnTo>
                  <a:lnTo>
                    <a:pt x="46" y="584"/>
                  </a:lnTo>
                  <a:lnTo>
                    <a:pt x="20" y="528"/>
                  </a:lnTo>
                  <a:lnTo>
                    <a:pt x="6" y="466"/>
                  </a:lnTo>
                  <a:lnTo>
                    <a:pt x="0" y="400"/>
                  </a:lnTo>
                  <a:lnTo>
                    <a:pt x="6" y="336"/>
                  </a:lnTo>
                  <a:lnTo>
                    <a:pt x="20" y="274"/>
                  </a:lnTo>
                  <a:lnTo>
                    <a:pt x="46" y="216"/>
                  </a:lnTo>
                  <a:lnTo>
                    <a:pt x="78" y="164"/>
                  </a:lnTo>
                  <a:lnTo>
                    <a:pt x="118" y="118"/>
                  </a:lnTo>
                  <a:lnTo>
                    <a:pt x="164" y="78"/>
                  </a:lnTo>
                  <a:lnTo>
                    <a:pt x="216" y="44"/>
                  </a:lnTo>
                  <a:lnTo>
                    <a:pt x="274" y="20"/>
                  </a:lnTo>
                  <a:lnTo>
                    <a:pt x="336" y="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418" y="1494"/>
              <a:ext cx="496" cy="282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320" y="0"/>
                </a:cxn>
                <a:cxn ang="0">
                  <a:pos x="272" y="0"/>
                </a:cxn>
                <a:cxn ang="0">
                  <a:pos x="222" y="0"/>
                </a:cxn>
                <a:cxn ang="0">
                  <a:pos x="174" y="0"/>
                </a:cxn>
                <a:cxn ang="0">
                  <a:pos x="128" y="0"/>
                </a:cxn>
                <a:cxn ang="0">
                  <a:pos x="86" y="0"/>
                </a:cxn>
                <a:cxn ang="0">
                  <a:pos x="52" y="0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368" y="282"/>
                </a:cxn>
                <a:cxn ang="0">
                  <a:pos x="414" y="216"/>
                </a:cxn>
                <a:cxn ang="0">
                  <a:pos x="452" y="148"/>
                </a:cxn>
                <a:cxn ang="0">
                  <a:pos x="478" y="76"/>
                </a:cxn>
                <a:cxn ang="0">
                  <a:pos x="496" y="0"/>
                </a:cxn>
                <a:cxn ang="0">
                  <a:pos x="478" y="0"/>
                </a:cxn>
                <a:cxn ang="0">
                  <a:pos x="450" y="0"/>
                </a:cxn>
                <a:cxn ang="0">
                  <a:pos x="412" y="0"/>
                </a:cxn>
                <a:cxn ang="0">
                  <a:pos x="366" y="0"/>
                </a:cxn>
              </a:cxnLst>
              <a:rect l="0" t="0" r="r" b="b"/>
              <a:pathLst>
                <a:path w="496" h="282">
                  <a:moveTo>
                    <a:pt x="366" y="0"/>
                  </a:moveTo>
                  <a:lnTo>
                    <a:pt x="320" y="0"/>
                  </a:lnTo>
                  <a:lnTo>
                    <a:pt x="272" y="0"/>
                  </a:lnTo>
                  <a:lnTo>
                    <a:pt x="222" y="0"/>
                  </a:lnTo>
                  <a:lnTo>
                    <a:pt x="174" y="0"/>
                  </a:lnTo>
                  <a:lnTo>
                    <a:pt x="128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368" y="282"/>
                  </a:lnTo>
                  <a:lnTo>
                    <a:pt x="414" y="216"/>
                  </a:lnTo>
                  <a:lnTo>
                    <a:pt x="452" y="148"/>
                  </a:lnTo>
                  <a:lnTo>
                    <a:pt x="478" y="76"/>
                  </a:lnTo>
                  <a:lnTo>
                    <a:pt x="496" y="0"/>
                  </a:lnTo>
                  <a:lnTo>
                    <a:pt x="478" y="0"/>
                  </a:lnTo>
                  <a:lnTo>
                    <a:pt x="450" y="0"/>
                  </a:lnTo>
                  <a:lnTo>
                    <a:pt x="412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8" name="Picture 20" descr="Agl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486400"/>
            <a:ext cx="2057400" cy="127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Shallow water wave guide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Pekeris (1948)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Normal mode theory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EJP (1957), Officer (1958), Budden (1962)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Beware notation and mode numbering scheme</a:t>
            </a:r>
          </a:p>
          <a:p>
            <a:pPr>
              <a:lnSpc>
                <a:spcPct val="90000"/>
              </a:lnSpc>
            </a:pPr>
            <a:r>
              <a:rPr lang="en-US" sz="2800"/>
              <a:t>Imaging of phase vel dispersion curves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McMechan and Yedlin (1981)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Fourier method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 2D, regular offset sampling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Park et al.(1998)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Direct integration method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2D or 3D, irregular offsets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and Group Velocity</a:t>
            </a: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990600" y="1981200"/>
          <a:ext cx="3379788" cy="4329113"/>
        </p:xfrm>
        <a:graphic>
          <a:graphicData uri="http://schemas.openxmlformats.org/presentationml/2006/ole">
            <p:oleObj spid="_x0000_s150532" name="Document" r:id="rId4" imgW="2487168" imgH="3185160" progId="Word.Document.8">
              <p:embed/>
            </p:oleObj>
          </a:graphicData>
        </a:graphic>
      </p:graphicFrame>
      <p:grpSp>
        <p:nvGrpSpPr>
          <p:cNvPr id="150553" name="Group 25"/>
          <p:cNvGrpSpPr>
            <a:grpSpLocks/>
          </p:cNvGrpSpPr>
          <p:nvPr/>
        </p:nvGrpSpPr>
        <p:grpSpPr bwMode="auto">
          <a:xfrm>
            <a:off x="4724400" y="1981200"/>
            <a:ext cx="3729038" cy="4284663"/>
            <a:chOff x="2976" y="1248"/>
            <a:chExt cx="2349" cy="2699"/>
          </a:xfrm>
        </p:grpSpPr>
        <p:pic>
          <p:nvPicPr>
            <p:cNvPr id="150534" name="Picture 6" descr="photo"/>
            <p:cNvPicPr>
              <a:picLocks noChangeAspect="1" noChangeArrowheads="1"/>
            </p:cNvPicPr>
            <p:nvPr/>
          </p:nvPicPr>
          <p:blipFill>
            <a:blip r:embed="rId5" cstate="print"/>
            <a:srcRect t="12260" r="35600" b="12962"/>
            <a:stretch>
              <a:fillRect/>
            </a:stretch>
          </p:blipFill>
          <p:spPr bwMode="auto">
            <a:xfrm rot="16200000" flipH="1">
              <a:off x="2801" y="1424"/>
              <a:ext cx="2699" cy="2348"/>
            </a:xfrm>
            <a:prstGeom prst="rect">
              <a:avLst/>
            </a:prstGeom>
            <a:solidFill>
              <a:srgbClr val="B4B3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0535" name="Rectangle 7"/>
            <p:cNvSpPr>
              <a:spLocks noChangeArrowheads="1"/>
            </p:cNvSpPr>
            <p:nvPr/>
          </p:nvSpPr>
          <p:spPr bwMode="auto">
            <a:xfrm rot="16200000" flipH="1">
              <a:off x="4004" y="779"/>
              <a:ext cx="328" cy="1347"/>
            </a:xfrm>
            <a:prstGeom prst="rect">
              <a:avLst/>
            </a:prstGeom>
            <a:solidFill>
              <a:srgbClr val="B6B5B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 rot="16200000" flipH="1">
              <a:off x="3055" y="1500"/>
              <a:ext cx="338" cy="342"/>
            </a:xfrm>
            <a:prstGeom prst="rect">
              <a:avLst/>
            </a:prstGeom>
            <a:solidFill>
              <a:srgbClr val="B4B3B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7" name="Rectangle 9"/>
            <p:cNvSpPr>
              <a:spLocks noChangeArrowheads="1"/>
            </p:cNvSpPr>
            <p:nvPr/>
          </p:nvSpPr>
          <p:spPr bwMode="auto">
            <a:xfrm rot="16200000" flipH="1">
              <a:off x="3191" y="2363"/>
              <a:ext cx="306" cy="284"/>
            </a:xfrm>
            <a:prstGeom prst="rect">
              <a:avLst/>
            </a:prstGeom>
            <a:solidFill>
              <a:srgbClr val="B3BFB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auto">
            <a:xfrm rot="16200000" flipH="1">
              <a:off x="3994" y="3173"/>
              <a:ext cx="434" cy="413"/>
            </a:xfrm>
            <a:custGeom>
              <a:avLst/>
              <a:gdLst/>
              <a:ahLst/>
              <a:cxnLst>
                <a:cxn ang="0">
                  <a:pos x="390" y="372"/>
                </a:cxn>
                <a:cxn ang="0">
                  <a:pos x="426" y="343"/>
                </a:cxn>
                <a:cxn ang="0">
                  <a:pos x="405" y="278"/>
                </a:cxn>
                <a:cxn ang="0">
                  <a:pos x="296" y="163"/>
                </a:cxn>
                <a:cxn ang="0">
                  <a:pos x="271" y="105"/>
                </a:cxn>
                <a:cxn ang="0">
                  <a:pos x="217" y="22"/>
                </a:cxn>
                <a:cxn ang="0">
                  <a:pos x="159" y="0"/>
                </a:cxn>
                <a:cxn ang="0">
                  <a:pos x="66" y="22"/>
                </a:cxn>
                <a:cxn ang="0">
                  <a:pos x="5" y="90"/>
                </a:cxn>
                <a:cxn ang="0">
                  <a:pos x="23" y="163"/>
                </a:cxn>
                <a:cxn ang="0">
                  <a:pos x="55" y="206"/>
                </a:cxn>
                <a:cxn ang="0">
                  <a:pos x="80" y="213"/>
                </a:cxn>
                <a:cxn ang="0">
                  <a:pos x="127" y="253"/>
                </a:cxn>
                <a:cxn ang="0">
                  <a:pos x="152" y="292"/>
                </a:cxn>
                <a:cxn ang="0">
                  <a:pos x="210" y="325"/>
                </a:cxn>
                <a:cxn ang="0">
                  <a:pos x="242" y="346"/>
                </a:cxn>
                <a:cxn ang="0">
                  <a:pos x="304" y="390"/>
                </a:cxn>
                <a:cxn ang="0">
                  <a:pos x="423" y="357"/>
                </a:cxn>
                <a:cxn ang="0">
                  <a:pos x="426" y="303"/>
                </a:cxn>
              </a:cxnLst>
              <a:rect l="0" t="0" r="r" b="b"/>
              <a:pathLst>
                <a:path w="434" h="413">
                  <a:moveTo>
                    <a:pt x="390" y="372"/>
                  </a:moveTo>
                  <a:cubicBezTo>
                    <a:pt x="418" y="361"/>
                    <a:pt x="407" y="361"/>
                    <a:pt x="426" y="343"/>
                  </a:cubicBezTo>
                  <a:cubicBezTo>
                    <a:pt x="434" y="320"/>
                    <a:pt x="430" y="283"/>
                    <a:pt x="405" y="278"/>
                  </a:cubicBezTo>
                  <a:cubicBezTo>
                    <a:pt x="347" y="251"/>
                    <a:pt x="338" y="202"/>
                    <a:pt x="296" y="163"/>
                  </a:cubicBezTo>
                  <a:cubicBezTo>
                    <a:pt x="290" y="141"/>
                    <a:pt x="282" y="123"/>
                    <a:pt x="271" y="105"/>
                  </a:cubicBezTo>
                  <a:cubicBezTo>
                    <a:pt x="266" y="83"/>
                    <a:pt x="234" y="36"/>
                    <a:pt x="217" y="22"/>
                  </a:cubicBezTo>
                  <a:cubicBezTo>
                    <a:pt x="202" y="10"/>
                    <a:pt x="176" y="4"/>
                    <a:pt x="159" y="0"/>
                  </a:cubicBezTo>
                  <a:cubicBezTo>
                    <a:pt x="111" y="6"/>
                    <a:pt x="102" y="8"/>
                    <a:pt x="66" y="22"/>
                  </a:cubicBezTo>
                  <a:cubicBezTo>
                    <a:pt x="43" y="44"/>
                    <a:pt x="19" y="60"/>
                    <a:pt x="5" y="90"/>
                  </a:cubicBezTo>
                  <a:cubicBezTo>
                    <a:pt x="7" y="125"/>
                    <a:pt x="0" y="140"/>
                    <a:pt x="23" y="163"/>
                  </a:cubicBezTo>
                  <a:cubicBezTo>
                    <a:pt x="27" y="178"/>
                    <a:pt x="39" y="199"/>
                    <a:pt x="55" y="206"/>
                  </a:cubicBezTo>
                  <a:cubicBezTo>
                    <a:pt x="63" y="209"/>
                    <a:pt x="80" y="213"/>
                    <a:pt x="80" y="213"/>
                  </a:cubicBezTo>
                  <a:cubicBezTo>
                    <a:pt x="90" y="233"/>
                    <a:pt x="105" y="245"/>
                    <a:pt x="127" y="253"/>
                  </a:cubicBezTo>
                  <a:cubicBezTo>
                    <a:pt x="139" y="264"/>
                    <a:pt x="139" y="281"/>
                    <a:pt x="152" y="292"/>
                  </a:cubicBezTo>
                  <a:cubicBezTo>
                    <a:pt x="168" y="306"/>
                    <a:pt x="189" y="317"/>
                    <a:pt x="210" y="325"/>
                  </a:cubicBezTo>
                  <a:cubicBezTo>
                    <a:pt x="221" y="336"/>
                    <a:pt x="229" y="337"/>
                    <a:pt x="242" y="346"/>
                  </a:cubicBezTo>
                  <a:cubicBezTo>
                    <a:pt x="251" y="372"/>
                    <a:pt x="277" y="384"/>
                    <a:pt x="304" y="390"/>
                  </a:cubicBezTo>
                  <a:cubicBezTo>
                    <a:pt x="341" y="388"/>
                    <a:pt x="423" y="413"/>
                    <a:pt x="423" y="357"/>
                  </a:cubicBezTo>
                  <a:lnTo>
                    <a:pt x="426" y="303"/>
                  </a:lnTo>
                </a:path>
              </a:pathLst>
            </a:custGeom>
            <a:solidFill>
              <a:srgbClr val="C3CDC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9" name="Rectangle 11"/>
            <p:cNvSpPr>
              <a:spLocks noChangeArrowheads="1"/>
            </p:cNvSpPr>
            <p:nvPr/>
          </p:nvSpPr>
          <p:spPr bwMode="auto">
            <a:xfrm rot="16200000" flipH="1">
              <a:off x="3980" y="2505"/>
              <a:ext cx="357" cy="289"/>
            </a:xfrm>
            <a:prstGeom prst="rect">
              <a:avLst/>
            </a:prstGeom>
            <a:solidFill>
              <a:srgbClr val="BFC9B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0" name="Rectangle 12"/>
            <p:cNvSpPr>
              <a:spLocks noChangeArrowheads="1"/>
            </p:cNvSpPr>
            <p:nvPr/>
          </p:nvSpPr>
          <p:spPr bwMode="auto">
            <a:xfrm rot="16200000" flipH="1">
              <a:off x="4893" y="3125"/>
              <a:ext cx="397" cy="307"/>
            </a:xfrm>
            <a:prstGeom prst="rect">
              <a:avLst/>
            </a:prstGeom>
            <a:solidFill>
              <a:srgbClr val="C0CA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1" name="Text Box 13"/>
            <p:cNvSpPr txBox="1">
              <a:spLocks noChangeArrowheads="1"/>
            </p:cNvSpPr>
            <p:nvPr/>
          </p:nvSpPr>
          <p:spPr bwMode="auto">
            <a:xfrm>
              <a:off x="3550" y="1318"/>
              <a:ext cx="1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1</a:t>
              </a:r>
              <a:r>
                <a:rPr lang="en-US"/>
                <a:t>             X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4236" y="3123"/>
              <a:ext cx="177" cy="155"/>
            </a:xfrm>
            <a:prstGeom prst="rect">
              <a:avLst/>
            </a:prstGeom>
            <a:solidFill>
              <a:srgbClr val="C0CAB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3" name="Freeform 15"/>
            <p:cNvSpPr>
              <a:spLocks/>
            </p:cNvSpPr>
            <p:nvPr/>
          </p:nvSpPr>
          <p:spPr bwMode="auto">
            <a:xfrm>
              <a:off x="4359" y="3144"/>
              <a:ext cx="101" cy="112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1" y="22"/>
                </a:cxn>
                <a:cxn ang="0">
                  <a:pos x="0" y="54"/>
                </a:cxn>
                <a:cxn ang="0">
                  <a:pos x="43" y="90"/>
                </a:cxn>
                <a:cxn ang="0">
                  <a:pos x="54" y="98"/>
                </a:cxn>
                <a:cxn ang="0">
                  <a:pos x="65" y="101"/>
                </a:cxn>
                <a:cxn ang="0">
                  <a:pos x="101" y="112"/>
                </a:cxn>
              </a:cxnLst>
              <a:rect l="0" t="0" r="r" b="b"/>
              <a:pathLst>
                <a:path w="101" h="112">
                  <a:moveTo>
                    <a:pt x="65" y="0"/>
                  </a:moveTo>
                  <a:cubicBezTo>
                    <a:pt x="46" y="6"/>
                    <a:pt x="27" y="11"/>
                    <a:pt x="11" y="22"/>
                  </a:cubicBezTo>
                  <a:cubicBezTo>
                    <a:pt x="7" y="32"/>
                    <a:pt x="4" y="43"/>
                    <a:pt x="0" y="54"/>
                  </a:cubicBezTo>
                  <a:cubicBezTo>
                    <a:pt x="6" y="81"/>
                    <a:pt x="17" y="82"/>
                    <a:pt x="43" y="90"/>
                  </a:cubicBezTo>
                  <a:cubicBezTo>
                    <a:pt x="46" y="92"/>
                    <a:pt x="49" y="95"/>
                    <a:pt x="54" y="98"/>
                  </a:cubicBezTo>
                  <a:cubicBezTo>
                    <a:pt x="57" y="99"/>
                    <a:pt x="65" y="101"/>
                    <a:pt x="65" y="101"/>
                  </a:cubicBezTo>
                  <a:lnTo>
                    <a:pt x="101" y="11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4" name="Oval 16"/>
            <p:cNvSpPr>
              <a:spLocks noChangeArrowheads="1"/>
            </p:cNvSpPr>
            <p:nvPr/>
          </p:nvSpPr>
          <p:spPr bwMode="auto">
            <a:xfrm>
              <a:off x="3501" y="2434"/>
              <a:ext cx="116" cy="11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5" name="Oval 17"/>
            <p:cNvSpPr>
              <a:spLocks noChangeArrowheads="1"/>
            </p:cNvSpPr>
            <p:nvPr/>
          </p:nvSpPr>
          <p:spPr bwMode="auto">
            <a:xfrm>
              <a:off x="4358" y="2879"/>
              <a:ext cx="116" cy="11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6" name="Oval 18"/>
            <p:cNvSpPr>
              <a:spLocks noChangeArrowheads="1"/>
            </p:cNvSpPr>
            <p:nvPr/>
          </p:nvSpPr>
          <p:spPr bwMode="auto">
            <a:xfrm>
              <a:off x="3900" y="2538"/>
              <a:ext cx="116" cy="1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7" name="Oval 19"/>
            <p:cNvSpPr>
              <a:spLocks noChangeArrowheads="1"/>
            </p:cNvSpPr>
            <p:nvPr/>
          </p:nvSpPr>
          <p:spPr bwMode="auto">
            <a:xfrm>
              <a:off x="4810" y="3055"/>
              <a:ext cx="116" cy="1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8" name="Line 20"/>
            <p:cNvSpPr>
              <a:spLocks noChangeShapeType="1"/>
            </p:cNvSpPr>
            <p:nvPr/>
          </p:nvSpPr>
          <p:spPr bwMode="auto">
            <a:xfrm>
              <a:off x="3024" y="2081"/>
              <a:ext cx="2251" cy="12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9" name="Line 21"/>
            <p:cNvSpPr>
              <a:spLocks noChangeShapeType="1"/>
            </p:cNvSpPr>
            <p:nvPr/>
          </p:nvSpPr>
          <p:spPr bwMode="auto">
            <a:xfrm>
              <a:off x="2976" y="2190"/>
              <a:ext cx="2302" cy="119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"/>
          <p:cNvPicPr>
            <a:picLocks noChangeAspect="1" noChangeArrowheads="1"/>
          </p:cNvPicPr>
          <p:nvPr/>
        </p:nvPicPr>
        <p:blipFill>
          <a:blip r:embed="rId3" cstate="print"/>
          <a:srcRect r="14961"/>
          <a:stretch>
            <a:fillRect/>
          </a:stretch>
        </p:blipFill>
        <p:spPr bwMode="auto">
          <a:xfrm>
            <a:off x="5410200" y="2057400"/>
            <a:ext cx="3429000" cy="227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8077200" y="2057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10200" y="3200400"/>
            <a:ext cx="3429000" cy="1143000"/>
          </a:xfrm>
          <a:prstGeom prst="rect">
            <a:avLst/>
          </a:prstGeom>
          <a:solidFill>
            <a:srgbClr val="804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410200" y="2057400"/>
            <a:ext cx="3429000" cy="1143000"/>
          </a:xfrm>
          <a:prstGeom prst="rect">
            <a:avLst/>
          </a:prstGeom>
          <a:solidFill>
            <a:srgbClr val="0080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Guided Wave Modes</a:t>
            </a:r>
          </a:p>
        </p:txBody>
      </p:sp>
      <p:pic>
        <p:nvPicPr>
          <p:cNvPr id="9227" name="Picture 11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4241800" cy="118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8" name="Picture 12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16488"/>
            <a:ext cx="6781800" cy="171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371600" y="3352800"/>
            <a:ext cx="2008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 = phase velocity</a:t>
            </a:r>
          </a:p>
          <a:p>
            <a:endParaRPr lang="en-US" sz="1800"/>
          </a:p>
          <a:p>
            <a:r>
              <a:rPr lang="en-US" sz="1800"/>
              <a:t>U = c + f (dc/df)</a:t>
            </a:r>
          </a:p>
          <a:p>
            <a:r>
              <a:rPr lang="en-US" sz="1800"/>
              <a:t>   = group velocity</a:t>
            </a:r>
            <a:endParaRPr lang="en-US" sz="2800">
              <a:latin typeface="Helvetica" pitchFamily="1" charset="0"/>
              <a:sym typeface="Symbol" pitchFamily="1" charset="2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135813" y="5029200"/>
            <a:ext cx="17859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equation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m = mode </a:t>
            </a:r>
          </a:p>
          <a:p>
            <a:r>
              <a:rPr lang="en-US" sz="1800"/>
              <a:t>    = 0, 1, 2,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61796" name="Picture 4" descr="2009GuidedW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09800"/>
            <a:ext cx="4800600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Field Data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3D Shot record</a:t>
            </a:r>
          </a:p>
          <a:p>
            <a:pPr lvl="1"/>
            <a:r>
              <a:rPr lang="en-US" sz="2400"/>
              <a:t>4C Ocean bottom cable</a:t>
            </a:r>
          </a:p>
          <a:p>
            <a:pPr lvl="2"/>
            <a:r>
              <a:rPr lang="en-US" sz="2000"/>
              <a:t>(p,x,y,z)</a:t>
            </a:r>
          </a:p>
          <a:p>
            <a:pPr lvl="1"/>
            <a:r>
              <a:rPr lang="en-US" sz="2400"/>
              <a:t>Offshore Australia </a:t>
            </a:r>
          </a:p>
          <a:p>
            <a:pPr lvl="1"/>
            <a:r>
              <a:rPr lang="en-US" sz="2400"/>
              <a:t>Three parallel receiver lines</a:t>
            </a:r>
          </a:p>
          <a:p>
            <a:pPr lvl="2"/>
            <a:r>
              <a:rPr lang="en-US" sz="2000"/>
              <a:t>Total 880 groups</a:t>
            </a:r>
          </a:p>
          <a:p>
            <a:r>
              <a:rPr lang="en-US" sz="2800"/>
              <a:t>Processing </a:t>
            </a:r>
          </a:p>
          <a:p>
            <a:pPr lvl="1"/>
            <a:r>
              <a:rPr lang="en-US" sz="2400"/>
              <a:t>Component extraction</a:t>
            </a:r>
          </a:p>
          <a:p>
            <a:pPr lvl="1"/>
            <a:r>
              <a:rPr lang="en-US" sz="2400"/>
              <a:t>5 Hz low-cut filter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7696200" cy="488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Shot Record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800600" y="66294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5" name="Picture 7" descr="5"/>
          <p:cNvPicPr>
            <a:picLocks noChangeAspect="1" noChangeArrowheads="1"/>
          </p:cNvPicPr>
          <p:nvPr/>
        </p:nvPicPr>
        <p:blipFill>
          <a:blip r:embed="rId4" cstate="print"/>
          <a:srcRect t="1033" r="49982"/>
          <a:stretch>
            <a:fillRect/>
          </a:stretch>
        </p:blipFill>
        <p:spPr bwMode="auto">
          <a:xfrm>
            <a:off x="2438400" y="2505075"/>
            <a:ext cx="5410200" cy="381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1281113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X:Applications:Microsoft Office 2004:Templates:Presentations:Designs:Bold Stripes</Template>
  <TotalTime>615</TotalTime>
  <Words>269</Words>
  <Application>Microsoft Office PowerPoint</Application>
  <PresentationFormat>On-screen Show (4:3)</PresentationFormat>
  <Paragraphs>88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ＭＳ Ｐゴシック</vt:lpstr>
      <vt:lpstr>Helvetica</vt:lpstr>
      <vt:lpstr>Wingdings</vt:lpstr>
      <vt:lpstr>Symbol</vt:lpstr>
      <vt:lpstr>Times New Roman</vt:lpstr>
      <vt:lpstr>Chalkboard</vt:lpstr>
      <vt:lpstr>Arial Black</vt:lpstr>
      <vt:lpstr>Bold Stripes</vt:lpstr>
      <vt:lpstr>Microsoft Word Document</vt:lpstr>
      <vt:lpstr>Slide 1</vt:lpstr>
      <vt:lpstr>Slide 2</vt:lpstr>
      <vt:lpstr>Direct Imaging of group velocity dispersion curves in shallow water</vt:lpstr>
      <vt:lpstr>Introduction</vt:lpstr>
      <vt:lpstr>Phase and Group Velocity</vt:lpstr>
      <vt:lpstr>Theory of Guided Wave Modes</vt:lpstr>
      <vt:lpstr>Example</vt:lpstr>
      <vt:lpstr>Field Data</vt:lpstr>
      <vt:lpstr>Shot Record</vt:lpstr>
      <vt:lpstr>CWT of Selected Traces</vt:lpstr>
      <vt:lpstr>Offset 4194 m</vt:lpstr>
      <vt:lpstr>Phase Velocity Fit</vt:lpstr>
      <vt:lpstr>Phase &amp; Group Velocity Fit</vt:lpstr>
      <vt:lpstr>Phase &amp; Group Velocity Fit</vt:lpstr>
      <vt:lpstr>Conclusions</vt:lpstr>
      <vt:lpstr>Slide 16</vt:lpstr>
    </vt:vector>
  </TitlesOfParts>
  <Company>Chris Liner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Imaging of group velocity dispersion curves in shallow water</dc:title>
  <dc:creator>Chris Liner</dc:creator>
  <cp:lastModifiedBy>Systems Manager</cp:lastModifiedBy>
  <cp:revision>19</cp:revision>
  <dcterms:created xsi:type="dcterms:W3CDTF">2009-09-16T17:31:55Z</dcterms:created>
  <dcterms:modified xsi:type="dcterms:W3CDTF">2010-05-07T18:45:32Z</dcterms:modified>
</cp:coreProperties>
</file>