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10" r:id="rId1"/>
  </p:sldMasterIdLst>
  <p:notesMasterIdLst>
    <p:notesMasterId r:id="rId27"/>
  </p:notesMasterIdLst>
  <p:sldIdLst>
    <p:sldId id="256" r:id="rId2"/>
    <p:sldId id="269" r:id="rId3"/>
    <p:sldId id="257" r:id="rId4"/>
    <p:sldId id="276" r:id="rId5"/>
    <p:sldId id="265" r:id="rId6"/>
    <p:sldId id="271" r:id="rId7"/>
    <p:sldId id="259" r:id="rId8"/>
    <p:sldId id="258" r:id="rId9"/>
    <p:sldId id="274" r:id="rId10"/>
    <p:sldId id="272" r:id="rId11"/>
    <p:sldId id="261" r:id="rId12"/>
    <p:sldId id="262" r:id="rId13"/>
    <p:sldId id="263" r:id="rId14"/>
    <p:sldId id="280" r:id="rId15"/>
    <p:sldId id="281" r:id="rId16"/>
    <p:sldId id="282" r:id="rId17"/>
    <p:sldId id="283" r:id="rId18"/>
    <p:sldId id="284" r:id="rId19"/>
    <p:sldId id="285" r:id="rId20"/>
    <p:sldId id="288" r:id="rId21"/>
    <p:sldId id="289" r:id="rId22"/>
    <p:sldId id="286" r:id="rId23"/>
    <p:sldId id="287" r:id="rId24"/>
    <p:sldId id="266" r:id="rId25"/>
    <p:sldId id="26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A1E5"/>
    <a:srgbClr val="FFFF00"/>
    <a:srgbClr val="FF1C1C"/>
    <a:srgbClr val="FF0300"/>
    <a:srgbClr val="FF1AEF"/>
    <a:srgbClr val="1FFF28"/>
    <a:srgbClr val="4CC03E"/>
    <a:srgbClr val="E10027"/>
    <a:srgbClr val="C816BA"/>
    <a:srgbClr val="1407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063" autoAdjust="0"/>
    <p:restoredTop sz="90102" autoAdjust="0"/>
  </p:normalViewPr>
  <p:slideViewPr>
    <p:cSldViewPr snapToGrid="0" snapToObjects="1">
      <p:cViewPr>
        <p:scale>
          <a:sx n="90" d="100"/>
          <a:sy n="90" d="100"/>
        </p:scale>
        <p:origin x="-208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AD767-4FC7-B840-818A-7B21689E5E87}" type="datetimeFigureOut">
              <a:rPr lang="en-US" smtClean="0"/>
              <a:t>4/30/12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9C6ACA-2CFA-034A-8C13-ECAD4CD0E5DD}" type="slidenum">
              <a:rPr lang="en-US" smtClean="0"/>
              <a:t>‹#›</a:t>
            </a:fld>
            <a:endParaRPr lang="en-US"/>
          </a:p>
        </p:txBody>
      </p:sp>
    </p:spTree>
    <p:extLst>
      <p:ext uri="{BB962C8B-B14F-4D97-AF65-F5344CB8AC3E}">
        <p14:creationId xmlns:p14="http://schemas.microsoft.com/office/powerpoint/2010/main" val="33384349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be presenting my master thesis proposal entitled </a:t>
            </a:r>
            <a:r>
              <a:rPr lang="en-US" sz="800" b="1" kern="1200" dirty="0" smtClean="0">
                <a:solidFill>
                  <a:srgbClr val="FFFF00"/>
                </a:solidFill>
                <a:latin typeface="Times New Roman"/>
                <a:ea typeface="+mn-ea"/>
                <a:cs typeface="Times New Roman"/>
              </a:rPr>
              <a:t>Multicomponent seismic interpretation of the Marcellus shale (Bradford County, Pennsylvania)</a:t>
            </a: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1</a:t>
            </a:fld>
            <a:endParaRPr lang="en-US"/>
          </a:p>
        </p:txBody>
      </p:sp>
    </p:spTree>
    <p:extLst>
      <p:ext uri="{BB962C8B-B14F-4D97-AF65-F5344CB8AC3E}">
        <p14:creationId xmlns:p14="http://schemas.microsoft.com/office/powerpoint/2010/main" val="51348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method presented here is based on multi component seismic data including compressional and fast converted shear PS1</a:t>
            </a:r>
            <a:r>
              <a:rPr lang="en-US" dirty="0" smtClean="0">
                <a:effectLst/>
              </a:rPr>
              <a:t> </a:t>
            </a:r>
            <a:r>
              <a:rPr lang="en-US" sz="1200" kern="1200" dirty="0" smtClean="0">
                <a:solidFill>
                  <a:schemeClr val="tx1"/>
                </a:solidFill>
                <a:effectLst/>
                <a:latin typeface="+mn-lt"/>
                <a:ea typeface="+mn-ea"/>
                <a:cs typeface="+mn-cs"/>
              </a:rPr>
              <a:t>: The starting point is the well tie process involving three steps: based on the well logs available modeling of synthetic seismograms, wavelet extraction and correlation between the well log and the seismic</a:t>
            </a:r>
            <a:r>
              <a:rPr lang="en-US" sz="1200" kern="1200" baseline="0" dirty="0" smtClean="0">
                <a:solidFill>
                  <a:schemeClr val="tx1"/>
                </a:solidFill>
                <a:effectLst/>
                <a:latin typeface="+mn-lt"/>
                <a:ea typeface="+mn-ea"/>
                <a:cs typeface="+mn-cs"/>
              </a:rPr>
              <a:t> followed by </a:t>
            </a:r>
            <a:r>
              <a:rPr lang="en-US" sz="1200" kern="1200" dirty="0" smtClean="0">
                <a:solidFill>
                  <a:schemeClr val="tx1"/>
                </a:solidFill>
                <a:effectLst/>
                <a:latin typeface="+mn-lt"/>
                <a:ea typeface="+mn-ea"/>
                <a:cs typeface="+mn-cs"/>
              </a:rPr>
              <a:t>picking horizons</a:t>
            </a:r>
            <a:r>
              <a:rPr lang="en-US" dirty="0" smtClean="0">
                <a:effectLst/>
              </a:rPr>
              <a:t> </a:t>
            </a:r>
            <a:r>
              <a:rPr lang="en-US" sz="1200" kern="1200" dirty="0" smtClean="0">
                <a:solidFill>
                  <a:schemeClr val="tx1"/>
                </a:solidFill>
                <a:effectLst/>
                <a:latin typeface="+mn-lt"/>
                <a:ea typeface="+mn-ea"/>
                <a:cs typeface="+mn-cs"/>
              </a:rPr>
              <a:t>on seismic data the same workflow</a:t>
            </a:r>
            <a:r>
              <a:rPr lang="en-US" sz="1200" kern="1200" baseline="0" dirty="0" smtClean="0">
                <a:solidFill>
                  <a:schemeClr val="tx1"/>
                </a:solidFill>
                <a:effectLst/>
                <a:latin typeface="+mn-lt"/>
                <a:ea typeface="+mn-ea"/>
                <a:cs typeface="+mn-cs"/>
              </a:rPr>
              <a:t> is applied for the PS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need to make sure that we are interpreting the same event in both section because  the </a:t>
            </a:r>
            <a:r>
              <a:rPr lang="en-US" sz="1200" kern="1200" dirty="0" smtClean="0">
                <a:solidFill>
                  <a:schemeClr val="tx1"/>
                </a:solidFill>
                <a:effectLst/>
                <a:latin typeface="+mn-lt"/>
                <a:ea typeface="+mn-ea"/>
                <a:cs typeface="+mn-cs"/>
              </a:rPr>
              <a:t>Accurate correlation of reflection events on the P and PS seismic sections is the most critical and difficult step in the Vp/</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analysis process.</a:t>
            </a:r>
            <a:r>
              <a:rPr lang="en-US" sz="1200" kern="1200" baseline="0" dirty="0" smtClean="0">
                <a:solidFill>
                  <a:schemeClr val="tx1"/>
                </a:solidFill>
                <a:effectLst/>
                <a:latin typeface="+mn-lt"/>
                <a:ea typeface="+mn-ea"/>
                <a:cs typeface="+mn-cs"/>
              </a:rPr>
              <a:t> These </a:t>
            </a:r>
            <a:r>
              <a:rPr lang="en-US" sz="1200" kern="1200" dirty="0" smtClean="0">
                <a:solidFill>
                  <a:schemeClr val="tx1"/>
                </a:solidFill>
                <a:effectLst/>
                <a:latin typeface="+mn-lt"/>
                <a:ea typeface="+mn-ea"/>
                <a:cs typeface="+mn-cs"/>
              </a:rPr>
              <a:t>are the main procedures for interval Vp/</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calculation.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10</a:t>
            </a:fld>
            <a:endParaRPr lang="en-US"/>
          </a:p>
        </p:txBody>
      </p:sp>
    </p:spTree>
    <p:extLst>
      <p:ext uri="{BB962C8B-B14F-4D97-AF65-F5344CB8AC3E}">
        <p14:creationId xmlns:p14="http://schemas.microsoft.com/office/powerpoint/2010/main" val="685759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marcellus</a:t>
            </a:r>
            <a:r>
              <a:rPr lang="en-US" sz="1200" kern="1200" dirty="0" smtClean="0">
                <a:solidFill>
                  <a:schemeClr val="tx1"/>
                </a:solidFill>
                <a:effectLst/>
                <a:latin typeface="+mn-lt"/>
                <a:ea typeface="+mn-ea"/>
                <a:cs typeface="+mn-cs"/>
              </a:rPr>
              <a:t> is thick, about 300ft or more (327ft at the well location) and buried at relatively deep depths (around 6000ft) it is marked by an increase in the GR and in the resistivity accompanied</a:t>
            </a:r>
            <a:r>
              <a:rPr lang="en-US" sz="1200" kern="1200" baseline="0" dirty="0" smtClean="0">
                <a:solidFill>
                  <a:schemeClr val="tx1"/>
                </a:solidFill>
                <a:effectLst/>
                <a:latin typeface="+mn-lt"/>
                <a:ea typeface="+mn-ea"/>
                <a:cs typeface="+mn-cs"/>
              </a:rPr>
              <a:t> by a decrease in the density. we can clearly see that we have a porosity density cross over which confirm the presence of gas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Gamma Ray is not only used to estimate the net thickness of the black shale but also used as proxy for TOC content </a:t>
            </a:r>
          </a:p>
          <a:p>
            <a:r>
              <a:rPr lang="en-US" sz="1200" b="1" kern="1200" dirty="0" smtClean="0">
                <a:solidFill>
                  <a:schemeClr val="tx1"/>
                </a:solidFill>
                <a:effectLst/>
                <a:latin typeface="+mn-lt"/>
                <a:ea typeface="+mn-ea"/>
                <a:cs typeface="+mn-cs"/>
              </a:rPr>
              <a:t>And the resistivity is used as proxy for thermal maturity </a:t>
            </a:r>
          </a:p>
          <a:p>
            <a:r>
              <a:rPr lang="en-US" sz="1200" kern="1200" dirty="0" smtClean="0">
                <a:solidFill>
                  <a:schemeClr val="tx1"/>
                </a:solidFill>
                <a:effectLst/>
                <a:latin typeface="+mn-lt"/>
                <a:ea typeface="+mn-ea"/>
                <a:cs typeface="+mn-cs"/>
              </a:rPr>
              <a:t>The influence of organic matter on resistivity varies with the level of maturity. As the source rock matures, a portion of the solid organic matter is transformed into </a:t>
            </a:r>
            <a:r>
              <a:rPr lang="en-US" sz="1200" kern="1200" dirty="0" smtClean="0">
                <a:solidFill>
                  <a:schemeClr val="tx1"/>
                </a:solidFill>
                <a:effectLst/>
                <a:latin typeface="+mn-lt"/>
                <a:ea typeface="+mn-ea"/>
                <a:cs typeface="+mn-cs"/>
              </a:rPr>
              <a:t>hydrocarbons </a:t>
            </a:r>
            <a:r>
              <a:rPr lang="en-US" sz="1200" kern="1200" dirty="0" smtClean="0">
                <a:solidFill>
                  <a:schemeClr val="tx1"/>
                </a:solidFill>
                <a:effectLst/>
                <a:latin typeface="+mn-lt"/>
                <a:ea typeface="+mn-ea"/>
                <a:cs typeface="+mn-cs"/>
              </a:rPr>
              <a:t>that possibly displace part of the formation water, hence increasing effective </a:t>
            </a:r>
            <a:r>
              <a:rPr lang="en-US" sz="1200" kern="1200" dirty="0" err="1" smtClean="0">
                <a:solidFill>
                  <a:schemeClr val="tx1"/>
                </a:solidFill>
                <a:effectLst/>
                <a:latin typeface="+mn-lt"/>
                <a:ea typeface="+mn-ea"/>
                <a:cs typeface="+mn-cs"/>
              </a:rPr>
              <a:t>resistivities</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The well logs were loaded in </a:t>
            </a:r>
            <a:r>
              <a:rPr lang="en-US" sz="1200" b="1" kern="1200" dirty="0" err="1" smtClean="0">
                <a:solidFill>
                  <a:schemeClr val="tx1"/>
                </a:solidFill>
                <a:effectLst/>
                <a:latin typeface="+mn-lt"/>
                <a:ea typeface="+mn-ea"/>
                <a:cs typeface="+mn-cs"/>
              </a:rPr>
              <a:t>Hampson</a:t>
            </a:r>
            <a:r>
              <a:rPr lang="en-US" sz="1200" b="1" kern="1200" dirty="0" smtClean="0">
                <a:solidFill>
                  <a:schemeClr val="tx1"/>
                </a:solidFill>
                <a:effectLst/>
                <a:latin typeface="+mn-lt"/>
                <a:ea typeface="+mn-ea"/>
                <a:cs typeface="+mn-cs"/>
              </a:rPr>
              <a:t>-Russell in order to generate seismic synthetics for the PP and for the PS. </a:t>
            </a:r>
            <a:endParaRPr lang="en-US"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11</a:t>
            </a:fld>
            <a:endParaRPr lang="en-US"/>
          </a:p>
        </p:txBody>
      </p:sp>
    </p:spTree>
    <p:extLst>
      <p:ext uri="{BB962C8B-B14F-4D97-AF65-F5344CB8AC3E}">
        <p14:creationId xmlns:p14="http://schemas.microsoft.com/office/powerpoint/2010/main" val="400404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blue trace is a synthetic trace calculated using the sonic and density logs and a</a:t>
            </a:r>
            <a:r>
              <a:rPr lang="en-US" sz="1200" kern="1200" baseline="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extracted wavelet.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red trace</a:t>
            </a:r>
            <a:r>
              <a:rPr lang="en-US" sz="1200" kern="1200" baseline="0" dirty="0" smtClean="0">
                <a:solidFill>
                  <a:schemeClr val="tx1"/>
                </a:solidFill>
                <a:effectLst/>
                <a:latin typeface="+mn-lt"/>
                <a:ea typeface="+mn-ea"/>
                <a:cs typeface="+mn-cs"/>
              </a:rPr>
              <a:t> </a:t>
            </a:r>
            <a:r>
              <a:rPr lang="en-US" dirty="0" smtClean="0">
                <a:effectLst/>
              </a:rPr>
              <a:t>correspond to the composite traces </a:t>
            </a:r>
            <a:r>
              <a:rPr lang="en-US" sz="1200" kern="1200" dirty="0" smtClean="0">
                <a:solidFill>
                  <a:schemeClr val="tx1"/>
                </a:solidFill>
                <a:effectLst/>
                <a:latin typeface="+mn-lt"/>
                <a:ea typeface="+mn-ea"/>
                <a:cs typeface="+mn-cs"/>
              </a:rPr>
              <a:t>which are the average of well neighbored seismic traces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initial wavelet is statistically generated by the program (</a:t>
            </a:r>
            <a:r>
              <a:rPr lang="en-US" sz="1200" kern="1200" dirty="0" err="1" smtClean="0">
                <a:solidFill>
                  <a:schemeClr val="tx1"/>
                </a:solidFill>
                <a:effectLst/>
                <a:latin typeface="+mn-lt"/>
                <a:ea typeface="+mn-ea"/>
                <a:cs typeface="+mn-cs"/>
              </a:rPr>
              <a:t>Hampson</a:t>
            </a:r>
            <a:r>
              <a:rPr lang="en-US" sz="1200" kern="1200" dirty="0" smtClean="0">
                <a:solidFill>
                  <a:schemeClr val="tx1"/>
                </a:solidFill>
                <a:effectLst/>
                <a:latin typeface="+mn-lt"/>
                <a:ea typeface="+mn-ea"/>
                <a:cs typeface="+mn-cs"/>
              </a:rPr>
              <a:t> &amp; Russell)</a:t>
            </a:r>
            <a:r>
              <a:rPr lang="en-US" sz="1200" kern="1200" baseline="0" dirty="0" smtClean="0">
                <a:solidFill>
                  <a:schemeClr val="tx1"/>
                </a:solidFill>
                <a:effectLst/>
                <a:latin typeface="+mn-lt"/>
                <a:ea typeface="+mn-ea"/>
                <a:cs typeface="+mn-cs"/>
              </a:rPr>
              <a:t> and it is </a:t>
            </a:r>
            <a:r>
              <a:rPr lang="en-US" sz="1200" kern="1200" dirty="0" smtClean="0">
                <a:solidFill>
                  <a:schemeClr val="tx1"/>
                </a:solidFill>
                <a:effectLst/>
                <a:latin typeface="+mn-lt"/>
                <a:ea typeface="+mn-ea"/>
                <a:cs typeface="+mn-cs"/>
              </a:rPr>
              <a:t>is a zero-phase wavelet with an amplitude spectrum derived from the seismic data. After synthetic traces are generated, they are compared with the actual seismic traces. Correlation of two traces updates the synthetics.</a:t>
            </a:r>
            <a:r>
              <a:rPr lang="en-US" dirty="0" smtClean="0">
                <a:effectLst/>
              </a:rPr>
              <a:t> </a:t>
            </a:r>
            <a:r>
              <a:rPr lang="en-US" sz="1200" kern="1200" dirty="0" smtClean="0">
                <a:solidFill>
                  <a:srgbClr val="0000FF"/>
                </a:solidFill>
                <a:effectLst/>
                <a:latin typeface="+mn-lt"/>
                <a:ea typeface="+mn-ea"/>
                <a:cs typeface="+mn-cs"/>
              </a:rPr>
              <a:t>the only parameter that changes is the wavelet. Then, the new wavelet is applied and synthetics are recalculated. I improve the shape of the wavelet, until satisfying results (large correlation coefficient between synthetic and actual seismic traces</a:t>
            </a:r>
            <a:r>
              <a:rPr lang="en-US" sz="1200" kern="1200" baseline="0" dirty="0" smtClean="0">
                <a:solidFill>
                  <a:srgbClr val="0000FF"/>
                </a:solidFill>
                <a:effectLst/>
                <a:latin typeface="+mn-lt"/>
                <a:ea typeface="+mn-ea"/>
                <a:cs typeface="+mn-cs"/>
              </a:rPr>
              <a:t> </a:t>
            </a:r>
            <a:r>
              <a:rPr lang="en-US" sz="1200" kern="1200" dirty="0" smtClean="0">
                <a:solidFill>
                  <a:srgbClr val="0000FF"/>
                </a:solidFill>
                <a:effectLst/>
                <a:latin typeface="+mn-lt"/>
                <a:ea typeface="+mn-ea"/>
                <a:cs typeface="+mn-cs"/>
              </a:rPr>
              <a:t>are obtained.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rgbClr val="0000FF"/>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selecting and matching corresponding events on the synthetic and composite traces</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 pick the horizons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0000FF"/>
                </a:solidFill>
                <a:effectLst/>
                <a:latin typeface="+mn-lt"/>
                <a:ea typeface="+mn-ea"/>
                <a:cs typeface="+mn-cs"/>
              </a:rPr>
              <a:t>With the extracted ideal wavelet, a zero-phase synthetic seismogram can be derived and compared with the actual seismic data. This procedure is important for identifying seismic reflectors by correlating them to the well data</a:t>
            </a:r>
            <a:r>
              <a:rPr lang="en-US" dirty="0" smtClean="0">
                <a:solidFill>
                  <a:srgbClr val="0000FF"/>
                </a:solidFill>
                <a:effectLst/>
              </a:rPr>
              <a:t> </a:t>
            </a:r>
            <a:endParaRPr lang="en-US" sz="1200" kern="1200" dirty="0" smtClean="0">
              <a:solidFill>
                <a:srgbClr val="0000FF"/>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12</a:t>
            </a:fld>
            <a:endParaRPr lang="en-US"/>
          </a:p>
        </p:txBody>
      </p:sp>
    </p:spTree>
    <p:extLst>
      <p:ext uri="{BB962C8B-B14F-4D97-AF65-F5344CB8AC3E}">
        <p14:creationId xmlns:p14="http://schemas.microsoft.com/office/powerpoint/2010/main" val="1876189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reflector marking the top of the Marcellus was more coherent in the PS allowing better and easier interpretation. </a:t>
            </a:r>
          </a:p>
          <a:p>
            <a:r>
              <a:rPr lang="en-US" sz="1200" kern="1200" dirty="0" smtClean="0">
                <a:solidFill>
                  <a:schemeClr val="tx1"/>
                </a:solidFill>
                <a:effectLst/>
                <a:latin typeface="+mn-lt"/>
                <a:ea typeface="+mn-ea"/>
                <a:cs typeface="+mn-cs"/>
              </a:rPr>
              <a:t>it is possible for a lateral geological anomaly to not be seen in a conventional P-wave section, but be detectable in the corresponding PS section (or vice versa). This can occur because S waves respond differently to P waves in various geological situations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PP time structure map share some features with the PS time structure map, other features were revealed in either of both.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 dip to the west of both PP and PS time structure maps (colored dark blue and purple).</a:t>
            </a:r>
            <a:r>
              <a:rPr lang="en-US" dirty="0" smtClean="0">
                <a:effectLst/>
              </a:rPr>
              <a:t> </a:t>
            </a:r>
          </a:p>
          <a:p>
            <a:r>
              <a:rPr lang="en-US" sz="1200" kern="1200" dirty="0" smtClean="0">
                <a:solidFill>
                  <a:schemeClr val="tx1"/>
                </a:solidFill>
                <a:effectLst/>
                <a:latin typeface="+mn-lt"/>
                <a:ea typeface="+mn-ea"/>
                <a:cs typeface="+mn-cs"/>
              </a:rPr>
              <a:t>The main trend of the structures is East- Northeast to East- West. These structures are more noticeable in the interpreted PS time structure map (colored dark blue in the central part of the PS map and green in the East part while in the PP map the only clear structure is to the East colored yellow).</a:t>
            </a:r>
            <a:r>
              <a:rPr lang="en-US" dirty="0" smtClean="0">
                <a:effectLst/>
              </a:rPr>
              <a:t> </a:t>
            </a: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PP time structure map there is a dip to the Northwest, which is not visible in the PS time structure map. These structural features might be related to the tectonic flow of the Syracuse salt Formation that underlies the Marcellus (</a:t>
            </a:r>
            <a:r>
              <a:rPr lang="en-US" sz="1200" kern="1200" dirty="0" err="1" smtClean="0">
                <a:solidFill>
                  <a:schemeClr val="tx1"/>
                </a:solidFill>
                <a:effectLst/>
                <a:latin typeface="+mn-lt"/>
                <a:ea typeface="+mn-ea"/>
                <a:cs typeface="+mn-cs"/>
              </a:rPr>
              <a:t>Gaiser</a:t>
            </a:r>
            <a:r>
              <a:rPr lang="en-US" sz="1200" kern="1200" dirty="0" smtClean="0">
                <a:solidFill>
                  <a:schemeClr val="tx1"/>
                </a:solidFill>
                <a:effectLst/>
                <a:latin typeface="+mn-lt"/>
                <a:ea typeface="+mn-ea"/>
                <a:cs typeface="+mn-cs"/>
              </a:rPr>
              <a:t> et al. 2011).</a:t>
            </a: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13</a:t>
            </a:fld>
            <a:endParaRPr lang="en-US"/>
          </a:p>
        </p:txBody>
      </p:sp>
    </p:spTree>
    <p:extLst>
      <p:ext uri="{BB962C8B-B14F-4D97-AF65-F5344CB8AC3E}">
        <p14:creationId xmlns:p14="http://schemas.microsoft.com/office/powerpoint/2010/main" val="444583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two time structure maps look more alike compared to the maps at the top of the formation. However there are few differences. The structures have the same trend as appeared in the top of the Marcellus (the East- Northeast direction). These structures are better pronounced in the PS time structure map (colored dark blue and purple, colored green and yellow in the PP time structure map). An </a:t>
            </a:r>
            <a:r>
              <a:rPr lang="en-US" sz="1200" kern="1200" dirty="0" err="1" smtClean="0">
                <a:solidFill>
                  <a:schemeClr val="tx1"/>
                </a:solidFill>
                <a:effectLst/>
                <a:latin typeface="+mn-lt"/>
                <a:ea typeface="+mn-ea"/>
                <a:cs typeface="+mn-cs"/>
              </a:rPr>
              <a:t>updip</a:t>
            </a:r>
            <a:r>
              <a:rPr lang="en-US" sz="1200" kern="1200" dirty="0" smtClean="0">
                <a:solidFill>
                  <a:schemeClr val="tx1"/>
                </a:solidFill>
                <a:effectLst/>
                <a:latin typeface="+mn-lt"/>
                <a:ea typeface="+mn-ea"/>
                <a:cs typeface="+mn-cs"/>
              </a:rPr>
              <a:t> having a South- East direction appears in the PP map is barely detectible in the PS map.</a:t>
            </a: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14</a:t>
            </a:fld>
            <a:endParaRPr lang="en-US"/>
          </a:p>
        </p:txBody>
      </p:sp>
    </p:spTree>
    <p:extLst>
      <p:ext uri="{BB962C8B-B14F-4D97-AF65-F5344CB8AC3E}">
        <p14:creationId xmlns:p14="http://schemas.microsoft.com/office/powerpoint/2010/main" val="2971845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generate the interval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map, computing the time difference between the top and the base of the reflection events for the PP and the PS is essential.</a:t>
            </a:r>
          </a:p>
          <a:p>
            <a:endParaRPr lang="en-US" dirty="0" smtClean="0"/>
          </a:p>
          <a:p>
            <a:r>
              <a:rPr lang="en-US" sz="1200" kern="1200" dirty="0" smtClean="0">
                <a:solidFill>
                  <a:schemeClr val="tx1"/>
                </a:solidFill>
                <a:effectLst/>
                <a:latin typeface="+mn-lt"/>
                <a:ea typeface="+mn-ea"/>
                <a:cs typeface="+mn-cs"/>
              </a:rPr>
              <a:t>The PP and PS isochrones computed from the time structure maps displays mainly similar structures</a:t>
            </a:r>
            <a:r>
              <a:rPr lang="en-US" dirty="0" smtClean="0">
                <a:effectLst/>
              </a:rPr>
              <a:t> </a:t>
            </a: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comparing these two time thickness maps the PP and the PS, it is obvious that the PS </a:t>
            </a:r>
            <a:r>
              <a:rPr lang="en-US" sz="1200" kern="1200" dirty="0" err="1" smtClean="0">
                <a:solidFill>
                  <a:schemeClr val="tx1"/>
                </a:solidFill>
                <a:effectLst/>
                <a:latin typeface="+mn-lt"/>
                <a:ea typeface="+mn-ea"/>
                <a:cs typeface="+mn-cs"/>
              </a:rPr>
              <a:t>isochron</a:t>
            </a:r>
            <a:r>
              <a:rPr lang="en-US" sz="1200" kern="1200" dirty="0" smtClean="0">
                <a:solidFill>
                  <a:schemeClr val="tx1"/>
                </a:solidFill>
                <a:effectLst/>
                <a:latin typeface="+mn-lt"/>
                <a:ea typeface="+mn-ea"/>
                <a:cs typeface="+mn-cs"/>
              </a:rPr>
              <a:t> exhibits larger time variation (7- 133ms) and an inferior horizontal resolution. The time variation range within the PP </a:t>
            </a:r>
            <a:r>
              <a:rPr lang="en-US" sz="1200" kern="1200" dirty="0" err="1" smtClean="0">
                <a:solidFill>
                  <a:schemeClr val="tx1"/>
                </a:solidFill>
                <a:effectLst/>
                <a:latin typeface="+mn-lt"/>
                <a:ea typeface="+mn-ea"/>
                <a:cs typeface="+mn-cs"/>
              </a:rPr>
              <a:t>isochron</a:t>
            </a:r>
            <a:r>
              <a:rPr lang="en-US" sz="1200" kern="1200" dirty="0" smtClean="0">
                <a:solidFill>
                  <a:schemeClr val="tx1"/>
                </a:solidFill>
                <a:effectLst/>
                <a:latin typeface="+mn-lt"/>
                <a:ea typeface="+mn-ea"/>
                <a:cs typeface="+mn-cs"/>
              </a:rPr>
              <a:t> is from 13 to 110ms.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PP </a:t>
            </a:r>
            <a:r>
              <a:rPr lang="en-US" sz="1200" kern="1200" dirty="0" err="1" smtClean="0">
                <a:solidFill>
                  <a:schemeClr val="tx1"/>
                </a:solidFill>
                <a:effectLst/>
                <a:latin typeface="+mn-lt"/>
                <a:ea typeface="+mn-ea"/>
                <a:cs typeface="+mn-cs"/>
              </a:rPr>
              <a:t>isochron</a:t>
            </a:r>
            <a:r>
              <a:rPr lang="en-US" sz="1200" kern="1200" dirty="0" smtClean="0">
                <a:solidFill>
                  <a:schemeClr val="tx1"/>
                </a:solidFill>
                <a:effectLst/>
                <a:latin typeface="+mn-lt"/>
                <a:ea typeface="+mn-ea"/>
                <a:cs typeface="+mn-cs"/>
              </a:rPr>
              <a:t> presents some anomalous features that are barely noticeable in the PS </a:t>
            </a:r>
            <a:r>
              <a:rPr lang="en-US" sz="1200" kern="1200" dirty="0" err="1" smtClean="0">
                <a:solidFill>
                  <a:schemeClr val="tx1"/>
                </a:solidFill>
                <a:effectLst/>
                <a:latin typeface="+mn-lt"/>
                <a:ea typeface="+mn-ea"/>
                <a:cs typeface="+mn-cs"/>
              </a:rPr>
              <a:t>isochron</a:t>
            </a:r>
            <a:r>
              <a:rPr lang="en-US" sz="1200" kern="1200" dirty="0" smtClean="0">
                <a:solidFill>
                  <a:schemeClr val="tx1"/>
                </a:solidFill>
                <a:effectLst/>
                <a:latin typeface="+mn-lt"/>
                <a:ea typeface="+mn-ea"/>
                <a:cs typeface="+mn-cs"/>
              </a:rPr>
              <a:t> (colored orange to yellow in the PP </a:t>
            </a:r>
            <a:r>
              <a:rPr lang="en-US" sz="1200" kern="1200" dirty="0" err="1" smtClean="0">
                <a:solidFill>
                  <a:schemeClr val="tx1"/>
                </a:solidFill>
                <a:effectLst/>
                <a:latin typeface="+mn-lt"/>
                <a:ea typeface="+mn-ea"/>
                <a:cs typeface="+mn-cs"/>
              </a:rPr>
              <a:t>isochron</a:t>
            </a:r>
            <a:r>
              <a:rPr lang="en-US" sz="1200" kern="1200" dirty="0" smtClean="0">
                <a:solidFill>
                  <a:schemeClr val="tx1"/>
                </a:solidFill>
                <a:effectLst/>
                <a:latin typeface="+mn-lt"/>
                <a:ea typeface="+mn-ea"/>
                <a:cs typeface="+mn-cs"/>
              </a:rPr>
              <a:t> map while in the PS </a:t>
            </a:r>
            <a:r>
              <a:rPr lang="en-US" sz="1200" kern="1200" dirty="0" err="1" smtClean="0">
                <a:solidFill>
                  <a:schemeClr val="tx1"/>
                </a:solidFill>
                <a:effectLst/>
                <a:latin typeface="+mn-lt"/>
                <a:ea typeface="+mn-ea"/>
                <a:cs typeface="+mn-cs"/>
              </a:rPr>
              <a:t>isochron</a:t>
            </a:r>
            <a:r>
              <a:rPr lang="en-US" sz="1200" kern="1200" dirty="0" smtClean="0">
                <a:solidFill>
                  <a:schemeClr val="tx1"/>
                </a:solidFill>
                <a:effectLst/>
                <a:latin typeface="+mn-lt"/>
                <a:ea typeface="+mn-ea"/>
                <a:cs typeface="+mn-cs"/>
              </a:rPr>
              <a:t> these features are light yellow and hardly perceptible). The anomaly seen in the west side of the map presents small variation (5 -10ms). Both isochrones show a slightly dipping event to the south of the maps. However, The data in the edges of the survey are generally not reliable.</a:t>
            </a: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15</a:t>
            </a:fld>
            <a:endParaRPr lang="en-US"/>
          </a:p>
        </p:txBody>
      </p:sp>
    </p:spTree>
    <p:extLst>
      <p:ext uri="{BB962C8B-B14F-4D97-AF65-F5344CB8AC3E}">
        <p14:creationId xmlns:p14="http://schemas.microsoft.com/office/powerpoint/2010/main" val="1134452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velocity ratio is determined based on integrated converted and compressional wave data interpretation. It can be determined via travel times of corresponding horizons in the PP and the PS sections, basically:</a:t>
            </a:r>
          </a:p>
          <a:p>
            <a:endParaRPr lang="en-US" dirty="0" smtClean="0"/>
          </a:p>
          <a:p>
            <a:r>
              <a:rPr lang="en-US" sz="1200" kern="1200" dirty="0" smtClean="0">
                <a:solidFill>
                  <a:schemeClr val="tx1"/>
                </a:solidFill>
                <a:effectLst/>
                <a:latin typeface="+mn-lt"/>
                <a:ea typeface="+mn-ea"/>
                <a:cs typeface="+mn-cs"/>
              </a:rPr>
              <a:t>The correlation between the two reflection events is the base and presents the most critical issue when analyzing the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distribution.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Ideally, this approach offers the opportunity to delineate prospects by mapping lithological anomaly within the interval of interest. </a:t>
            </a:r>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16</a:t>
            </a:fld>
            <a:endParaRPr lang="en-US"/>
          </a:p>
        </p:txBody>
      </p:sp>
    </p:spTree>
    <p:extLst>
      <p:ext uri="{BB962C8B-B14F-4D97-AF65-F5344CB8AC3E}">
        <p14:creationId xmlns:p14="http://schemas.microsoft.com/office/powerpoint/2010/main" val="2480016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doesn’t follow any regular trend. As the data in the edge of the survey are not reliable, by consequence the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values in the edges of the map can’t be consistent.</a:t>
            </a:r>
            <a:r>
              <a:rPr lang="en-US" dirty="0" smtClean="0">
                <a:effectLst/>
              </a:rPr>
              <a:t> </a:t>
            </a:r>
          </a:p>
          <a:p>
            <a:endParaRPr lang="en-US" dirty="0" smtClean="0">
              <a:effectLst/>
            </a:endParaRPr>
          </a:p>
          <a:p>
            <a:r>
              <a:rPr lang="en-US" sz="1200" kern="1200" dirty="0" smtClean="0">
                <a:solidFill>
                  <a:schemeClr val="tx1"/>
                </a:solidFill>
                <a:effectLst/>
                <a:latin typeface="+mn-lt"/>
                <a:ea typeface="+mn-ea"/>
                <a:cs typeface="+mn-cs"/>
              </a:rPr>
              <a:t>Most of the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values ranges from 1.7 to 1.83. The lowest values are located to the north and the west sides of the map. Higher values are located to the south and to the east sides of the map. The low values are more important because of the effect of the lithology change on the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/Vs. The low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values having a range of 1.73- 1.77 colored light blue to bright green to the west of the map and exhibiting a North- West South –East direction might be interpreted as tight sand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abrupt lateral variation can be observed in the left half of the map, which can be related to the transition from shale rich materials to sandy materials. The dark blue and purple areas correspond to the shale. This lateral variation is a due to the </a:t>
            </a:r>
            <a:r>
              <a:rPr lang="en-US" sz="1200" kern="1200" dirty="0" err="1" smtClean="0">
                <a:solidFill>
                  <a:schemeClr val="tx1"/>
                </a:solidFill>
                <a:effectLst/>
                <a:latin typeface="+mn-lt"/>
                <a:ea typeface="+mn-ea"/>
                <a:cs typeface="+mn-cs"/>
              </a:rPr>
              <a:t>shales</a:t>
            </a:r>
            <a:r>
              <a:rPr lang="en-US" sz="1200" kern="1200" dirty="0" smtClean="0">
                <a:solidFill>
                  <a:schemeClr val="tx1"/>
                </a:solidFill>
                <a:effectLst/>
                <a:latin typeface="+mn-lt"/>
                <a:ea typeface="+mn-ea"/>
                <a:cs typeface="+mn-cs"/>
              </a:rPr>
              <a:t> heterogeneity and could be detected using the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attribute because the geological anomaly is either present in the compressional wave section or in the converted wave section.</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 fairly high concentration of green spots allover the map and especially to the East (the right half) that could be inferred as sand bodies.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lateral distribution of the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velocity ratio allows delineating potential prospects. These prospects are correlated with a middle range of time thickness for the PP and for the PS (about 55ms for the PP and about 65ms for the PS) and a low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corresponding approximately to 1.75.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17</a:t>
            </a:fld>
            <a:endParaRPr lang="en-US"/>
          </a:p>
        </p:txBody>
      </p:sp>
    </p:spTree>
    <p:extLst>
      <p:ext uri="{BB962C8B-B14F-4D97-AF65-F5344CB8AC3E}">
        <p14:creationId xmlns:p14="http://schemas.microsoft.com/office/powerpoint/2010/main" val="863757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Poisson’s ratio is an elastic constant that is an indicator of rock strength. This elastic parameter is used in order to identify conventional gas-sand reservoirs.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high Poisson’s ratio will imply a ductile behavior of the rocks while low Poisson’s ratio will infer a brittle behavior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formula allowed the generation of the Poisson’s ratio distribution </a:t>
            </a: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18</a:t>
            </a:fld>
            <a:endParaRPr lang="en-US"/>
          </a:p>
        </p:txBody>
      </p:sp>
    </p:spTree>
    <p:extLst>
      <p:ext uri="{BB962C8B-B14F-4D97-AF65-F5344CB8AC3E}">
        <p14:creationId xmlns:p14="http://schemas.microsoft.com/office/powerpoint/2010/main" val="398320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Poisson’s ratio are mainly low allover the survey. It varies from 0.25 to 0.3.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Poisson’s ratio distribution map shows similar features to the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velocity ratio distribution map. The low values are mainly located to the west side of the map (left half) colored light blue. There are some anomalous low values allover the map matching the low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spots.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anomaly colored green in the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map and identified as sandy materials is observed in the Poisson’s ratio map. However, the area of the anomaly is narrowed down in the Poisson’s ratio map and the area corresponding to the shale in the west of the map looks broader. </a:t>
            </a: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19</a:t>
            </a:fld>
            <a:endParaRPr lang="en-US"/>
          </a:p>
        </p:txBody>
      </p:sp>
    </p:spTree>
    <p:extLst>
      <p:ext uri="{BB962C8B-B14F-4D97-AF65-F5344CB8AC3E}">
        <p14:creationId xmlns:p14="http://schemas.microsoft.com/office/powerpoint/2010/main" val="186256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will go</a:t>
            </a:r>
            <a:r>
              <a:rPr lang="en-US" baseline="0" dirty="0" smtClean="0"/>
              <a:t> through the outline which starts with a general introduction and the study objectives followed by a map showing the study area location and then I will be talking about the Marcellus stratigraphy and its depositional setting done in previous </a:t>
            </a:r>
            <a:r>
              <a:rPr lang="en-US" baseline="0" dirty="0" smtClean="0"/>
              <a:t>studies then the estimation of brittleness at the well location </a:t>
            </a:r>
            <a:r>
              <a:rPr lang="en-US" baseline="0" dirty="0" smtClean="0"/>
              <a:t>to go to the main part of my study which will be about the Vp/</a:t>
            </a:r>
            <a:r>
              <a:rPr lang="en-US" baseline="0" dirty="0" err="1" smtClean="0"/>
              <a:t>Vs</a:t>
            </a:r>
            <a:r>
              <a:rPr lang="en-US" baseline="0" dirty="0" smtClean="0"/>
              <a:t> ratio estimation I will be showing my workflow, showing the well logs used and the seismic synthetics generated as well </a:t>
            </a:r>
            <a:r>
              <a:rPr lang="en-US" baseline="0" dirty="0" smtClean="0"/>
              <a:t>as </a:t>
            </a:r>
            <a:r>
              <a:rPr lang="en-US" baseline="0" dirty="0" smtClean="0"/>
              <a:t>the seismic interpretation </a:t>
            </a:r>
            <a:r>
              <a:rPr lang="en-US" baseline="0" dirty="0" smtClean="0"/>
              <a:t>the </a:t>
            </a:r>
            <a:r>
              <a:rPr lang="en-US" baseline="0" dirty="0" err="1" smtClean="0"/>
              <a:t>isochrons</a:t>
            </a:r>
            <a:r>
              <a:rPr lang="en-US" baseline="0" dirty="0" smtClean="0"/>
              <a:t> to to get the </a:t>
            </a:r>
            <a:r>
              <a:rPr lang="en-US" baseline="0" dirty="0" err="1" smtClean="0"/>
              <a:t>Vp</a:t>
            </a:r>
            <a:r>
              <a:rPr lang="en-US" baseline="0" dirty="0" smtClean="0"/>
              <a:t>/</a:t>
            </a:r>
            <a:r>
              <a:rPr lang="en-US" baseline="0" dirty="0" err="1" smtClean="0"/>
              <a:t>Vp</a:t>
            </a:r>
            <a:r>
              <a:rPr lang="en-US" baseline="0" dirty="0" smtClean="0"/>
              <a:t> map which will lead to the Poisson’s ratio map and then the seismic inversion followed by seismic attribute analysis to end </a:t>
            </a:r>
            <a:r>
              <a:rPr lang="en-US" baseline="0" dirty="0" smtClean="0"/>
              <a:t>up </a:t>
            </a:r>
            <a:r>
              <a:rPr lang="en-US" baseline="0" dirty="0" smtClean="0"/>
              <a:t>with </a:t>
            </a:r>
            <a:r>
              <a:rPr lang="en-US" baseline="0" dirty="0" smtClean="0"/>
              <a:t>the conclusion</a:t>
            </a:r>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2</a:t>
            </a:fld>
            <a:endParaRPr lang="en-US"/>
          </a:p>
        </p:txBody>
      </p:sp>
    </p:spTree>
    <p:extLst>
      <p:ext uri="{BB962C8B-B14F-4D97-AF65-F5344CB8AC3E}">
        <p14:creationId xmlns:p14="http://schemas.microsoft.com/office/powerpoint/2010/main" val="1787120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development of shale gas plays it is essential to understand the fractures propagation, their geometry and direction. </a:t>
            </a:r>
          </a:p>
          <a:p>
            <a:endParaRPr lang="en-US" dirty="0" smtClean="0"/>
          </a:p>
          <a:p>
            <a:r>
              <a:rPr lang="en-US" sz="1200" kern="1200" dirty="0" smtClean="0">
                <a:solidFill>
                  <a:schemeClr val="tx1"/>
                </a:solidFill>
                <a:effectLst/>
                <a:latin typeface="+mn-lt"/>
                <a:ea typeface="+mn-ea"/>
                <a:cs typeface="+mn-cs"/>
              </a:rPr>
              <a:t>The natural fractures are abundant within the Marcellus. Actually because the Marcellus formation is conformable with the local Syracuse salt tectonics, it exhibits lateral heterogeneity in the form of folding and faulting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map these fracture and determine the fracture network within the reservoir, seismic attributes sensitive to the presence of faulting and fracturing were applied</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most common attributes used to detect these discontinuities are the coherence attribute (the variance) and the curvature attribute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coherency map corresponding to the PS interpreted section displays more incoherency and by consequence major faults are better seen within it. The faults and fractures exhibit mainly the East Northeast direction. Other smaller discontinuities display a northwest southeast direction. These information are conformant with the literature about the two fractures set within the Marcellus the J1 and the J2.</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Curvature: The PS seismic section displays more structural features. It is clear that the east-northeast trends are more noticeable in the PS section and the smaller discontinuities having the northwest southeast trend are visible within the two sections (the J1 and the J2). </a:t>
            </a: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22</a:t>
            </a:fld>
            <a:endParaRPr lang="en-US"/>
          </a:p>
        </p:txBody>
      </p:sp>
    </p:spTree>
    <p:extLst>
      <p:ext uri="{BB962C8B-B14F-4D97-AF65-F5344CB8AC3E}">
        <p14:creationId xmlns:p14="http://schemas.microsoft.com/office/powerpoint/2010/main" val="244563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top of the Marcellus, the coherency attributes in the PP and the PS showed almost the same structural features clearer in the PS section. However, for the base of the Marcellus, the two maps are complementary. Some faults are better seen within the PP section, the others are more developed within the PS section. The basal Marcellus looks more coherent compared to the top and the PP section appears more coherent than the PS section.</a:t>
            </a:r>
            <a:r>
              <a:rPr lang="en-US" dirty="0" smtClean="0">
                <a:effectLst/>
              </a:rPr>
              <a:t> </a:t>
            </a:r>
          </a:p>
          <a:p>
            <a:endParaRPr lang="en-US" dirty="0" smtClean="0">
              <a:effectLst/>
            </a:endParaRPr>
          </a:p>
          <a:p>
            <a:endParaRPr lang="en-US" dirty="0" smtClean="0">
              <a:effectLst/>
            </a:endParaRPr>
          </a:p>
          <a:p>
            <a:r>
              <a:rPr lang="en-US" sz="1200" kern="1200" dirty="0" smtClean="0">
                <a:solidFill>
                  <a:schemeClr val="tx1"/>
                </a:solidFill>
                <a:effectLst/>
                <a:latin typeface="+mn-lt"/>
                <a:ea typeface="+mn-ea"/>
                <a:cs typeface="+mn-cs"/>
              </a:rPr>
              <a:t>The curvature attribute corresponding to the interpreted PP section displays white lineaments (which correspond to a maximum curvature) exhibiting a northwest southeast direction. These lineaments were not visible within the coherency attribute maps </a:t>
            </a:r>
            <a:endParaRPr lang="en-US" dirty="0" smtClean="0">
              <a:effectLst/>
            </a:endParaRP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the literature, these fracture set correspond to the J2 set of fracture. By consequence, and based on the curvature attribute, the J2 set is more developed in the basal Marcellus. The J1 set is barely noticeable within these maps.</a:t>
            </a:r>
          </a:p>
          <a:p>
            <a:endParaRPr lang="en-US" dirty="0" smtClean="0">
              <a:effectLst/>
            </a:endParaRPr>
          </a:p>
          <a:p>
            <a:endParaRPr lang="en-US" dirty="0" smtClean="0">
              <a:effectLst/>
            </a:endParaRPr>
          </a:p>
          <a:p>
            <a:r>
              <a:rPr lang="en-US" sz="1200" kern="1200" dirty="0" smtClean="0">
                <a:solidFill>
                  <a:schemeClr val="tx1"/>
                </a:solidFill>
                <a:effectLst/>
                <a:latin typeface="+mn-lt"/>
                <a:ea typeface="+mn-ea"/>
                <a:cs typeface="+mn-cs"/>
              </a:rPr>
              <a:t>The areas corresponding to the max curvature within the two maps are well correlated with the areas exhibiting low coherency within the variance map </a:t>
            </a:r>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23</a:t>
            </a:fld>
            <a:endParaRPr lang="en-US"/>
          </a:p>
        </p:txBody>
      </p:sp>
    </p:spTree>
    <p:extLst>
      <p:ext uri="{BB962C8B-B14F-4D97-AF65-F5344CB8AC3E}">
        <p14:creationId xmlns:p14="http://schemas.microsoft.com/office/powerpoint/2010/main" val="168374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Times New Roman"/>
                <a:cs typeface="Times New Roman"/>
              </a:rPr>
              <a:t>Shale represents around 75% of most sedimentary basins and it contains large amount of untapped natural gas reserves. The Marcellus shale is one example of these unconventional resources with an estimation of 500</a:t>
            </a:r>
            <a:r>
              <a:rPr lang="en-US" sz="2000" baseline="0" dirty="0" smtClean="0">
                <a:solidFill>
                  <a:schemeClr val="bg1"/>
                </a:solidFill>
                <a:latin typeface="Times New Roman"/>
                <a:cs typeface="Times New Roman"/>
              </a:rPr>
              <a:t> trillion cubic feet of gas. Characterization of gas shale </a:t>
            </a:r>
            <a:r>
              <a:rPr lang="en-US" sz="2000" dirty="0" smtClean="0">
                <a:solidFill>
                  <a:schemeClr val="bg1"/>
                </a:solidFill>
                <a:latin typeface="Times New Roman"/>
                <a:cs typeface="Times New Roman"/>
              </a:rPr>
              <a:t>reservoir is challenged by its highly heterogeneous nature. Multicomponent seismic brings the opportunity to analyze P-wave and S-wave type velocity which plays a very important role in the characterization of these unconventional plays by mapping the distribution of sweet spots. </a:t>
            </a:r>
          </a:p>
          <a:p>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D49C6ACA-2CFA-034A-8C13-ECAD4CD0E5DD}" type="slidenum">
              <a:rPr lang="en-US" smtClean="0"/>
              <a:t>3</a:t>
            </a:fld>
            <a:endParaRPr lang="en-US"/>
          </a:p>
        </p:txBody>
      </p:sp>
    </p:spTree>
    <p:extLst>
      <p:ext uri="{BB962C8B-B14F-4D97-AF65-F5344CB8AC3E}">
        <p14:creationId xmlns:p14="http://schemas.microsoft.com/office/powerpoint/2010/main" val="66279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main focus of this study will be the </a:t>
            </a:r>
            <a:r>
              <a:rPr lang="en-US" dirty="0" smtClean="0">
                <a:solidFill>
                  <a:srgbClr val="FFFFFF"/>
                </a:solidFill>
              </a:rPr>
              <a:t>estimation</a:t>
            </a:r>
            <a:r>
              <a:rPr lang="en-US" baseline="0" dirty="0" smtClean="0">
                <a:solidFill>
                  <a:srgbClr val="FFFFFF"/>
                </a:solidFill>
              </a:rPr>
              <a:t> of</a:t>
            </a:r>
            <a:r>
              <a:rPr lang="en-US" dirty="0" smtClean="0">
                <a:solidFill>
                  <a:srgbClr val="FFFFFF"/>
                </a:solidFill>
              </a:rPr>
              <a:t> the Vp/</a:t>
            </a:r>
            <a:r>
              <a:rPr lang="en-US" dirty="0" err="1" smtClean="0">
                <a:solidFill>
                  <a:srgbClr val="FFFFFF"/>
                </a:solidFill>
              </a:rPr>
              <a:t>Vs</a:t>
            </a:r>
            <a:r>
              <a:rPr lang="en-US" dirty="0" smtClean="0">
                <a:solidFill>
                  <a:srgbClr val="FFFFFF"/>
                </a:solidFill>
              </a:rPr>
              <a:t> velocity ratio from multicomponent seismic travel-times and its application for reservoir characterization and prospect delineation in the gas shale reservoir</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Shale </a:t>
            </a:r>
            <a:r>
              <a:rPr lang="en-US" dirty="0" smtClean="0">
                <a:solidFill>
                  <a:srgbClr val="FFFFFF"/>
                </a:solidFill>
              </a:rPr>
              <a:t>is tight and needed to be fractured in order to flow gas</a:t>
            </a:r>
            <a:r>
              <a:rPr lang="en-US" baseline="0" dirty="0" smtClean="0">
                <a:solidFill>
                  <a:srgbClr val="FFFFFF"/>
                </a:solidFill>
              </a:rPr>
              <a:t> to the wellbore </a:t>
            </a:r>
            <a:r>
              <a:rPr lang="en-US" dirty="0" smtClean="0">
                <a:solidFill>
                  <a:srgbClr val="FFFFFF"/>
                </a:solidFill>
              </a:rPr>
              <a:t>The challenge</a:t>
            </a:r>
            <a:r>
              <a:rPr lang="en-US" baseline="0" dirty="0" smtClean="0">
                <a:solidFill>
                  <a:srgbClr val="FFFFFF"/>
                </a:solidFill>
              </a:rPr>
              <a:t> will be to screen exploration targets by locating the brittle intervals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rgbClr val="FFFFFF"/>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Shale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exhibits low matrix porosity and such a low permeability that gas does not flow economically unless it contains high-permeability fractures, either natural or man-made. </a:t>
            </a:r>
            <a:endParaRPr lang="en-US" dirty="0" smtClean="0">
              <a:solidFill>
                <a:srgbClr val="FFFFFF"/>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4</a:t>
            </a:fld>
            <a:endParaRPr lang="en-US"/>
          </a:p>
        </p:txBody>
      </p:sp>
    </p:spTree>
    <p:extLst>
      <p:ext uri="{BB962C8B-B14F-4D97-AF65-F5344CB8AC3E}">
        <p14:creationId xmlns:p14="http://schemas.microsoft.com/office/powerpoint/2010/main" val="417405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Marcellus is present in much of the Appalachian Basin with an areal extent of about 54,000 square miles, our</a:t>
            </a:r>
            <a:r>
              <a:rPr lang="en-US" sz="1200" kern="1200" baseline="0" dirty="0" smtClean="0">
                <a:solidFill>
                  <a:schemeClr val="tx1"/>
                </a:solidFill>
                <a:latin typeface="+mn-lt"/>
                <a:ea typeface="+mn-ea"/>
                <a:cs typeface="+mn-cs"/>
              </a:rPr>
              <a:t> study area is located in </a:t>
            </a:r>
            <a:r>
              <a:rPr lang="en-US" sz="1200" kern="1200" dirty="0" smtClean="0">
                <a:solidFill>
                  <a:schemeClr val="tx1"/>
                </a:solidFill>
                <a:effectLst/>
                <a:latin typeface="+mn-lt"/>
                <a:ea typeface="+mn-ea"/>
                <a:cs typeface="+mn-cs"/>
              </a:rPr>
              <a:t>Bradford County, North-Eastern Pennsylvania.</a:t>
            </a:r>
            <a:r>
              <a:rPr lang="en-US" sz="1200" kern="1200" baseline="0" dirty="0" smtClean="0">
                <a:solidFill>
                  <a:schemeClr val="tx1"/>
                </a:solidFill>
                <a:effectLst/>
                <a:latin typeface="+mn-lt"/>
                <a:ea typeface="+mn-ea"/>
                <a:cs typeface="+mn-cs"/>
              </a:rPr>
              <a:t> The green rectangle </a:t>
            </a:r>
            <a:r>
              <a:rPr lang="en-US" sz="1200" kern="1200" baseline="0" dirty="0" smtClean="0">
                <a:solidFill>
                  <a:schemeClr val="tx1"/>
                </a:solidFill>
                <a:effectLst/>
                <a:latin typeface="+mn-lt"/>
                <a:ea typeface="+mn-ea"/>
                <a:cs typeface="+mn-cs"/>
              </a:rPr>
              <a:t>represents the </a:t>
            </a:r>
            <a:r>
              <a:rPr lang="en-US" sz="1200" kern="1200" baseline="0" dirty="0" smtClean="0">
                <a:solidFill>
                  <a:schemeClr val="tx1"/>
                </a:solidFill>
                <a:effectLst/>
                <a:latin typeface="+mn-lt"/>
                <a:ea typeface="+mn-ea"/>
                <a:cs typeface="+mn-cs"/>
              </a:rPr>
              <a:t>3D-3C seismic survey which was acquired using </a:t>
            </a:r>
            <a:r>
              <a:rPr lang="en-US" sz="1200" kern="1200" dirty="0" smtClean="0">
                <a:solidFill>
                  <a:schemeClr val="tx1"/>
                </a:solidFill>
                <a:effectLst/>
                <a:latin typeface="+mn-lt"/>
                <a:ea typeface="+mn-ea"/>
                <a:cs typeface="+mn-cs"/>
              </a:rPr>
              <a:t>dynamites as a source and 3C </a:t>
            </a:r>
            <a:r>
              <a:rPr lang="en-US" sz="1200" kern="1200" dirty="0" err="1" smtClean="0">
                <a:solidFill>
                  <a:schemeClr val="tx1"/>
                </a:solidFill>
                <a:effectLst/>
                <a:latin typeface="+mn-lt"/>
                <a:ea typeface="+mn-ea"/>
                <a:cs typeface="+mn-cs"/>
              </a:rPr>
              <a:t>Vectorseis</a:t>
            </a:r>
            <a:r>
              <a:rPr lang="en-US" sz="1200" kern="1200" dirty="0" smtClean="0">
                <a:solidFill>
                  <a:schemeClr val="tx1"/>
                </a:solidFill>
                <a:effectLst/>
                <a:latin typeface="+mn-lt"/>
                <a:ea typeface="+mn-ea"/>
                <a:cs typeface="+mn-cs"/>
              </a:rPr>
              <a:t> sensors covering an area of about 25 square kilometers. The red dot represents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well log location</a:t>
            </a: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5</a:t>
            </a:fld>
            <a:endParaRPr lang="en-US"/>
          </a:p>
        </p:txBody>
      </p:sp>
    </p:spTree>
    <p:extLst>
      <p:ext uri="{BB962C8B-B14F-4D97-AF65-F5344CB8AC3E}">
        <p14:creationId xmlns:p14="http://schemas.microsoft.com/office/powerpoint/2010/main" val="243876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Stratigraphically the Marcellus shale is the oldest member of the Hamilton group dating approximately 350 – 415 million years (middle Devonian age)</a:t>
            </a:r>
          </a:p>
          <a:p>
            <a:r>
              <a:rPr lang="en-US" sz="1200" kern="1200" dirty="0" smtClean="0">
                <a:solidFill>
                  <a:schemeClr val="tx1"/>
                </a:solidFill>
                <a:effectLst/>
                <a:latin typeface="+mn-lt"/>
                <a:ea typeface="+mn-ea"/>
                <a:cs typeface="+mn-cs"/>
              </a:rPr>
              <a:t>It is trapped between the </a:t>
            </a:r>
            <a:r>
              <a:rPr lang="en-US" sz="1200" kern="1200" dirty="0" err="1" smtClean="0">
                <a:solidFill>
                  <a:schemeClr val="tx1"/>
                </a:solidFill>
                <a:effectLst/>
                <a:latin typeface="+mn-lt"/>
                <a:ea typeface="+mn-ea"/>
                <a:cs typeface="+mn-cs"/>
              </a:rPr>
              <a:t>Onondoga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limestones</a:t>
            </a:r>
            <a:r>
              <a:rPr lang="en-US" sz="1200" kern="1200" dirty="0" smtClean="0">
                <a:solidFill>
                  <a:schemeClr val="tx1"/>
                </a:solidFill>
                <a:effectLst/>
                <a:latin typeface="+mn-lt"/>
                <a:ea typeface="+mn-ea"/>
                <a:cs typeface="+mn-cs"/>
              </a:rPr>
              <a:t> from underneath and sealed by the Tully </a:t>
            </a:r>
            <a:r>
              <a:rPr lang="en-US" sz="1200" kern="1200" dirty="0" err="1" smtClean="0">
                <a:solidFill>
                  <a:schemeClr val="tx1"/>
                </a:solidFill>
                <a:effectLst/>
                <a:latin typeface="+mn-lt"/>
                <a:ea typeface="+mn-ea"/>
                <a:cs typeface="+mn-cs"/>
              </a:rPr>
              <a:t>limestones</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impervious </a:t>
            </a:r>
            <a:r>
              <a:rPr lang="en-US" sz="1200" kern="1200" dirty="0" err="1" smtClean="0">
                <a:solidFill>
                  <a:schemeClr val="tx1"/>
                </a:solidFill>
                <a:effectLst/>
                <a:latin typeface="+mn-lt"/>
                <a:ea typeface="+mn-ea"/>
                <a:cs typeface="+mn-cs"/>
              </a:rPr>
              <a:t>limestones</a:t>
            </a:r>
            <a:r>
              <a:rPr lang="en-US" sz="1200" kern="1200" dirty="0" smtClean="0">
                <a:solidFill>
                  <a:schemeClr val="tx1"/>
                </a:solidFill>
                <a:effectLst/>
                <a:latin typeface="+mn-lt"/>
                <a:ea typeface="+mn-ea"/>
                <a:cs typeface="+mn-cs"/>
              </a:rPr>
              <a:t> layers underlying and sealing the Marcellus formation, have trapped huge amount of natural gas in this shale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Marcellus is mainly black shale. It comprises two black shale intervals separated by lighter shales and </a:t>
            </a:r>
            <a:r>
              <a:rPr lang="en-US" sz="1200" kern="1200" dirty="0" err="1" smtClean="0">
                <a:solidFill>
                  <a:schemeClr val="tx1"/>
                </a:solidFill>
                <a:effectLst/>
                <a:latin typeface="+mn-lt"/>
                <a:ea typeface="+mn-ea"/>
                <a:cs typeface="+mn-cs"/>
              </a:rPr>
              <a:t>interbedded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limestones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6</a:t>
            </a:fld>
            <a:endParaRPr lang="en-US"/>
          </a:p>
        </p:txBody>
      </p:sp>
    </p:spTree>
    <p:extLst>
      <p:ext uri="{BB962C8B-B14F-4D97-AF65-F5344CB8AC3E}">
        <p14:creationId xmlns:p14="http://schemas.microsoft.com/office/powerpoint/2010/main" val="357805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Marcellus shale was deposited in a </a:t>
            </a:r>
            <a:r>
              <a:rPr lang="en-US" sz="1200" dirty="0" smtClean="0">
                <a:solidFill>
                  <a:srgbClr val="FF0000"/>
                </a:solidFill>
                <a:latin typeface="+mn-lt"/>
                <a:ea typeface="+mn-ea"/>
              </a:rPr>
              <a:t>very Deep, Anoxic, Sediment Starved Basin,</a:t>
            </a:r>
            <a:r>
              <a:rPr lang="en-US" sz="1200" baseline="0" dirty="0" smtClean="0">
                <a:solidFill>
                  <a:srgbClr val="FF0000"/>
                </a:solidFill>
                <a:latin typeface="+mn-lt"/>
                <a:ea typeface="+mn-ea"/>
              </a:rPr>
              <a:t> this basin </a:t>
            </a:r>
            <a:r>
              <a:rPr lang="en-US" sz="1200" baseline="0" dirty="0" err="1" smtClean="0">
                <a:solidFill>
                  <a:srgbClr val="FF0000"/>
                </a:solidFill>
                <a:latin typeface="+mn-lt"/>
                <a:ea typeface="+mn-ea"/>
              </a:rPr>
              <a:t>shallowed</a:t>
            </a:r>
            <a:r>
              <a:rPr lang="en-US" sz="1200" baseline="0" dirty="0" smtClean="0">
                <a:solidFill>
                  <a:srgbClr val="FF0000"/>
                </a:solidFill>
                <a:latin typeface="+mn-lt"/>
                <a:ea typeface="+mn-ea"/>
              </a:rPr>
              <a:t> later allowing a rapid fill of sediments eroded from the highlands</a:t>
            </a:r>
            <a:r>
              <a:rPr lang="en-US" sz="1200" dirty="0" smtClean="0">
                <a:solidFill>
                  <a:srgbClr val="FF0000"/>
                </a:solidFill>
                <a:latin typeface="+mn-lt"/>
                <a:ea typeface="+mn-ea"/>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Marcellus was buried to depths to five kilometers.</a:t>
            </a:r>
          </a:p>
          <a:p>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7</a:t>
            </a:fld>
            <a:endParaRPr lang="en-US"/>
          </a:p>
        </p:txBody>
      </p:sp>
    </p:spTree>
    <p:extLst>
      <p:ext uri="{BB962C8B-B14F-4D97-AF65-F5344CB8AC3E}">
        <p14:creationId xmlns:p14="http://schemas.microsoft.com/office/powerpoint/2010/main" val="3982918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key for a </a:t>
            </a:r>
            <a:r>
              <a:rPr lang="en-GB" sz="1200" b="1" dirty="0" smtClean="0">
                <a:solidFill>
                  <a:srgbClr val="FFFF00"/>
                </a:solidFill>
              </a:rPr>
              <a:t>successful shale gas production</a:t>
            </a:r>
            <a:r>
              <a:rPr lang="en-US" sz="1200" b="1" dirty="0" smtClean="0">
                <a:solidFill>
                  <a:srgbClr val="FFFF00"/>
                </a:solidFill>
                <a:effectLst/>
              </a:rPr>
              <a:t> depends upon the coincidence of several factors including having a a high TOC at a suitable thermal maturity with</a:t>
            </a:r>
            <a:r>
              <a:rPr lang="en-US" sz="1200" b="1" baseline="0" dirty="0" smtClean="0">
                <a:solidFill>
                  <a:srgbClr val="FFFF00"/>
                </a:solidFill>
                <a:effectLst/>
              </a:rPr>
              <a:t> naturally enhanced fractures and which can be easily stimulated to create pathways to the wellbore. The 3 first factors were determined in previous study so what is needed to be done is to estimate the brittleness which is the objective of this study. </a:t>
            </a:r>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8</a:t>
            </a:fld>
            <a:endParaRPr lang="en-US"/>
          </a:p>
        </p:txBody>
      </p:sp>
    </p:spTree>
    <p:extLst>
      <p:ext uri="{BB962C8B-B14F-4D97-AF65-F5344CB8AC3E}">
        <p14:creationId xmlns:p14="http://schemas.microsoft.com/office/powerpoint/2010/main" val="3824137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thing</a:t>
            </a:r>
            <a:r>
              <a:rPr lang="en-US" baseline="0" dirty="0" smtClean="0"/>
              <a:t> I did was to calculate the brittleness index at the well location: I know the exact mineralogy. The b= the amount of </a:t>
            </a:r>
            <a:r>
              <a:rPr lang="en-US" baseline="0" dirty="0" err="1" smtClean="0"/>
              <a:t>qz</a:t>
            </a:r>
            <a:r>
              <a:rPr lang="en-US" baseline="0" dirty="0" smtClean="0"/>
              <a:t> divided by the sum of </a:t>
            </a:r>
            <a:r>
              <a:rPr lang="en-US" baseline="0" dirty="0" err="1" smtClean="0"/>
              <a:t>qz+carbonate</a:t>
            </a:r>
            <a:r>
              <a:rPr lang="en-US" baseline="0" dirty="0" smtClean="0"/>
              <a:t> and clay) I obtained a BI of .5which good when compared to other producing shale plays. However we can’t generalize this value to the whole prospect because shale is heterogeneous so I developed a workflow in order to get the brittleness distribution.</a:t>
            </a:r>
            <a:endParaRPr lang="en-US" dirty="0"/>
          </a:p>
        </p:txBody>
      </p:sp>
      <p:sp>
        <p:nvSpPr>
          <p:cNvPr id="4" name="Slide Number Placeholder 3"/>
          <p:cNvSpPr>
            <a:spLocks noGrp="1"/>
          </p:cNvSpPr>
          <p:nvPr>
            <p:ph type="sldNum" sz="quarter" idx="10"/>
          </p:nvPr>
        </p:nvSpPr>
        <p:spPr/>
        <p:txBody>
          <a:bodyPr/>
          <a:lstStyle/>
          <a:p>
            <a:fld id="{D49C6ACA-2CFA-034A-8C13-ECAD4CD0E5DD}" type="slidenum">
              <a:rPr lang="en-US" smtClean="0"/>
              <a:t>9</a:t>
            </a:fld>
            <a:endParaRPr lang="en-US"/>
          </a:p>
        </p:txBody>
      </p:sp>
    </p:spTree>
    <p:extLst>
      <p:ext uri="{BB962C8B-B14F-4D97-AF65-F5344CB8AC3E}">
        <p14:creationId xmlns:p14="http://schemas.microsoft.com/office/powerpoint/2010/main" val="60355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56E6A-A5F6-AD42-B4B9-A8A0C5C7A6B1}" type="datetimeFigureOut">
              <a:rPr lang="en-US" smtClean="0"/>
              <a:t>4/30/12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4186682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56E6A-A5F6-AD42-B4B9-A8A0C5C7A6B1}" type="datetimeFigureOut">
              <a:rPr lang="en-US" smtClean="0"/>
              <a:t>4/30/12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2A725-2627-4946-AFC0-FC119342DEE1}" type="slidenum">
              <a:rPr lang="en-US" smtClean="0"/>
              <a:t>‹#›</a:t>
            </a:fld>
            <a:endParaRPr lang="en-US"/>
          </a:p>
        </p:txBody>
      </p:sp>
    </p:spTree>
    <p:extLst>
      <p:ext uri="{BB962C8B-B14F-4D97-AF65-F5344CB8AC3E}">
        <p14:creationId xmlns:p14="http://schemas.microsoft.com/office/powerpoint/2010/main" val="286809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56E6A-A5F6-AD42-B4B9-A8A0C5C7A6B1}" type="datetimeFigureOut">
              <a:rPr lang="en-US" smtClean="0"/>
              <a:t>4/30/12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2A725-2627-4946-AFC0-FC119342DEE1}" type="slidenum">
              <a:rPr lang="en-US" smtClean="0"/>
              <a:t>‹#›</a:t>
            </a:fld>
            <a:endParaRPr lang="en-US"/>
          </a:p>
        </p:txBody>
      </p:sp>
    </p:spTree>
    <p:extLst>
      <p:ext uri="{BB962C8B-B14F-4D97-AF65-F5344CB8AC3E}">
        <p14:creationId xmlns:p14="http://schemas.microsoft.com/office/powerpoint/2010/main" val="233300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56E6A-A5F6-AD42-B4B9-A8A0C5C7A6B1}" type="datetimeFigureOut">
              <a:rPr lang="en-US" smtClean="0"/>
              <a:t>4/30/12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2A725-2627-4946-AFC0-FC119342DEE1}" type="slidenum">
              <a:rPr lang="en-US" smtClean="0"/>
              <a:t>‹#›</a:t>
            </a:fld>
            <a:endParaRPr lang="en-US"/>
          </a:p>
        </p:txBody>
      </p:sp>
    </p:spTree>
    <p:extLst>
      <p:ext uri="{BB962C8B-B14F-4D97-AF65-F5344CB8AC3E}">
        <p14:creationId xmlns:p14="http://schemas.microsoft.com/office/powerpoint/2010/main" val="152101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56E6A-A5F6-AD42-B4B9-A8A0C5C7A6B1}" type="datetimeFigureOut">
              <a:rPr lang="en-US" smtClean="0"/>
              <a:t>4/30/12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2A725-2627-4946-AFC0-FC119342DEE1}" type="slidenum">
              <a:rPr lang="en-US" smtClean="0"/>
              <a:t>‹#›</a:t>
            </a:fld>
            <a:endParaRPr lang="en-US"/>
          </a:p>
        </p:txBody>
      </p:sp>
    </p:spTree>
    <p:extLst>
      <p:ext uri="{BB962C8B-B14F-4D97-AF65-F5344CB8AC3E}">
        <p14:creationId xmlns:p14="http://schemas.microsoft.com/office/powerpoint/2010/main" val="227314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56E6A-A5F6-AD42-B4B9-A8A0C5C7A6B1}" type="datetimeFigureOut">
              <a:rPr lang="en-US" smtClean="0"/>
              <a:t>4/30/12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2A725-2627-4946-AFC0-FC119342DEE1}" type="slidenum">
              <a:rPr lang="en-US" smtClean="0"/>
              <a:t>‹#›</a:t>
            </a:fld>
            <a:endParaRPr lang="en-US"/>
          </a:p>
        </p:txBody>
      </p:sp>
    </p:spTree>
    <p:extLst>
      <p:ext uri="{BB962C8B-B14F-4D97-AF65-F5344CB8AC3E}">
        <p14:creationId xmlns:p14="http://schemas.microsoft.com/office/powerpoint/2010/main" val="267890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56E6A-A5F6-AD42-B4B9-A8A0C5C7A6B1}" type="datetimeFigureOut">
              <a:rPr lang="en-US" smtClean="0"/>
              <a:t>4/30/12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F2A725-2627-4946-AFC0-FC119342DEE1}" type="slidenum">
              <a:rPr lang="en-US" smtClean="0"/>
              <a:t>‹#›</a:t>
            </a:fld>
            <a:endParaRPr lang="en-US"/>
          </a:p>
        </p:txBody>
      </p:sp>
    </p:spTree>
    <p:extLst>
      <p:ext uri="{BB962C8B-B14F-4D97-AF65-F5344CB8AC3E}">
        <p14:creationId xmlns:p14="http://schemas.microsoft.com/office/powerpoint/2010/main" val="58916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56E6A-A5F6-AD42-B4B9-A8A0C5C7A6B1}" type="datetimeFigureOut">
              <a:rPr lang="en-US" smtClean="0"/>
              <a:t>4/30/12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2A725-2627-4946-AFC0-FC119342DEE1}" type="slidenum">
              <a:rPr lang="en-US" smtClean="0"/>
              <a:t>‹#›</a:t>
            </a:fld>
            <a:endParaRPr lang="en-US"/>
          </a:p>
        </p:txBody>
      </p:sp>
    </p:spTree>
    <p:extLst>
      <p:ext uri="{BB962C8B-B14F-4D97-AF65-F5344CB8AC3E}">
        <p14:creationId xmlns:p14="http://schemas.microsoft.com/office/powerpoint/2010/main" val="349664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56E6A-A5F6-AD42-B4B9-A8A0C5C7A6B1}" type="datetimeFigureOut">
              <a:rPr lang="en-US" smtClean="0"/>
              <a:t>4/30/12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F2A725-2627-4946-AFC0-FC119342DEE1}" type="slidenum">
              <a:rPr lang="en-US" smtClean="0"/>
              <a:t>‹#›</a:t>
            </a:fld>
            <a:endParaRPr lang="en-US"/>
          </a:p>
        </p:txBody>
      </p:sp>
    </p:spTree>
    <p:extLst>
      <p:ext uri="{BB962C8B-B14F-4D97-AF65-F5344CB8AC3E}">
        <p14:creationId xmlns:p14="http://schemas.microsoft.com/office/powerpoint/2010/main" val="101378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56E6A-A5F6-AD42-B4B9-A8A0C5C7A6B1}" type="datetimeFigureOut">
              <a:rPr lang="en-US" smtClean="0"/>
              <a:t>4/30/12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87612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56E6A-A5F6-AD42-B4B9-A8A0C5C7A6B1}" type="datetimeFigureOut">
              <a:rPr lang="en-US" smtClean="0"/>
              <a:t>4/30/12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2A725-2627-4946-AFC0-FC119342DEE1}" type="slidenum">
              <a:rPr lang="en-US" smtClean="0"/>
              <a:t>‹#›</a:t>
            </a:fld>
            <a:endParaRPr lang="en-US"/>
          </a:p>
        </p:txBody>
      </p:sp>
    </p:spTree>
    <p:extLst>
      <p:ext uri="{BB962C8B-B14F-4D97-AF65-F5344CB8AC3E}">
        <p14:creationId xmlns:p14="http://schemas.microsoft.com/office/powerpoint/2010/main" val="14688965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C3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56E6A-A5F6-AD42-B4B9-A8A0C5C7A6B1}" type="datetimeFigureOut">
              <a:rPr lang="en-US" smtClean="0"/>
              <a:t>4/30/12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2A725-2627-4946-AFC0-FC119342DEE1}" type="slidenum">
              <a:rPr lang="en-US" smtClean="0"/>
              <a:t>‹#›</a:t>
            </a:fld>
            <a:endParaRPr lang="en-US"/>
          </a:p>
        </p:txBody>
      </p:sp>
    </p:spTree>
    <p:extLst>
      <p:ext uri="{BB962C8B-B14F-4D97-AF65-F5344CB8AC3E}">
        <p14:creationId xmlns:p14="http://schemas.microsoft.com/office/powerpoint/2010/main" val="2263060884"/>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3222" y="2437474"/>
            <a:ext cx="6400800" cy="1752600"/>
          </a:xfrm>
        </p:spPr>
        <p:txBody>
          <a:bodyPr>
            <a:normAutofit fontScale="92500"/>
          </a:bodyPr>
          <a:lstStyle/>
          <a:p>
            <a:r>
              <a:rPr lang="en-US" b="1" dirty="0">
                <a:solidFill>
                  <a:srgbClr val="FFFF00"/>
                </a:solidFill>
                <a:latin typeface="Times New Roman"/>
                <a:ea typeface="+mj-ea"/>
                <a:cs typeface="Times New Roman"/>
              </a:rPr>
              <a:t>Multicomponent </a:t>
            </a:r>
            <a:r>
              <a:rPr lang="en-US" b="1" dirty="0" smtClean="0">
                <a:solidFill>
                  <a:srgbClr val="FFFF00"/>
                </a:solidFill>
                <a:latin typeface="Times New Roman"/>
                <a:ea typeface="+mj-ea"/>
                <a:cs typeface="Times New Roman"/>
              </a:rPr>
              <a:t>seismic interpretation of </a:t>
            </a:r>
            <a:r>
              <a:rPr lang="en-US" b="1" dirty="0">
                <a:solidFill>
                  <a:srgbClr val="FFFF00"/>
                </a:solidFill>
                <a:latin typeface="Times New Roman"/>
                <a:ea typeface="+mj-ea"/>
                <a:cs typeface="Times New Roman"/>
              </a:rPr>
              <a:t>the Marcellus shale </a:t>
            </a:r>
            <a:endParaRPr lang="en-US" b="1" dirty="0" smtClean="0">
              <a:solidFill>
                <a:srgbClr val="FFFF00"/>
              </a:solidFill>
              <a:latin typeface="Times New Roman"/>
              <a:ea typeface="+mj-ea"/>
              <a:cs typeface="Times New Roman"/>
            </a:endParaRPr>
          </a:p>
          <a:p>
            <a:r>
              <a:rPr lang="en-US" b="1" dirty="0" smtClean="0">
                <a:solidFill>
                  <a:srgbClr val="FFFF00"/>
                </a:solidFill>
                <a:latin typeface="Times New Roman"/>
                <a:ea typeface="+mj-ea"/>
                <a:cs typeface="Times New Roman"/>
              </a:rPr>
              <a:t>(Bradford County, Pennsylvania)</a:t>
            </a:r>
          </a:p>
          <a:p>
            <a:endParaRPr lang="en-US" sz="2400" dirty="0">
              <a:solidFill>
                <a:schemeClr val="tx1"/>
              </a:solidFill>
              <a:latin typeface="Times New Roman"/>
              <a:ea typeface="+mj-ea"/>
              <a:cs typeface="Times New Roman"/>
            </a:endParaRPr>
          </a:p>
        </p:txBody>
      </p:sp>
      <p:sp>
        <p:nvSpPr>
          <p:cNvPr id="4" name="TextBox 3"/>
          <p:cNvSpPr txBox="1"/>
          <p:nvPr/>
        </p:nvSpPr>
        <p:spPr>
          <a:xfrm>
            <a:off x="3677258" y="6321776"/>
            <a:ext cx="1939078" cy="400110"/>
          </a:xfrm>
          <a:prstGeom prst="rect">
            <a:avLst/>
          </a:prstGeom>
          <a:noFill/>
        </p:spPr>
        <p:txBody>
          <a:bodyPr wrap="none" rtlCol="0">
            <a:spAutoFit/>
          </a:bodyPr>
          <a:lstStyle/>
          <a:p>
            <a:r>
              <a:rPr lang="en-US" sz="2000" b="1" dirty="0" smtClean="0">
                <a:solidFill>
                  <a:schemeClr val="bg1"/>
                </a:solidFill>
              </a:rPr>
              <a:t>Mouna Gargouri</a:t>
            </a:r>
            <a:endParaRPr lang="en-US" sz="2000" b="1" dirty="0">
              <a:solidFill>
                <a:schemeClr val="bg1"/>
              </a:solidFill>
            </a:endParaRPr>
          </a:p>
        </p:txBody>
      </p:sp>
      <p:sp>
        <p:nvSpPr>
          <p:cNvPr id="2" name="Rectangle 1"/>
          <p:cNvSpPr/>
          <p:nvPr/>
        </p:nvSpPr>
        <p:spPr>
          <a:xfrm>
            <a:off x="1114776" y="283613"/>
            <a:ext cx="6911466"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University of Houston </a:t>
            </a: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Department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 </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Earth and Atmospheric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Sciences</a:t>
            </a:r>
          </a:p>
        </p:txBody>
      </p:sp>
      <p:sp>
        <p:nvSpPr>
          <p:cNvPr id="5" name="Rectangle 4"/>
          <p:cNvSpPr/>
          <p:nvPr/>
        </p:nvSpPr>
        <p:spPr>
          <a:xfrm>
            <a:off x="3238938" y="1544809"/>
            <a:ext cx="2586716" cy="400110"/>
          </a:xfrm>
          <a:prstGeom prst="rect">
            <a:avLst/>
          </a:prstGeom>
        </p:spPr>
        <p:txBody>
          <a:bodyPr wrap="none">
            <a:spAutoFit/>
          </a:bodyPr>
          <a:lstStyle/>
          <a:p>
            <a:r>
              <a:rPr lang="en-US" sz="2000" b="1" dirty="0" smtClean="0">
                <a:solidFill>
                  <a:srgbClr val="FFFFFF"/>
                </a:solidFill>
              </a:rPr>
              <a:t>Allied Geophysical Lab</a:t>
            </a:r>
            <a:endParaRPr lang="en-US" sz="2000" dirty="0">
              <a:solidFill>
                <a:srgbClr val="FFFFFF"/>
              </a:solidFill>
            </a:endParaRPr>
          </a:p>
        </p:txBody>
      </p:sp>
      <p:sp>
        <p:nvSpPr>
          <p:cNvPr id="6" name="Rectangle 5"/>
          <p:cNvSpPr/>
          <p:nvPr/>
        </p:nvSpPr>
        <p:spPr>
          <a:xfrm>
            <a:off x="1471140" y="4700391"/>
            <a:ext cx="6110111" cy="400110"/>
          </a:xfrm>
          <a:prstGeom prst="rect">
            <a:avLst/>
          </a:prstGeom>
        </p:spPr>
        <p:txBody>
          <a:bodyPr wrap="square">
            <a:spAutoFit/>
          </a:bodyPr>
          <a:lstStyle/>
          <a:p>
            <a:pPr algn="ctr"/>
            <a:r>
              <a:rPr lang="en-US" sz="2000" b="1" dirty="0" smtClean="0">
                <a:solidFill>
                  <a:srgbClr val="FFFFFF"/>
                </a:solidFill>
              </a:rPr>
              <a:t>Advisor: </a:t>
            </a:r>
            <a:r>
              <a:rPr lang="en-US" sz="2000" b="1" dirty="0">
                <a:solidFill>
                  <a:srgbClr val="FFFFFF"/>
                </a:solidFill>
              </a:rPr>
              <a:t>Dr. Robert </a:t>
            </a:r>
            <a:r>
              <a:rPr lang="en-US" sz="2000" b="1" dirty="0" smtClean="0">
                <a:solidFill>
                  <a:srgbClr val="FFFFFF"/>
                </a:solidFill>
              </a:rPr>
              <a:t>Stewart</a:t>
            </a:r>
            <a:endParaRPr lang="en-US" sz="2000" dirty="0">
              <a:solidFill>
                <a:srgbClr val="FFFFFF"/>
              </a:solidFill>
            </a:endParaRPr>
          </a:p>
        </p:txBody>
      </p:sp>
    </p:spTree>
    <p:extLst>
      <p:ext uri="{BB962C8B-B14F-4D97-AF65-F5344CB8AC3E}">
        <p14:creationId xmlns:p14="http://schemas.microsoft.com/office/powerpoint/2010/main" val="69498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52"/>
            <a:ext cx="8229600" cy="648479"/>
          </a:xfrm>
        </p:spPr>
        <p:txBody>
          <a:bodyPr>
            <a:normAutofit/>
          </a:bodyPr>
          <a:lstStyle/>
          <a:p>
            <a:r>
              <a:rPr lang="en-US" sz="3200" b="1" dirty="0" err="1" smtClean="0">
                <a:solidFill>
                  <a:srgbClr val="FFFF00"/>
                </a:solidFill>
              </a:rPr>
              <a:t>Vp</a:t>
            </a:r>
            <a:r>
              <a:rPr lang="en-US" sz="3200" b="1" dirty="0" smtClean="0">
                <a:solidFill>
                  <a:srgbClr val="FFFF00"/>
                </a:solidFill>
              </a:rPr>
              <a:t>/</a:t>
            </a:r>
            <a:r>
              <a:rPr lang="en-US" sz="3200" b="1" dirty="0" err="1" smtClean="0">
                <a:solidFill>
                  <a:srgbClr val="FFFF00"/>
                </a:solidFill>
              </a:rPr>
              <a:t>Vp</a:t>
            </a:r>
            <a:r>
              <a:rPr lang="en-US" sz="3200" b="1" dirty="0" smtClean="0">
                <a:solidFill>
                  <a:srgbClr val="FFFF00"/>
                </a:solidFill>
              </a:rPr>
              <a:t> estimation workflow</a:t>
            </a:r>
            <a:endParaRPr lang="en-US" sz="3200" b="1" dirty="0"/>
          </a:p>
        </p:txBody>
      </p:sp>
      <p:sp>
        <p:nvSpPr>
          <p:cNvPr id="4" name="Rectangle 3"/>
          <p:cNvSpPr/>
          <p:nvPr/>
        </p:nvSpPr>
        <p:spPr>
          <a:xfrm>
            <a:off x="2011044" y="733409"/>
            <a:ext cx="2339709" cy="729539"/>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Modeling of PP synthetic seismograms</a:t>
            </a:r>
          </a:p>
        </p:txBody>
      </p:sp>
      <p:sp>
        <p:nvSpPr>
          <p:cNvPr id="5" name="Rectangle 4"/>
          <p:cNvSpPr/>
          <p:nvPr/>
        </p:nvSpPr>
        <p:spPr>
          <a:xfrm>
            <a:off x="2011044" y="1706657"/>
            <a:ext cx="2339709" cy="729539"/>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Wavelet extraction form the PP seismic</a:t>
            </a:r>
          </a:p>
        </p:txBody>
      </p:sp>
      <p:sp>
        <p:nvSpPr>
          <p:cNvPr id="6" name="Rectangle 5"/>
          <p:cNvSpPr/>
          <p:nvPr/>
        </p:nvSpPr>
        <p:spPr>
          <a:xfrm>
            <a:off x="2011044" y="2700434"/>
            <a:ext cx="2339709" cy="729539"/>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Well log correlation to the PP seismic</a:t>
            </a:r>
          </a:p>
        </p:txBody>
      </p:sp>
      <p:sp>
        <p:nvSpPr>
          <p:cNvPr id="8" name="Rectangle 7"/>
          <p:cNvSpPr/>
          <p:nvPr/>
        </p:nvSpPr>
        <p:spPr>
          <a:xfrm>
            <a:off x="4774962" y="2700434"/>
            <a:ext cx="2339709" cy="729539"/>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Well log correlation to the </a:t>
            </a:r>
            <a:r>
              <a:rPr lang="en-US" dirty="0" smtClean="0">
                <a:solidFill>
                  <a:srgbClr val="000000"/>
                </a:solidFill>
              </a:rPr>
              <a:t>PS </a:t>
            </a:r>
            <a:r>
              <a:rPr lang="en-US" dirty="0">
                <a:solidFill>
                  <a:srgbClr val="000000"/>
                </a:solidFill>
              </a:rPr>
              <a:t>seismic</a:t>
            </a:r>
          </a:p>
        </p:txBody>
      </p:sp>
      <p:sp>
        <p:nvSpPr>
          <p:cNvPr id="10" name="Rectangle 9"/>
          <p:cNvSpPr/>
          <p:nvPr/>
        </p:nvSpPr>
        <p:spPr>
          <a:xfrm>
            <a:off x="4774962" y="1706657"/>
            <a:ext cx="2339709" cy="729539"/>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Wavelet extraction form the </a:t>
            </a:r>
            <a:r>
              <a:rPr lang="en-US" dirty="0" smtClean="0">
                <a:solidFill>
                  <a:srgbClr val="000000"/>
                </a:solidFill>
              </a:rPr>
              <a:t>PS </a:t>
            </a:r>
            <a:r>
              <a:rPr lang="en-US" dirty="0">
                <a:solidFill>
                  <a:srgbClr val="000000"/>
                </a:solidFill>
              </a:rPr>
              <a:t>seismic</a:t>
            </a:r>
          </a:p>
        </p:txBody>
      </p:sp>
      <p:sp>
        <p:nvSpPr>
          <p:cNvPr id="11" name="Rectangle 10"/>
          <p:cNvSpPr/>
          <p:nvPr/>
        </p:nvSpPr>
        <p:spPr>
          <a:xfrm>
            <a:off x="4774962" y="733409"/>
            <a:ext cx="2339709" cy="729539"/>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Modeling of </a:t>
            </a:r>
            <a:r>
              <a:rPr lang="en-US" dirty="0" smtClean="0">
                <a:solidFill>
                  <a:schemeClr val="tx1"/>
                </a:solidFill>
              </a:rPr>
              <a:t>PS </a:t>
            </a:r>
            <a:r>
              <a:rPr lang="en-US" dirty="0">
                <a:solidFill>
                  <a:schemeClr val="tx1"/>
                </a:solidFill>
              </a:rPr>
              <a:t>synthetic seismograms</a:t>
            </a:r>
          </a:p>
        </p:txBody>
      </p:sp>
      <p:sp>
        <p:nvSpPr>
          <p:cNvPr id="12" name="Rectangle 11"/>
          <p:cNvSpPr/>
          <p:nvPr/>
        </p:nvSpPr>
        <p:spPr>
          <a:xfrm>
            <a:off x="2011045" y="4981862"/>
            <a:ext cx="5103626" cy="566930"/>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Event matching between the </a:t>
            </a:r>
            <a:r>
              <a:rPr lang="en-US" dirty="0" smtClean="0">
                <a:solidFill>
                  <a:srgbClr val="000000"/>
                </a:solidFill>
              </a:rPr>
              <a:t>PP</a:t>
            </a:r>
            <a:r>
              <a:rPr lang="en-US" dirty="0">
                <a:solidFill>
                  <a:srgbClr val="000000"/>
                </a:solidFill>
              </a:rPr>
              <a:t> </a:t>
            </a:r>
            <a:r>
              <a:rPr lang="en-US" dirty="0" smtClean="0">
                <a:solidFill>
                  <a:srgbClr val="000000"/>
                </a:solidFill>
              </a:rPr>
              <a:t>and PS seismic </a:t>
            </a:r>
            <a:r>
              <a:rPr lang="en-US" dirty="0">
                <a:solidFill>
                  <a:srgbClr val="000000"/>
                </a:solidFill>
              </a:rPr>
              <a:t>volumes</a:t>
            </a:r>
          </a:p>
        </p:txBody>
      </p:sp>
      <p:sp>
        <p:nvSpPr>
          <p:cNvPr id="13" name="Rectangle 12"/>
          <p:cNvSpPr/>
          <p:nvPr/>
        </p:nvSpPr>
        <p:spPr>
          <a:xfrm>
            <a:off x="2014812" y="5860009"/>
            <a:ext cx="5099859" cy="548843"/>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Interval Vp/</a:t>
            </a:r>
            <a:r>
              <a:rPr lang="en-US" dirty="0" err="1">
                <a:solidFill>
                  <a:srgbClr val="000000"/>
                </a:solidFill>
              </a:rPr>
              <a:t>Vs</a:t>
            </a:r>
            <a:r>
              <a:rPr lang="en-US" dirty="0">
                <a:solidFill>
                  <a:srgbClr val="000000"/>
                </a:solidFill>
              </a:rPr>
              <a:t> extraction from PP-PS data</a:t>
            </a:r>
          </a:p>
        </p:txBody>
      </p:sp>
      <p:cxnSp>
        <p:nvCxnSpPr>
          <p:cNvPr id="20" name="Straight Arrow Connector 19"/>
          <p:cNvCxnSpPr/>
          <p:nvPr/>
        </p:nvCxnSpPr>
        <p:spPr>
          <a:xfrm>
            <a:off x="4577943" y="5575512"/>
            <a:ext cx="0" cy="2794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014812" y="3630375"/>
            <a:ext cx="2339709" cy="729539"/>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Interpretation of the PP seismic</a:t>
            </a:r>
          </a:p>
        </p:txBody>
      </p:sp>
      <p:sp>
        <p:nvSpPr>
          <p:cNvPr id="25" name="Rectangle 24"/>
          <p:cNvSpPr/>
          <p:nvPr/>
        </p:nvSpPr>
        <p:spPr>
          <a:xfrm>
            <a:off x="4778730" y="3643885"/>
            <a:ext cx="2339709" cy="729539"/>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Interpretation of the </a:t>
            </a:r>
            <a:r>
              <a:rPr lang="en-US" dirty="0" smtClean="0">
                <a:solidFill>
                  <a:srgbClr val="000000"/>
                </a:solidFill>
              </a:rPr>
              <a:t>PS </a:t>
            </a:r>
            <a:r>
              <a:rPr lang="en-US" dirty="0">
                <a:solidFill>
                  <a:srgbClr val="000000"/>
                </a:solidFill>
              </a:rPr>
              <a:t>seismic</a:t>
            </a:r>
          </a:p>
        </p:txBody>
      </p:sp>
      <p:sp>
        <p:nvSpPr>
          <p:cNvPr id="29" name="Left Bracket 28"/>
          <p:cNvSpPr/>
          <p:nvPr/>
        </p:nvSpPr>
        <p:spPr>
          <a:xfrm rot="16200000">
            <a:off x="4472173" y="3090097"/>
            <a:ext cx="230063" cy="2796907"/>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0" name="Straight Arrow Connector 29"/>
          <p:cNvCxnSpPr/>
          <p:nvPr/>
        </p:nvCxnSpPr>
        <p:spPr>
          <a:xfrm>
            <a:off x="4577943" y="4634880"/>
            <a:ext cx="0" cy="33429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191512" y="1462948"/>
            <a:ext cx="0" cy="2794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985658" y="1475632"/>
            <a:ext cx="0" cy="2794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171757" y="2421003"/>
            <a:ext cx="0" cy="2794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191512" y="3429973"/>
            <a:ext cx="0" cy="2794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985658" y="3407388"/>
            <a:ext cx="0" cy="2794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985658" y="2436196"/>
            <a:ext cx="0" cy="2794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Left Brace 2"/>
          <p:cNvSpPr/>
          <p:nvPr/>
        </p:nvSpPr>
        <p:spPr>
          <a:xfrm>
            <a:off x="1425222" y="733409"/>
            <a:ext cx="381000" cy="2696564"/>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Rectangle 22"/>
          <p:cNvSpPr/>
          <p:nvPr/>
        </p:nvSpPr>
        <p:spPr>
          <a:xfrm rot="16200000">
            <a:off x="-334224" y="1760698"/>
            <a:ext cx="2339709" cy="729539"/>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Well tie process</a:t>
            </a:r>
            <a:endParaRPr lang="en-US" dirty="0">
              <a:solidFill>
                <a:schemeClr val="tx1"/>
              </a:solidFill>
            </a:endParaRPr>
          </a:p>
        </p:txBody>
      </p:sp>
    </p:spTree>
    <p:extLst>
      <p:ext uri="{BB962C8B-B14F-4D97-AF65-F5344CB8AC3E}">
        <p14:creationId xmlns:p14="http://schemas.microsoft.com/office/powerpoint/2010/main" val="21410054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985520" y="-49204"/>
            <a:ext cx="7040880" cy="944562"/>
          </a:xfrm>
        </p:spPr>
        <p:txBody>
          <a:bodyPr>
            <a:normAutofit/>
          </a:bodyPr>
          <a:lstStyle/>
          <a:p>
            <a:r>
              <a:rPr lang="en-US" sz="3200" dirty="0">
                <a:solidFill>
                  <a:srgbClr val="FFFF00"/>
                </a:solidFill>
              </a:rPr>
              <a:t>W</a:t>
            </a:r>
            <a:r>
              <a:rPr lang="en-US" sz="3200" dirty="0" smtClean="0">
                <a:solidFill>
                  <a:srgbClr val="FFFF00"/>
                </a:solidFill>
              </a:rPr>
              <a:t>ell </a:t>
            </a:r>
            <a:r>
              <a:rPr lang="en-US" sz="3200" dirty="0" smtClean="0">
                <a:solidFill>
                  <a:srgbClr val="FFFF00"/>
                </a:solidFill>
              </a:rPr>
              <a:t>log data</a:t>
            </a:r>
            <a:endParaRPr lang="en-US" sz="3200" dirty="0">
              <a:solidFill>
                <a:srgbClr val="FFFF00"/>
              </a:solidFill>
            </a:endParaRPr>
          </a:p>
        </p:txBody>
      </p:sp>
      <p:pic>
        <p:nvPicPr>
          <p:cNvPr id="8" name="Content Placeholder 3" descr="logs.png"/>
          <p:cNvPicPr>
            <a:picLocks noChangeAspect="1"/>
          </p:cNvPicPr>
          <p:nvPr/>
        </p:nvPicPr>
        <p:blipFill rotWithShape="1">
          <a:blip r:embed="rId3">
            <a:extLst>
              <a:ext uri="{28A0092B-C50C-407E-A947-70E740481C1C}">
                <a14:useLocalDpi xmlns:a14="http://schemas.microsoft.com/office/drawing/2010/main" val="0"/>
              </a:ext>
            </a:extLst>
          </a:blip>
          <a:srcRect l="74335" t="-227" r="-228" b="457"/>
          <a:stretch/>
        </p:blipFill>
        <p:spPr>
          <a:xfrm>
            <a:off x="6350491" y="701916"/>
            <a:ext cx="2607739" cy="6125749"/>
          </a:xfrm>
          <a:prstGeom prst="rect">
            <a:avLst/>
          </a:prstGeom>
        </p:spPr>
      </p:pic>
      <p:sp>
        <p:nvSpPr>
          <p:cNvPr id="2" name="Content Placeholder 1"/>
          <p:cNvSpPr>
            <a:spLocks noGrp="1"/>
          </p:cNvSpPr>
          <p:nvPr>
            <p:ph idx="1"/>
          </p:nvPr>
        </p:nvSpPr>
        <p:spPr>
          <a:xfrm>
            <a:off x="484224" y="1600200"/>
            <a:ext cx="8229600" cy="4525963"/>
          </a:xfrm>
        </p:spPr>
        <p:txBody>
          <a:bodyPr/>
          <a:lstStyle/>
          <a:p>
            <a:endParaRPr lang="en-US"/>
          </a:p>
        </p:txBody>
      </p:sp>
      <p:pic>
        <p:nvPicPr>
          <p:cNvPr id="10" name="Content Placeholder 3" descr="logs.png"/>
          <p:cNvPicPr>
            <a:picLocks noChangeAspect="1"/>
          </p:cNvPicPr>
          <p:nvPr/>
        </p:nvPicPr>
        <p:blipFill rotWithShape="1">
          <a:blip r:embed="rId3">
            <a:extLst>
              <a:ext uri="{28A0092B-C50C-407E-A947-70E740481C1C}">
                <a14:useLocalDpi xmlns:a14="http://schemas.microsoft.com/office/drawing/2010/main" val="0"/>
              </a:ext>
            </a:extLst>
          </a:blip>
          <a:srcRect t="-227" r="39092" b="457"/>
          <a:stretch/>
        </p:blipFill>
        <p:spPr>
          <a:xfrm>
            <a:off x="230367" y="701916"/>
            <a:ext cx="6134232" cy="6125749"/>
          </a:xfrm>
          <a:prstGeom prst="rect">
            <a:avLst/>
          </a:prstGeom>
        </p:spPr>
      </p:pic>
      <p:grpSp>
        <p:nvGrpSpPr>
          <p:cNvPr id="11" name="Group 10"/>
          <p:cNvGrpSpPr/>
          <p:nvPr/>
        </p:nvGrpSpPr>
        <p:grpSpPr>
          <a:xfrm>
            <a:off x="2079672" y="5541461"/>
            <a:ext cx="568918" cy="419408"/>
            <a:chOff x="2807624" y="4567254"/>
            <a:chExt cx="478379" cy="410024"/>
          </a:xfrm>
        </p:grpSpPr>
        <p:sp>
          <p:nvSpPr>
            <p:cNvPr id="13" name="Freeform 12"/>
            <p:cNvSpPr/>
            <p:nvPr/>
          </p:nvSpPr>
          <p:spPr>
            <a:xfrm>
              <a:off x="2898460" y="4567254"/>
              <a:ext cx="325663" cy="387249"/>
            </a:xfrm>
            <a:custGeom>
              <a:avLst/>
              <a:gdLst>
                <a:gd name="connsiteX0" fmla="*/ 313508 w 325663"/>
                <a:gd name="connsiteY0" fmla="*/ 0 h 387249"/>
                <a:gd name="connsiteX1" fmla="*/ 199608 w 325663"/>
                <a:gd name="connsiteY1" fmla="*/ 28474 h 387249"/>
                <a:gd name="connsiteX2" fmla="*/ 313508 w 325663"/>
                <a:gd name="connsiteY2" fmla="*/ 68338 h 387249"/>
                <a:gd name="connsiteX3" fmla="*/ 319203 w 325663"/>
                <a:gd name="connsiteY3" fmla="*/ 130981 h 387249"/>
                <a:gd name="connsiteX4" fmla="*/ 285033 w 325663"/>
                <a:gd name="connsiteY4" fmla="*/ 159456 h 387249"/>
                <a:gd name="connsiteX5" fmla="*/ 165438 w 325663"/>
                <a:gd name="connsiteY5" fmla="*/ 170845 h 387249"/>
                <a:gd name="connsiteX6" fmla="*/ 302118 w 325663"/>
                <a:gd name="connsiteY6" fmla="*/ 193625 h 387249"/>
                <a:gd name="connsiteX7" fmla="*/ 302118 w 325663"/>
                <a:gd name="connsiteY7" fmla="*/ 233488 h 387249"/>
                <a:gd name="connsiteX8" fmla="*/ 228083 w 325663"/>
                <a:gd name="connsiteY8" fmla="*/ 261963 h 387249"/>
                <a:gd name="connsiteX9" fmla="*/ 284 w 325663"/>
                <a:gd name="connsiteY9" fmla="*/ 290437 h 387249"/>
                <a:gd name="connsiteX10" fmla="*/ 279338 w 325663"/>
                <a:gd name="connsiteY10" fmla="*/ 335995 h 387249"/>
                <a:gd name="connsiteX11" fmla="*/ 159744 w 325663"/>
                <a:gd name="connsiteY11" fmla="*/ 358775 h 387249"/>
                <a:gd name="connsiteX12" fmla="*/ 302118 w 325663"/>
                <a:gd name="connsiteY12" fmla="*/ 387249 h 387249"/>
                <a:gd name="connsiteX13" fmla="*/ 302118 w 325663"/>
                <a:gd name="connsiteY13" fmla="*/ 387249 h 38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5663" h="387249">
                  <a:moveTo>
                    <a:pt x="313508" y="0"/>
                  </a:moveTo>
                  <a:cubicBezTo>
                    <a:pt x="256558" y="8542"/>
                    <a:pt x="199608" y="17084"/>
                    <a:pt x="199608" y="28474"/>
                  </a:cubicBezTo>
                  <a:cubicBezTo>
                    <a:pt x="199608" y="39864"/>
                    <a:pt x="293575" y="51254"/>
                    <a:pt x="313508" y="68338"/>
                  </a:cubicBezTo>
                  <a:cubicBezTo>
                    <a:pt x="333441" y="85423"/>
                    <a:pt x="323949" y="115795"/>
                    <a:pt x="319203" y="130981"/>
                  </a:cubicBezTo>
                  <a:cubicBezTo>
                    <a:pt x="314457" y="146167"/>
                    <a:pt x="310660" y="152812"/>
                    <a:pt x="285033" y="159456"/>
                  </a:cubicBezTo>
                  <a:cubicBezTo>
                    <a:pt x="259406" y="166100"/>
                    <a:pt x="162591" y="165150"/>
                    <a:pt x="165438" y="170845"/>
                  </a:cubicBezTo>
                  <a:cubicBezTo>
                    <a:pt x="168285" y="176540"/>
                    <a:pt x="279338" y="183185"/>
                    <a:pt x="302118" y="193625"/>
                  </a:cubicBezTo>
                  <a:cubicBezTo>
                    <a:pt x="324898" y="204065"/>
                    <a:pt x="314457" y="222098"/>
                    <a:pt x="302118" y="233488"/>
                  </a:cubicBezTo>
                  <a:cubicBezTo>
                    <a:pt x="289779" y="244878"/>
                    <a:pt x="278389" y="252472"/>
                    <a:pt x="228083" y="261963"/>
                  </a:cubicBezTo>
                  <a:cubicBezTo>
                    <a:pt x="177777" y="271455"/>
                    <a:pt x="-8258" y="278098"/>
                    <a:pt x="284" y="290437"/>
                  </a:cubicBezTo>
                  <a:cubicBezTo>
                    <a:pt x="8826" y="302776"/>
                    <a:pt x="252761" y="324605"/>
                    <a:pt x="279338" y="335995"/>
                  </a:cubicBezTo>
                  <a:cubicBezTo>
                    <a:pt x="305915" y="347385"/>
                    <a:pt x="155947" y="350233"/>
                    <a:pt x="159744" y="358775"/>
                  </a:cubicBezTo>
                  <a:cubicBezTo>
                    <a:pt x="163541" y="367317"/>
                    <a:pt x="302118" y="387249"/>
                    <a:pt x="302118" y="387249"/>
                  </a:cubicBezTo>
                  <a:lnTo>
                    <a:pt x="302118" y="387249"/>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p:nvCxnSpPr>
          <p:spPr>
            <a:xfrm>
              <a:off x="2807624" y="4567254"/>
              <a:ext cx="478379" cy="0"/>
            </a:xfrm>
            <a:prstGeom prst="line">
              <a:avLst/>
            </a:prstGeom>
            <a:ln w="12700" cmpd="sng">
              <a:solidFill>
                <a:schemeClr val="tx1">
                  <a:lumMod val="65000"/>
                  <a:lumOff val="3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039754" y="4577279"/>
              <a:ext cx="0" cy="399999"/>
            </a:xfrm>
            <a:prstGeom prst="line">
              <a:avLst/>
            </a:prstGeom>
            <a:ln w="12700" cmpd="sng">
              <a:solidFill>
                <a:schemeClr val="tx1">
                  <a:lumMod val="65000"/>
                  <a:lumOff val="35000"/>
                </a:schemeClr>
              </a:solidFill>
              <a:prstDash val="sysDot"/>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53248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l="59313" t="9381" r="27273" b="21160"/>
          <a:stretch/>
        </p:blipFill>
        <p:spPr bwMode="auto">
          <a:xfrm>
            <a:off x="28222" y="680413"/>
            <a:ext cx="2580650" cy="6050588"/>
          </a:xfrm>
          <a:prstGeom prst="rect">
            <a:avLst/>
          </a:prstGeom>
          <a:noFill/>
          <a:ln w="9525">
            <a:solidFill>
              <a:srgbClr val="E10027"/>
            </a:solidFill>
            <a:miter lim="800000"/>
            <a:headEnd/>
            <a:tailEnd/>
          </a:ln>
        </p:spPr>
      </p:pic>
      <p:pic>
        <p:nvPicPr>
          <p:cNvPr id="8" name="Picture 7"/>
          <p:cNvPicPr/>
          <p:nvPr/>
        </p:nvPicPr>
        <p:blipFill rotWithShape="1">
          <a:blip r:embed="rId4" cstate="print">
            <a:extLst>
              <a:ext uri="{28A0092B-C50C-407E-A947-70E740481C1C}">
                <a14:useLocalDpi xmlns:a14="http://schemas.microsoft.com/office/drawing/2010/main" val="0"/>
              </a:ext>
            </a:extLst>
          </a:blip>
          <a:srcRect l="59641" t="10527" r="28409" b="19862"/>
          <a:stretch/>
        </p:blipFill>
        <p:spPr bwMode="auto">
          <a:xfrm>
            <a:off x="6529465" y="680413"/>
            <a:ext cx="2586313" cy="6050588"/>
          </a:xfrm>
          <a:prstGeom prst="rect">
            <a:avLst/>
          </a:prstGeom>
          <a:noFill/>
          <a:ln w="9525">
            <a:solidFill>
              <a:srgbClr val="E10027"/>
            </a:solidFill>
            <a:miter lim="800000"/>
            <a:headEnd/>
            <a:tailEnd/>
          </a:ln>
        </p:spPr>
      </p:pic>
      <p:sp>
        <p:nvSpPr>
          <p:cNvPr id="9" name="Title 1"/>
          <p:cNvSpPr>
            <a:spLocks noGrp="1"/>
          </p:cNvSpPr>
          <p:nvPr>
            <p:ph type="title"/>
          </p:nvPr>
        </p:nvSpPr>
        <p:spPr>
          <a:xfrm>
            <a:off x="985520" y="-49204"/>
            <a:ext cx="7040880" cy="944562"/>
          </a:xfrm>
        </p:spPr>
        <p:txBody>
          <a:bodyPr>
            <a:normAutofit/>
          </a:bodyPr>
          <a:lstStyle/>
          <a:p>
            <a:r>
              <a:rPr lang="en-US" sz="3200" dirty="0" smtClean="0">
                <a:solidFill>
                  <a:srgbClr val="FFFF00"/>
                </a:solidFill>
              </a:rPr>
              <a:t>Seismic synthetics</a:t>
            </a:r>
            <a:endParaRPr lang="en-US" sz="3200" dirty="0">
              <a:solidFill>
                <a:srgbClr val="FFFF00"/>
              </a:solidFill>
            </a:endParaRPr>
          </a:p>
        </p:txBody>
      </p:sp>
      <p:sp>
        <p:nvSpPr>
          <p:cNvPr id="16" name="TextBox 15"/>
          <p:cNvSpPr txBox="1"/>
          <p:nvPr/>
        </p:nvSpPr>
        <p:spPr>
          <a:xfrm>
            <a:off x="166476" y="6154506"/>
            <a:ext cx="502662" cy="461665"/>
          </a:xfrm>
          <a:prstGeom prst="rect">
            <a:avLst/>
          </a:prstGeom>
          <a:solidFill>
            <a:srgbClr val="140742"/>
          </a:solidFill>
          <a:ln w="19050" cmpd="sng">
            <a:solidFill>
              <a:srgbClr val="FF0000"/>
            </a:solidFill>
          </a:ln>
        </p:spPr>
        <p:txBody>
          <a:bodyPr wrap="none" rtlCol="0">
            <a:spAutoFit/>
          </a:bodyPr>
          <a:lstStyle/>
          <a:p>
            <a:r>
              <a:rPr lang="en-US" sz="2400" dirty="0" smtClean="0">
                <a:solidFill>
                  <a:srgbClr val="FFFFFF"/>
                </a:solidFill>
              </a:rPr>
              <a:t>PP</a:t>
            </a:r>
          </a:p>
        </p:txBody>
      </p:sp>
      <p:sp>
        <p:nvSpPr>
          <p:cNvPr id="17" name="Rectangle 16"/>
          <p:cNvSpPr/>
          <p:nvPr/>
        </p:nvSpPr>
        <p:spPr>
          <a:xfrm>
            <a:off x="6054060" y="5392799"/>
            <a:ext cx="1083604" cy="663645"/>
          </a:xfrm>
          <a:prstGeom prst="rect">
            <a:avLst/>
          </a:prstGeom>
          <a:solidFill>
            <a:srgbClr val="140742"/>
          </a:solidFill>
          <a:ln w="19050" cmpd="sng">
            <a:solidFill>
              <a:srgbClr val="E1002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FFFF"/>
                </a:solidFill>
              </a:rPr>
              <a:t>0.7404</a:t>
            </a:r>
            <a:endParaRPr lang="en-US" sz="2400" dirty="0"/>
          </a:p>
        </p:txBody>
      </p:sp>
      <p:sp>
        <p:nvSpPr>
          <p:cNvPr id="11" name="TextBox 10"/>
          <p:cNvSpPr txBox="1"/>
          <p:nvPr/>
        </p:nvSpPr>
        <p:spPr>
          <a:xfrm>
            <a:off x="6659351" y="6141071"/>
            <a:ext cx="485079" cy="461665"/>
          </a:xfrm>
          <a:prstGeom prst="rect">
            <a:avLst/>
          </a:prstGeom>
          <a:solidFill>
            <a:srgbClr val="140742"/>
          </a:solidFill>
          <a:ln w="19050" cmpd="sng">
            <a:solidFill>
              <a:srgbClr val="FF0000"/>
            </a:solidFill>
          </a:ln>
        </p:spPr>
        <p:txBody>
          <a:bodyPr wrap="none" rtlCol="0">
            <a:spAutoFit/>
          </a:bodyPr>
          <a:lstStyle/>
          <a:p>
            <a:r>
              <a:rPr lang="en-US" sz="2400" dirty="0" smtClean="0">
                <a:solidFill>
                  <a:srgbClr val="FFFFFF"/>
                </a:solidFill>
              </a:rPr>
              <a:t>PS</a:t>
            </a:r>
          </a:p>
        </p:txBody>
      </p:sp>
      <p:sp>
        <p:nvSpPr>
          <p:cNvPr id="12" name="Rectangle 11"/>
          <p:cNvSpPr/>
          <p:nvPr/>
        </p:nvSpPr>
        <p:spPr>
          <a:xfrm>
            <a:off x="2292972" y="5437119"/>
            <a:ext cx="1083604" cy="663645"/>
          </a:xfrm>
          <a:prstGeom prst="rect">
            <a:avLst/>
          </a:prstGeom>
          <a:solidFill>
            <a:srgbClr val="140742"/>
          </a:solidFill>
          <a:ln w="19050" cmpd="sng">
            <a:solidFill>
              <a:srgbClr val="E10027"/>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FFFFFF"/>
                </a:solidFill>
              </a:rPr>
              <a:t>0.7782 </a:t>
            </a:r>
          </a:p>
        </p:txBody>
      </p:sp>
    </p:spTree>
    <p:extLst>
      <p:ext uri="{BB962C8B-B14F-4D97-AF65-F5344CB8AC3E}">
        <p14:creationId xmlns:p14="http://schemas.microsoft.com/office/powerpoint/2010/main" val="944353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93"/>
            <a:ext cx="8229600" cy="1143000"/>
          </a:xfrm>
        </p:spPr>
        <p:txBody>
          <a:bodyPr>
            <a:normAutofit/>
          </a:bodyPr>
          <a:lstStyle/>
          <a:p>
            <a:r>
              <a:rPr lang="en-US" sz="3200" dirty="0" smtClean="0">
                <a:solidFill>
                  <a:srgbClr val="FFFF00"/>
                </a:solidFill>
              </a:rPr>
              <a:t>Seismic interpretation of the top of the Marcellus</a:t>
            </a:r>
            <a:endParaRPr lang="en-US" sz="3200" dirty="0">
              <a:solidFill>
                <a:srgbClr val="FFFF00"/>
              </a:solidFill>
            </a:endParaRPr>
          </a:p>
        </p:txBody>
      </p:sp>
      <p:sp>
        <p:nvSpPr>
          <p:cNvPr id="3" name="TextBox 2"/>
          <p:cNvSpPr txBox="1"/>
          <p:nvPr/>
        </p:nvSpPr>
        <p:spPr>
          <a:xfrm>
            <a:off x="878257" y="6180956"/>
            <a:ext cx="3033853" cy="461665"/>
          </a:xfrm>
          <a:prstGeom prst="rect">
            <a:avLst/>
          </a:prstGeom>
          <a:noFill/>
        </p:spPr>
        <p:txBody>
          <a:bodyPr wrap="none" rtlCol="0">
            <a:spAutoFit/>
          </a:bodyPr>
          <a:lstStyle/>
          <a:p>
            <a:r>
              <a:rPr lang="en-US" sz="2400" dirty="0" smtClean="0">
                <a:solidFill>
                  <a:schemeClr val="bg1"/>
                </a:solidFill>
              </a:rPr>
              <a:t>PP Time structure map</a:t>
            </a:r>
            <a:endParaRPr lang="en-US" sz="2400" dirty="0">
              <a:solidFill>
                <a:schemeClr val="bg1"/>
              </a:solidFill>
            </a:endParaRPr>
          </a:p>
        </p:txBody>
      </p:sp>
      <p:sp>
        <p:nvSpPr>
          <p:cNvPr id="8" name="TextBox 7"/>
          <p:cNvSpPr txBox="1"/>
          <p:nvPr/>
        </p:nvSpPr>
        <p:spPr>
          <a:xfrm>
            <a:off x="5489497" y="6199458"/>
            <a:ext cx="3016270" cy="461665"/>
          </a:xfrm>
          <a:prstGeom prst="rect">
            <a:avLst/>
          </a:prstGeom>
          <a:noFill/>
        </p:spPr>
        <p:txBody>
          <a:bodyPr wrap="none" rtlCol="0">
            <a:spAutoFit/>
          </a:bodyPr>
          <a:lstStyle/>
          <a:p>
            <a:r>
              <a:rPr lang="en-US" sz="2400" dirty="0" smtClean="0">
                <a:solidFill>
                  <a:schemeClr val="bg1"/>
                </a:solidFill>
              </a:rPr>
              <a:t>PS Time structure map</a:t>
            </a:r>
            <a:endParaRPr lang="en-US" sz="2400" dirty="0">
              <a:solidFill>
                <a:schemeClr val="bg1"/>
              </a:solidFill>
            </a:endParaRPr>
          </a:p>
        </p:txBody>
      </p:sp>
      <p:pic>
        <p:nvPicPr>
          <p:cNvPr id="9" name="Picture 8"/>
          <p:cNvPicPr/>
          <p:nvPr/>
        </p:nvPicPr>
        <p:blipFill rotWithShape="1">
          <a:blip r:embed="rId3" cstate="print">
            <a:extLst>
              <a:ext uri="{28A0092B-C50C-407E-A947-70E740481C1C}">
                <a14:useLocalDpi xmlns:a14="http://schemas.microsoft.com/office/drawing/2010/main" val="0"/>
              </a:ext>
            </a:extLst>
          </a:blip>
          <a:srcRect l="8962" t="29777" r="44739" b="14258"/>
          <a:stretch/>
        </p:blipFill>
        <p:spPr bwMode="auto">
          <a:xfrm>
            <a:off x="41344" y="1658563"/>
            <a:ext cx="4460492" cy="4238353"/>
          </a:xfrm>
          <a:prstGeom prst="rect">
            <a:avLst/>
          </a:prstGeom>
          <a:noFill/>
          <a:ln>
            <a:noFill/>
          </a:ln>
          <a:extLst>
            <a:ext uri="{53640926-AAD7-44d8-BBD7-CCE9431645EC}">
              <a14:shadowObscured xmlns:a14="http://schemas.microsoft.com/office/drawing/2010/main"/>
            </a:ext>
          </a:extLst>
        </p:spPr>
      </p:pic>
      <p:sp>
        <p:nvSpPr>
          <p:cNvPr id="10" name="TextBox 9"/>
          <p:cNvSpPr txBox="1"/>
          <p:nvPr/>
        </p:nvSpPr>
        <p:spPr>
          <a:xfrm>
            <a:off x="3269431" y="2190801"/>
            <a:ext cx="502662" cy="461665"/>
          </a:xfrm>
          <a:prstGeom prst="rect">
            <a:avLst/>
          </a:prstGeom>
          <a:solidFill>
            <a:schemeClr val="tx1"/>
          </a:solidFill>
          <a:ln w="19050" cmpd="sng">
            <a:solidFill>
              <a:srgbClr val="FF0000"/>
            </a:solidFill>
          </a:ln>
        </p:spPr>
        <p:txBody>
          <a:bodyPr wrap="none" rtlCol="0">
            <a:spAutoFit/>
          </a:bodyPr>
          <a:lstStyle/>
          <a:p>
            <a:r>
              <a:rPr lang="en-US" sz="2400" dirty="0" smtClean="0">
                <a:solidFill>
                  <a:srgbClr val="FFFFFF"/>
                </a:solidFill>
              </a:rPr>
              <a:t>PP</a:t>
            </a:r>
          </a:p>
        </p:txBody>
      </p:sp>
      <p:pic>
        <p:nvPicPr>
          <p:cNvPr id="11" name="Picture 10"/>
          <p:cNvPicPr/>
          <p:nvPr/>
        </p:nvPicPr>
        <p:blipFill rotWithShape="1">
          <a:blip r:embed="rId4" cstate="print">
            <a:extLst>
              <a:ext uri="{28A0092B-C50C-407E-A947-70E740481C1C}">
                <a14:useLocalDpi xmlns:a14="http://schemas.microsoft.com/office/drawing/2010/main" val="0"/>
              </a:ext>
            </a:extLst>
          </a:blip>
          <a:srcRect l="19096" t="28590" r="34802" b="15696"/>
          <a:stretch/>
        </p:blipFill>
        <p:spPr bwMode="auto">
          <a:xfrm>
            <a:off x="4603896" y="1658563"/>
            <a:ext cx="4460492" cy="4238353"/>
          </a:xfrm>
          <a:prstGeom prst="rect">
            <a:avLst/>
          </a:prstGeom>
          <a:noFill/>
          <a:ln>
            <a:noFill/>
          </a:ln>
          <a:extLst>
            <a:ext uri="{53640926-AAD7-44d8-BBD7-CCE9431645EC}">
              <a14:shadowObscured xmlns:a14="http://schemas.microsoft.com/office/drawing/2010/main"/>
            </a:ext>
          </a:extLst>
        </p:spPr>
      </p:pic>
      <p:sp>
        <p:nvSpPr>
          <p:cNvPr id="12" name="TextBox 11"/>
          <p:cNvSpPr txBox="1"/>
          <p:nvPr/>
        </p:nvSpPr>
        <p:spPr>
          <a:xfrm>
            <a:off x="7859669" y="2190801"/>
            <a:ext cx="485079" cy="461665"/>
          </a:xfrm>
          <a:prstGeom prst="rect">
            <a:avLst/>
          </a:prstGeom>
          <a:solidFill>
            <a:schemeClr val="tx1"/>
          </a:solidFill>
          <a:ln w="19050" cmpd="sng">
            <a:solidFill>
              <a:srgbClr val="FF0000"/>
            </a:solidFill>
          </a:ln>
        </p:spPr>
        <p:txBody>
          <a:bodyPr wrap="none" rtlCol="0">
            <a:spAutoFit/>
          </a:bodyPr>
          <a:lstStyle/>
          <a:p>
            <a:r>
              <a:rPr lang="en-US" sz="2400" dirty="0" smtClean="0">
                <a:solidFill>
                  <a:srgbClr val="FFFFFF"/>
                </a:solidFill>
              </a:rPr>
              <a:t>PS</a:t>
            </a:r>
          </a:p>
        </p:txBody>
      </p:sp>
    </p:spTree>
    <p:extLst>
      <p:ext uri="{BB962C8B-B14F-4D97-AF65-F5344CB8AC3E}">
        <p14:creationId xmlns:p14="http://schemas.microsoft.com/office/powerpoint/2010/main" val="2015986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82"/>
            <a:ext cx="8229600" cy="1143000"/>
          </a:xfrm>
        </p:spPr>
        <p:txBody>
          <a:bodyPr>
            <a:normAutofit/>
          </a:bodyPr>
          <a:lstStyle/>
          <a:p>
            <a:r>
              <a:rPr lang="en-US" sz="3200" dirty="0">
                <a:solidFill>
                  <a:srgbClr val="FFFF00"/>
                </a:solidFill>
              </a:rPr>
              <a:t>Seismic interpretation of the </a:t>
            </a:r>
            <a:r>
              <a:rPr lang="en-US" sz="3200" dirty="0" smtClean="0">
                <a:solidFill>
                  <a:srgbClr val="FFFF00"/>
                </a:solidFill>
              </a:rPr>
              <a:t>base </a:t>
            </a:r>
            <a:r>
              <a:rPr lang="en-US" sz="3200" dirty="0">
                <a:solidFill>
                  <a:srgbClr val="FFFF00"/>
                </a:solidFill>
              </a:rPr>
              <a:t>of the Marcellus</a:t>
            </a:r>
            <a:endParaRPr lang="en-US" sz="3200"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2648" t="18567" r="51052" b="25244"/>
          <a:stretch/>
        </p:blipFill>
        <p:spPr bwMode="auto">
          <a:xfrm>
            <a:off x="46190" y="1459624"/>
            <a:ext cx="4506091" cy="4097085"/>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798877" y="5837217"/>
            <a:ext cx="3033853" cy="461665"/>
          </a:xfrm>
          <a:prstGeom prst="rect">
            <a:avLst/>
          </a:prstGeom>
          <a:noFill/>
        </p:spPr>
        <p:txBody>
          <a:bodyPr wrap="none" rtlCol="0">
            <a:spAutoFit/>
          </a:bodyPr>
          <a:lstStyle/>
          <a:p>
            <a:r>
              <a:rPr lang="en-US" sz="2400" dirty="0" smtClean="0">
                <a:solidFill>
                  <a:schemeClr val="bg1"/>
                </a:solidFill>
              </a:rPr>
              <a:t>PP Time structure map</a:t>
            </a:r>
            <a:endParaRPr lang="en-US" sz="2400" dirty="0">
              <a:solidFill>
                <a:schemeClr val="bg1"/>
              </a:solidFill>
            </a:endParaRPr>
          </a:p>
        </p:txBody>
      </p:sp>
      <p:pic>
        <p:nvPicPr>
          <p:cNvPr id="6" name="Picture 5"/>
          <p:cNvPicPr/>
          <p:nvPr/>
        </p:nvPicPr>
        <p:blipFill rotWithShape="1">
          <a:blip r:embed="rId4" cstate="print">
            <a:extLst>
              <a:ext uri="{28A0092B-C50C-407E-A947-70E740481C1C}">
                <a14:useLocalDpi xmlns:a14="http://schemas.microsoft.com/office/drawing/2010/main" val="0"/>
              </a:ext>
            </a:extLst>
          </a:blip>
          <a:srcRect l="2716" t="29000" r="51250" b="14984"/>
          <a:stretch/>
        </p:blipFill>
        <p:spPr bwMode="auto">
          <a:xfrm>
            <a:off x="4603889" y="1459624"/>
            <a:ext cx="4506091" cy="4097085"/>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5376100" y="5837217"/>
            <a:ext cx="3016270" cy="461665"/>
          </a:xfrm>
          <a:prstGeom prst="rect">
            <a:avLst/>
          </a:prstGeom>
          <a:noFill/>
        </p:spPr>
        <p:txBody>
          <a:bodyPr wrap="none" rtlCol="0">
            <a:spAutoFit/>
          </a:bodyPr>
          <a:lstStyle/>
          <a:p>
            <a:r>
              <a:rPr lang="en-US" sz="2400" dirty="0" smtClean="0">
                <a:solidFill>
                  <a:schemeClr val="bg1"/>
                </a:solidFill>
              </a:rPr>
              <a:t>PS Time structure map</a:t>
            </a:r>
            <a:endParaRPr lang="en-US" sz="2400" dirty="0">
              <a:solidFill>
                <a:schemeClr val="bg1"/>
              </a:solidFill>
            </a:endParaRPr>
          </a:p>
        </p:txBody>
      </p:sp>
      <p:sp>
        <p:nvSpPr>
          <p:cNvPr id="8" name="TextBox 7"/>
          <p:cNvSpPr txBox="1"/>
          <p:nvPr/>
        </p:nvSpPr>
        <p:spPr>
          <a:xfrm>
            <a:off x="3312940" y="2013394"/>
            <a:ext cx="502662" cy="461665"/>
          </a:xfrm>
          <a:prstGeom prst="rect">
            <a:avLst/>
          </a:prstGeom>
          <a:solidFill>
            <a:schemeClr val="tx1"/>
          </a:solidFill>
          <a:ln w="19050" cmpd="sng">
            <a:solidFill>
              <a:srgbClr val="FF0000"/>
            </a:solidFill>
          </a:ln>
        </p:spPr>
        <p:txBody>
          <a:bodyPr wrap="none" rtlCol="0">
            <a:spAutoFit/>
          </a:bodyPr>
          <a:lstStyle/>
          <a:p>
            <a:r>
              <a:rPr lang="en-US" sz="2400" dirty="0" smtClean="0">
                <a:solidFill>
                  <a:srgbClr val="FFFFFF"/>
                </a:solidFill>
              </a:rPr>
              <a:t>PP</a:t>
            </a:r>
          </a:p>
        </p:txBody>
      </p:sp>
      <p:sp>
        <p:nvSpPr>
          <p:cNvPr id="9" name="TextBox 8"/>
          <p:cNvSpPr txBox="1"/>
          <p:nvPr/>
        </p:nvSpPr>
        <p:spPr>
          <a:xfrm>
            <a:off x="7916369" y="1975341"/>
            <a:ext cx="485079" cy="461665"/>
          </a:xfrm>
          <a:prstGeom prst="rect">
            <a:avLst/>
          </a:prstGeom>
          <a:solidFill>
            <a:schemeClr val="tx1"/>
          </a:solidFill>
          <a:ln w="19050" cmpd="sng">
            <a:solidFill>
              <a:srgbClr val="FF0000"/>
            </a:solidFill>
          </a:ln>
        </p:spPr>
        <p:txBody>
          <a:bodyPr wrap="none" rtlCol="0">
            <a:spAutoFit/>
          </a:bodyPr>
          <a:lstStyle/>
          <a:p>
            <a:r>
              <a:rPr lang="en-US" sz="2400" dirty="0" smtClean="0">
                <a:solidFill>
                  <a:srgbClr val="FFFFFF"/>
                </a:solidFill>
              </a:rPr>
              <a:t>PS</a:t>
            </a:r>
          </a:p>
        </p:txBody>
      </p:sp>
    </p:spTree>
    <p:extLst>
      <p:ext uri="{BB962C8B-B14F-4D97-AF65-F5344CB8AC3E}">
        <p14:creationId xmlns:p14="http://schemas.microsoft.com/office/powerpoint/2010/main" val="15348711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538"/>
            <a:ext cx="8229600" cy="882065"/>
          </a:xfrm>
        </p:spPr>
        <p:txBody>
          <a:bodyPr>
            <a:normAutofit/>
          </a:bodyPr>
          <a:lstStyle/>
          <a:p>
            <a:r>
              <a:rPr lang="en-US" sz="3200" dirty="0" smtClean="0">
                <a:solidFill>
                  <a:srgbClr val="FFFF00"/>
                </a:solidFill>
              </a:rPr>
              <a:t>PP and PS </a:t>
            </a:r>
            <a:r>
              <a:rPr lang="en-US" sz="3200" dirty="0" err="1" smtClean="0">
                <a:solidFill>
                  <a:srgbClr val="FFFF00"/>
                </a:solidFill>
              </a:rPr>
              <a:t>isochrons</a:t>
            </a:r>
            <a:r>
              <a:rPr lang="en-US" sz="3200" dirty="0" smtClean="0">
                <a:solidFill>
                  <a:srgbClr val="FFFF00"/>
                </a:solidFill>
              </a:rPr>
              <a:t> (</a:t>
            </a:r>
            <a:r>
              <a:rPr lang="en-US" sz="3200" dirty="0" err="1" smtClean="0">
                <a:solidFill>
                  <a:srgbClr val="FFFF00"/>
                </a:solidFill>
              </a:rPr>
              <a:t>Tpp</a:t>
            </a:r>
            <a:r>
              <a:rPr lang="en-US" sz="3200" dirty="0" smtClean="0">
                <a:solidFill>
                  <a:srgbClr val="FFFF00"/>
                </a:solidFill>
              </a:rPr>
              <a:t> and </a:t>
            </a:r>
            <a:r>
              <a:rPr lang="en-US" sz="3200" dirty="0" err="1" smtClean="0">
                <a:solidFill>
                  <a:srgbClr val="FFFF00"/>
                </a:solidFill>
              </a:rPr>
              <a:t>Tps</a:t>
            </a:r>
            <a:r>
              <a:rPr lang="en-US" sz="3200" dirty="0" smtClean="0">
                <a:solidFill>
                  <a:srgbClr val="FFFF00"/>
                </a:solidFill>
              </a:rPr>
              <a:t>)</a:t>
            </a:r>
            <a:endParaRPr lang="en-US" sz="3200"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1066" t="26092" r="42634" b="17407"/>
          <a:stretch/>
        </p:blipFill>
        <p:spPr bwMode="auto">
          <a:xfrm>
            <a:off x="47121" y="1491740"/>
            <a:ext cx="4500078" cy="3951567"/>
          </a:xfrm>
          <a:prstGeom prst="rect">
            <a:avLst/>
          </a:prstGeom>
          <a:noFill/>
          <a:ln w="9525">
            <a:noFill/>
            <a:miter lim="800000"/>
            <a:headEnd/>
            <a:tailEnd/>
          </a:ln>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4597371" y="1491744"/>
            <a:ext cx="4506772" cy="3959980"/>
          </a:xfrm>
          <a:prstGeom prst="rect">
            <a:avLst/>
          </a:prstGeom>
        </p:spPr>
      </p:pic>
      <p:sp>
        <p:nvSpPr>
          <p:cNvPr id="7" name="TextBox 6"/>
          <p:cNvSpPr txBox="1"/>
          <p:nvPr/>
        </p:nvSpPr>
        <p:spPr>
          <a:xfrm>
            <a:off x="3185941" y="1999283"/>
            <a:ext cx="658053" cy="461665"/>
          </a:xfrm>
          <a:prstGeom prst="rect">
            <a:avLst/>
          </a:prstGeom>
          <a:solidFill>
            <a:schemeClr val="tx1"/>
          </a:solidFill>
          <a:ln w="19050" cmpd="sng">
            <a:solidFill>
              <a:srgbClr val="FF0000"/>
            </a:solidFill>
          </a:ln>
        </p:spPr>
        <p:txBody>
          <a:bodyPr wrap="none" rtlCol="0">
            <a:spAutoFit/>
          </a:bodyPr>
          <a:lstStyle/>
          <a:p>
            <a:r>
              <a:rPr lang="en-US" sz="2400" dirty="0" err="1" smtClean="0">
                <a:solidFill>
                  <a:srgbClr val="FFFFFF"/>
                </a:solidFill>
              </a:rPr>
              <a:t>Tpp</a:t>
            </a:r>
            <a:endParaRPr lang="en-US" sz="2400" dirty="0" smtClean="0">
              <a:solidFill>
                <a:srgbClr val="FFFFFF"/>
              </a:solidFill>
            </a:endParaRPr>
          </a:p>
        </p:txBody>
      </p:sp>
      <p:sp>
        <p:nvSpPr>
          <p:cNvPr id="8" name="TextBox 7"/>
          <p:cNvSpPr txBox="1"/>
          <p:nvPr/>
        </p:nvSpPr>
        <p:spPr>
          <a:xfrm>
            <a:off x="7761148" y="2003563"/>
            <a:ext cx="616725" cy="461665"/>
          </a:xfrm>
          <a:prstGeom prst="rect">
            <a:avLst/>
          </a:prstGeom>
          <a:solidFill>
            <a:schemeClr val="tx1"/>
          </a:solidFill>
          <a:ln w="19050" cmpd="sng">
            <a:solidFill>
              <a:srgbClr val="FF0000"/>
            </a:solidFill>
          </a:ln>
        </p:spPr>
        <p:txBody>
          <a:bodyPr wrap="none" rtlCol="0">
            <a:spAutoFit/>
          </a:bodyPr>
          <a:lstStyle/>
          <a:p>
            <a:r>
              <a:rPr lang="en-US" sz="2400" dirty="0" err="1" smtClean="0">
                <a:solidFill>
                  <a:srgbClr val="FFFFFF"/>
                </a:solidFill>
              </a:rPr>
              <a:t>Tps</a:t>
            </a:r>
            <a:endParaRPr lang="en-US" sz="2400" dirty="0" smtClean="0">
              <a:solidFill>
                <a:srgbClr val="FFFFFF"/>
              </a:solidFill>
            </a:endParaRPr>
          </a:p>
        </p:txBody>
      </p:sp>
      <p:sp>
        <p:nvSpPr>
          <p:cNvPr id="9" name="TextBox 8"/>
          <p:cNvSpPr txBox="1"/>
          <p:nvPr/>
        </p:nvSpPr>
        <p:spPr>
          <a:xfrm>
            <a:off x="798877" y="5837217"/>
            <a:ext cx="2428670" cy="461665"/>
          </a:xfrm>
          <a:prstGeom prst="rect">
            <a:avLst/>
          </a:prstGeom>
          <a:noFill/>
        </p:spPr>
        <p:txBody>
          <a:bodyPr wrap="none" rtlCol="0">
            <a:spAutoFit/>
          </a:bodyPr>
          <a:lstStyle/>
          <a:p>
            <a:r>
              <a:rPr lang="en-US" sz="2400" dirty="0" err="1" smtClean="0">
                <a:solidFill>
                  <a:schemeClr val="bg1"/>
                </a:solidFill>
              </a:rPr>
              <a:t>Tpp</a:t>
            </a:r>
            <a:r>
              <a:rPr lang="en-US" sz="2400" dirty="0" smtClean="0">
                <a:solidFill>
                  <a:schemeClr val="bg1"/>
                </a:solidFill>
              </a:rPr>
              <a:t> </a:t>
            </a:r>
            <a:r>
              <a:rPr lang="en-US" sz="2400" dirty="0" err="1" smtClean="0">
                <a:solidFill>
                  <a:schemeClr val="bg1"/>
                </a:solidFill>
              </a:rPr>
              <a:t>isochron</a:t>
            </a:r>
            <a:r>
              <a:rPr lang="en-US" sz="2400" dirty="0" smtClean="0">
                <a:solidFill>
                  <a:schemeClr val="bg1"/>
                </a:solidFill>
              </a:rPr>
              <a:t> map</a:t>
            </a:r>
            <a:endParaRPr lang="en-US" sz="2400" dirty="0">
              <a:solidFill>
                <a:schemeClr val="bg1"/>
              </a:solidFill>
            </a:endParaRPr>
          </a:p>
        </p:txBody>
      </p:sp>
      <p:sp>
        <p:nvSpPr>
          <p:cNvPr id="10" name="TextBox 9"/>
          <p:cNvSpPr txBox="1"/>
          <p:nvPr/>
        </p:nvSpPr>
        <p:spPr>
          <a:xfrm>
            <a:off x="5861943" y="5811500"/>
            <a:ext cx="2387342" cy="461665"/>
          </a:xfrm>
          <a:prstGeom prst="rect">
            <a:avLst/>
          </a:prstGeom>
          <a:noFill/>
        </p:spPr>
        <p:txBody>
          <a:bodyPr wrap="none" rtlCol="0">
            <a:spAutoFit/>
          </a:bodyPr>
          <a:lstStyle/>
          <a:p>
            <a:r>
              <a:rPr lang="en-US" sz="2400" dirty="0" err="1" smtClean="0">
                <a:solidFill>
                  <a:schemeClr val="bg1"/>
                </a:solidFill>
              </a:rPr>
              <a:t>Tps</a:t>
            </a:r>
            <a:r>
              <a:rPr lang="en-US" sz="2400" dirty="0" smtClean="0">
                <a:solidFill>
                  <a:schemeClr val="bg1"/>
                </a:solidFill>
              </a:rPr>
              <a:t> </a:t>
            </a:r>
            <a:r>
              <a:rPr lang="en-US" sz="2400" dirty="0" err="1" smtClean="0">
                <a:solidFill>
                  <a:schemeClr val="bg1"/>
                </a:solidFill>
              </a:rPr>
              <a:t>isochron</a:t>
            </a:r>
            <a:r>
              <a:rPr lang="en-US" sz="2400" dirty="0" smtClean="0">
                <a:solidFill>
                  <a:schemeClr val="bg1"/>
                </a:solidFill>
              </a:rPr>
              <a:t> map</a:t>
            </a:r>
            <a:endParaRPr lang="en-US" sz="2400" dirty="0">
              <a:solidFill>
                <a:schemeClr val="bg1"/>
              </a:solidFill>
            </a:endParaRPr>
          </a:p>
        </p:txBody>
      </p:sp>
    </p:spTree>
    <p:extLst>
      <p:ext uri="{BB962C8B-B14F-4D97-AF65-F5344CB8AC3E}">
        <p14:creationId xmlns:p14="http://schemas.microsoft.com/office/powerpoint/2010/main" val="36641195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solidFill>
                  <a:srgbClr val="FFFF00"/>
                </a:solidFill>
              </a:rPr>
              <a:t>Vp</a:t>
            </a:r>
            <a:r>
              <a:rPr lang="en-US" sz="3200" b="1" dirty="0" smtClean="0">
                <a:solidFill>
                  <a:srgbClr val="FFFF00"/>
                </a:solidFill>
              </a:rPr>
              <a:t>/</a:t>
            </a:r>
            <a:r>
              <a:rPr lang="en-US" sz="3200" b="1" dirty="0" err="1" smtClean="0">
                <a:solidFill>
                  <a:srgbClr val="FFFF00"/>
                </a:solidFill>
              </a:rPr>
              <a:t>Vs</a:t>
            </a:r>
            <a:r>
              <a:rPr lang="en-US" sz="3200" b="1" dirty="0" smtClean="0">
                <a:solidFill>
                  <a:srgbClr val="FFFF00"/>
                </a:solidFill>
              </a:rPr>
              <a:t> estimation</a:t>
            </a:r>
            <a:endParaRPr lang="en-US" sz="3200" b="1" dirty="0"/>
          </a:p>
        </p:txBody>
      </p:sp>
      <p:sp>
        <p:nvSpPr>
          <p:cNvPr id="3" name="Content Placeholder 2"/>
          <p:cNvSpPr>
            <a:spLocks noGrp="1"/>
          </p:cNvSpPr>
          <p:nvPr>
            <p:ph idx="1"/>
          </p:nvPr>
        </p:nvSpPr>
        <p:spPr>
          <a:xfrm>
            <a:off x="457200" y="1600200"/>
            <a:ext cx="8229600" cy="4716304"/>
          </a:xfrm>
        </p:spPr>
        <p:txBody>
          <a:bodyPr>
            <a:normAutofit fontScale="85000" lnSpcReduction="20000"/>
          </a:bodyPr>
          <a:lstStyle/>
          <a:p>
            <a:pPr marL="0" indent="0" algn="just">
              <a:lnSpc>
                <a:spcPct val="120000"/>
              </a:lnSpc>
              <a:buNone/>
            </a:pPr>
            <a:endParaRPr lang="en-US" dirty="0" smtClean="0">
              <a:solidFill>
                <a:srgbClr val="FFFFFF"/>
              </a:solidFill>
            </a:endParaRPr>
          </a:p>
          <a:p>
            <a:pPr marL="0" indent="0" algn="just">
              <a:lnSpc>
                <a:spcPct val="120000"/>
              </a:lnSpc>
              <a:buNone/>
            </a:pPr>
            <a:endParaRPr lang="en-US" dirty="0">
              <a:solidFill>
                <a:srgbClr val="FFFFFF"/>
              </a:solidFill>
            </a:endParaRPr>
          </a:p>
          <a:p>
            <a:pPr marL="0" indent="0" algn="just">
              <a:lnSpc>
                <a:spcPct val="120000"/>
              </a:lnSpc>
              <a:buNone/>
            </a:pPr>
            <a:endParaRPr lang="en-US" dirty="0" smtClean="0">
              <a:solidFill>
                <a:srgbClr val="FFFFFF"/>
              </a:solidFill>
            </a:endParaRPr>
          </a:p>
          <a:p>
            <a:pPr marL="0" indent="0" algn="just">
              <a:lnSpc>
                <a:spcPct val="120000"/>
              </a:lnSpc>
              <a:buNone/>
            </a:pPr>
            <a:endParaRPr lang="en-US" dirty="0">
              <a:solidFill>
                <a:srgbClr val="FFFFFF"/>
              </a:solidFill>
            </a:endParaRPr>
          </a:p>
          <a:p>
            <a:pPr marL="0" indent="0" algn="just">
              <a:lnSpc>
                <a:spcPct val="120000"/>
              </a:lnSpc>
              <a:buNone/>
            </a:pPr>
            <a:r>
              <a:rPr lang="en-US" dirty="0" err="1" smtClean="0">
                <a:solidFill>
                  <a:srgbClr val="FFFFFF"/>
                </a:solidFill>
              </a:rPr>
              <a:t>Vp</a:t>
            </a:r>
            <a:r>
              <a:rPr lang="en-US" dirty="0" smtClean="0">
                <a:solidFill>
                  <a:srgbClr val="FFFFFF"/>
                </a:solidFill>
              </a:rPr>
              <a:t>/</a:t>
            </a:r>
            <a:r>
              <a:rPr lang="en-US" dirty="0" err="1" smtClean="0">
                <a:solidFill>
                  <a:srgbClr val="FFFFFF"/>
                </a:solidFill>
              </a:rPr>
              <a:t>Vs</a:t>
            </a:r>
            <a:r>
              <a:rPr lang="en-US" dirty="0" smtClean="0">
                <a:solidFill>
                  <a:srgbClr val="FFFFFF"/>
                </a:solidFill>
              </a:rPr>
              <a:t> – Velocity </a:t>
            </a:r>
            <a:r>
              <a:rPr lang="en-US" dirty="0">
                <a:solidFill>
                  <a:srgbClr val="FFFFFF"/>
                </a:solidFill>
              </a:rPr>
              <a:t>ratio estimated from PP- and PS-wave data </a:t>
            </a:r>
            <a:endParaRPr lang="en-US" dirty="0">
              <a:solidFill>
                <a:srgbClr val="FFFFFF"/>
              </a:solidFill>
            </a:endParaRPr>
          </a:p>
          <a:p>
            <a:pPr marL="0" indent="0" algn="just">
              <a:lnSpc>
                <a:spcPct val="120000"/>
              </a:lnSpc>
              <a:buNone/>
            </a:pPr>
            <a:r>
              <a:rPr lang="en-US" dirty="0" err="1" smtClean="0">
                <a:solidFill>
                  <a:srgbClr val="FFFFFF"/>
                </a:solidFill>
              </a:rPr>
              <a:t>Δtpp</a:t>
            </a:r>
            <a:r>
              <a:rPr lang="en-US" dirty="0" smtClean="0">
                <a:solidFill>
                  <a:srgbClr val="FFFFFF"/>
                </a:solidFill>
              </a:rPr>
              <a:t> </a:t>
            </a:r>
            <a:r>
              <a:rPr lang="en-US" dirty="0">
                <a:solidFill>
                  <a:srgbClr val="FFFFFF"/>
                </a:solidFill>
              </a:rPr>
              <a:t>– two-way travel time difference between two events in PP time,</a:t>
            </a:r>
          </a:p>
          <a:p>
            <a:pPr marL="0" indent="0" algn="just">
              <a:lnSpc>
                <a:spcPct val="120000"/>
              </a:lnSpc>
              <a:buNone/>
            </a:pPr>
            <a:r>
              <a:rPr lang="en-US" dirty="0" err="1">
                <a:solidFill>
                  <a:srgbClr val="FFFFFF"/>
                </a:solidFill>
              </a:rPr>
              <a:t>Δtps</a:t>
            </a:r>
            <a:r>
              <a:rPr lang="en-US" dirty="0">
                <a:solidFill>
                  <a:srgbClr val="FFFFFF"/>
                </a:solidFill>
              </a:rPr>
              <a:t> – two-way travel time difference between two events in PS time</a:t>
            </a:r>
          </a:p>
          <a:p>
            <a:endParaRPr lang="en-US" dirty="0"/>
          </a:p>
        </p:txBody>
      </p:sp>
      <p:sp>
        <p:nvSpPr>
          <p:cNvPr id="5" name="Rectangle 4"/>
          <p:cNvSpPr/>
          <p:nvPr/>
        </p:nvSpPr>
        <p:spPr>
          <a:xfrm>
            <a:off x="1929852" y="1946933"/>
            <a:ext cx="5384204" cy="1126272"/>
          </a:xfrm>
          <a:prstGeom prst="rect">
            <a:avLst/>
          </a:prstGeom>
          <a:solidFill>
            <a:srgbClr val="FFFFFF"/>
          </a:solidFill>
          <a:ln w="28575" cmpd="sng">
            <a:solidFill>
              <a:srgbClr val="FF1C1C"/>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ts val="3360"/>
              </a:lnSpc>
            </a:pPr>
            <a:r>
              <a:rPr lang="en-US" sz="3200" b="1" dirty="0" smtClean="0">
                <a:solidFill>
                  <a:schemeClr val="tx1"/>
                </a:solidFill>
              </a:rPr>
              <a:t>Vp</a:t>
            </a:r>
            <a:r>
              <a:rPr lang="en-US" sz="3200" b="1" dirty="0">
                <a:solidFill>
                  <a:schemeClr val="tx1"/>
                </a:solidFill>
              </a:rPr>
              <a:t>/</a:t>
            </a:r>
            <a:r>
              <a:rPr lang="en-US" sz="3200" b="1" dirty="0" err="1">
                <a:solidFill>
                  <a:schemeClr val="tx1"/>
                </a:solidFill>
              </a:rPr>
              <a:t>Vs</a:t>
            </a:r>
            <a:r>
              <a:rPr lang="en-US" sz="3200" b="1" dirty="0">
                <a:solidFill>
                  <a:schemeClr val="tx1"/>
                </a:solidFill>
              </a:rPr>
              <a:t>= (</a:t>
            </a:r>
            <a:r>
              <a:rPr lang="en-US" sz="3200" b="1" dirty="0" smtClean="0">
                <a:solidFill>
                  <a:schemeClr val="tx1"/>
                </a:solidFill>
              </a:rPr>
              <a:t>2Δtps </a:t>
            </a:r>
            <a:r>
              <a:rPr lang="en-US" sz="3200" b="1" dirty="0">
                <a:solidFill>
                  <a:schemeClr val="tx1"/>
                </a:solidFill>
              </a:rPr>
              <a:t>–</a:t>
            </a:r>
            <a:r>
              <a:rPr lang="en-US" sz="3200" b="1" dirty="0" err="1" smtClean="0">
                <a:solidFill>
                  <a:schemeClr val="tx1"/>
                </a:solidFill>
              </a:rPr>
              <a:t>Δtpp</a:t>
            </a:r>
            <a:r>
              <a:rPr lang="en-US" sz="3200" b="1" dirty="0" smtClean="0">
                <a:solidFill>
                  <a:schemeClr val="tx1"/>
                </a:solidFill>
              </a:rPr>
              <a:t> </a:t>
            </a:r>
            <a:r>
              <a:rPr lang="en-US" sz="3200" b="1" dirty="0">
                <a:solidFill>
                  <a:schemeClr val="tx1"/>
                </a:solidFill>
              </a:rPr>
              <a:t>)/</a:t>
            </a:r>
            <a:r>
              <a:rPr lang="en-US" sz="3200" b="1" dirty="0" err="1" smtClean="0">
                <a:solidFill>
                  <a:schemeClr val="tx1"/>
                </a:solidFill>
              </a:rPr>
              <a:t>Δtpp</a:t>
            </a:r>
            <a:endParaRPr lang="en-US" sz="3200" b="1" dirty="0" smtClean="0">
              <a:solidFill>
                <a:srgbClr val="FF1AEF"/>
              </a:solidFill>
            </a:endParaRPr>
          </a:p>
        </p:txBody>
      </p:sp>
      <p:sp>
        <p:nvSpPr>
          <p:cNvPr id="6" name="TextBox 5"/>
          <p:cNvSpPr txBox="1"/>
          <p:nvPr/>
        </p:nvSpPr>
        <p:spPr>
          <a:xfrm>
            <a:off x="6921712" y="2059821"/>
            <a:ext cx="311262" cy="461665"/>
          </a:xfrm>
          <a:prstGeom prst="rect">
            <a:avLst/>
          </a:prstGeom>
          <a:noFill/>
        </p:spPr>
        <p:txBody>
          <a:bodyPr wrap="square" rtlCol="0">
            <a:spAutoFit/>
          </a:bodyPr>
          <a:lstStyle/>
          <a:p>
            <a:r>
              <a:rPr lang="en-US" sz="2400" dirty="0" smtClean="0">
                <a:solidFill>
                  <a:srgbClr val="FF1AEF"/>
                </a:solidFill>
              </a:rPr>
              <a:t>*</a:t>
            </a:r>
            <a:endParaRPr lang="en-US" sz="2400" dirty="0">
              <a:solidFill>
                <a:srgbClr val="FF1AEF"/>
              </a:solidFill>
            </a:endParaRPr>
          </a:p>
        </p:txBody>
      </p:sp>
      <p:sp>
        <p:nvSpPr>
          <p:cNvPr id="7" name="Rectangle 6"/>
          <p:cNvSpPr/>
          <p:nvPr/>
        </p:nvSpPr>
        <p:spPr>
          <a:xfrm>
            <a:off x="6829776" y="6419334"/>
            <a:ext cx="2370667" cy="369332"/>
          </a:xfrm>
          <a:prstGeom prst="rect">
            <a:avLst/>
          </a:prstGeom>
        </p:spPr>
        <p:txBody>
          <a:bodyPr wrap="square">
            <a:spAutoFit/>
          </a:bodyPr>
          <a:lstStyle/>
          <a:p>
            <a:r>
              <a:rPr lang="en-US" dirty="0" smtClean="0">
                <a:solidFill>
                  <a:srgbClr val="FF1AEF"/>
                </a:solidFill>
              </a:rPr>
              <a:t>*  (</a:t>
            </a:r>
            <a:r>
              <a:rPr lang="en-US" dirty="0" err="1" smtClean="0">
                <a:solidFill>
                  <a:srgbClr val="FF1AEF"/>
                </a:solidFill>
              </a:rPr>
              <a:t>Garotta</a:t>
            </a:r>
            <a:r>
              <a:rPr lang="en-US" dirty="0" smtClean="0">
                <a:solidFill>
                  <a:srgbClr val="FF1AEF"/>
                </a:solidFill>
              </a:rPr>
              <a:t> et al, 1987) </a:t>
            </a:r>
            <a:endParaRPr lang="en-US" dirty="0">
              <a:solidFill>
                <a:srgbClr val="FF1AEF"/>
              </a:solidFill>
            </a:endParaRPr>
          </a:p>
        </p:txBody>
      </p:sp>
    </p:spTree>
    <p:extLst>
      <p:ext uri="{BB962C8B-B14F-4D97-AF65-F5344CB8AC3E}">
        <p14:creationId xmlns:p14="http://schemas.microsoft.com/office/powerpoint/2010/main" val="29992346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58"/>
            <a:ext cx="8229600" cy="1143000"/>
          </a:xfrm>
        </p:spPr>
        <p:txBody>
          <a:bodyPr>
            <a:normAutofit/>
          </a:bodyPr>
          <a:lstStyle/>
          <a:p>
            <a:r>
              <a:rPr lang="en-US" sz="3200" b="1" dirty="0" err="1" smtClean="0">
                <a:solidFill>
                  <a:srgbClr val="FFFF00"/>
                </a:solidFill>
              </a:rPr>
              <a:t>Vp</a:t>
            </a:r>
            <a:r>
              <a:rPr lang="en-US" sz="3200" b="1" dirty="0" smtClean="0">
                <a:solidFill>
                  <a:srgbClr val="FFFF00"/>
                </a:solidFill>
              </a:rPr>
              <a:t>/</a:t>
            </a:r>
            <a:r>
              <a:rPr lang="en-US" sz="3200" b="1" dirty="0" err="1" smtClean="0">
                <a:solidFill>
                  <a:srgbClr val="FFFF00"/>
                </a:solidFill>
              </a:rPr>
              <a:t>Vs</a:t>
            </a:r>
            <a:r>
              <a:rPr lang="en-US" sz="3200" b="1" dirty="0" smtClean="0">
                <a:solidFill>
                  <a:srgbClr val="FFFF00"/>
                </a:solidFill>
              </a:rPr>
              <a:t> map</a:t>
            </a:r>
            <a:endParaRPr lang="en-US" sz="3200" b="1"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0432" t="25255" r="39477" b="22742"/>
          <a:stretch/>
        </p:blipFill>
        <p:spPr bwMode="auto">
          <a:xfrm>
            <a:off x="1304059" y="1202177"/>
            <a:ext cx="6815121" cy="5046290"/>
          </a:xfrm>
          <a:prstGeom prst="rect">
            <a:avLst/>
          </a:prstGeom>
          <a:noFill/>
          <a:ln w="9525">
            <a:noFill/>
            <a:miter lim="800000"/>
            <a:headEnd/>
            <a:tailEnd/>
          </a:ln>
        </p:spPr>
      </p:pic>
    </p:spTree>
    <p:extLst>
      <p:ext uri="{BB962C8B-B14F-4D97-AF65-F5344CB8AC3E}">
        <p14:creationId xmlns:p14="http://schemas.microsoft.com/office/powerpoint/2010/main" val="25232364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Poisson’s ratio</a:t>
            </a:r>
            <a:endParaRPr lang="en-US" sz="3200" dirty="0"/>
          </a:p>
        </p:txBody>
      </p:sp>
      <p:sp>
        <p:nvSpPr>
          <p:cNvPr id="4" name="Rectangle 3"/>
          <p:cNvSpPr/>
          <p:nvPr/>
        </p:nvSpPr>
        <p:spPr>
          <a:xfrm>
            <a:off x="1133963" y="1822193"/>
            <a:ext cx="7019236" cy="1126272"/>
          </a:xfrm>
          <a:prstGeom prst="rect">
            <a:avLst/>
          </a:prstGeom>
          <a:solidFill>
            <a:srgbClr val="FFFFFF"/>
          </a:solidFill>
          <a:ln w="28575" cmpd="sng">
            <a:solidFill>
              <a:srgbClr val="FF1C1C"/>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ts val="3360"/>
              </a:lnSpc>
            </a:pPr>
            <a:r>
              <a:rPr lang="en-US" sz="3200" i="1" dirty="0" err="1" smtClean="0">
                <a:solidFill>
                  <a:schemeClr val="tx1"/>
                </a:solidFill>
              </a:rPr>
              <a:t>νd</a:t>
            </a:r>
            <a:r>
              <a:rPr lang="en-US" sz="3200" i="1" dirty="0">
                <a:solidFill>
                  <a:schemeClr val="tx1"/>
                </a:solidFill>
              </a:rPr>
              <a:t>=[〖(</a:t>
            </a:r>
            <a:r>
              <a:rPr lang="en-US" sz="3200" i="1" dirty="0" err="1">
                <a:solidFill>
                  <a:schemeClr val="tx1"/>
                </a:solidFill>
              </a:rPr>
              <a:t>Vp</a:t>
            </a:r>
            <a:r>
              <a:rPr lang="en-US" sz="3200" i="1" dirty="0">
                <a:solidFill>
                  <a:schemeClr val="tx1"/>
                </a:solidFill>
              </a:rPr>
              <a:t>/</a:t>
            </a:r>
            <a:r>
              <a:rPr lang="en-US" sz="3200" i="1" dirty="0" err="1">
                <a:solidFill>
                  <a:schemeClr val="tx1"/>
                </a:solidFill>
              </a:rPr>
              <a:t>Vs</a:t>
            </a:r>
            <a:r>
              <a:rPr lang="en-US" sz="3200" i="1" dirty="0">
                <a:solidFill>
                  <a:schemeClr val="tx1"/>
                </a:solidFill>
              </a:rPr>
              <a:t>)〗^2-2]/[2*(</a:t>
            </a:r>
            <a:r>
              <a:rPr lang="en-US" sz="3200" i="1" dirty="0" err="1">
                <a:solidFill>
                  <a:schemeClr val="tx1"/>
                </a:solidFill>
              </a:rPr>
              <a:t>Vp</a:t>
            </a:r>
            <a:r>
              <a:rPr lang="en-US" sz="3200" i="1" dirty="0">
                <a:solidFill>
                  <a:schemeClr val="tx1"/>
                </a:solidFill>
              </a:rPr>
              <a:t>/</a:t>
            </a:r>
            <a:r>
              <a:rPr lang="en-US" sz="3200" i="1" dirty="0" err="1">
                <a:solidFill>
                  <a:schemeClr val="tx1"/>
                </a:solidFill>
              </a:rPr>
              <a:t>Vs</a:t>
            </a:r>
            <a:r>
              <a:rPr lang="en-US" sz="3200" i="1" dirty="0">
                <a:solidFill>
                  <a:schemeClr val="tx1"/>
                </a:solidFill>
              </a:rPr>
              <a:t>)^2-2]</a:t>
            </a:r>
            <a:r>
              <a:rPr lang="en-US" sz="3200" dirty="0">
                <a:solidFill>
                  <a:schemeClr val="tx1"/>
                </a:solidFill>
              </a:rPr>
              <a:t> </a:t>
            </a:r>
            <a:endParaRPr lang="en-US" sz="3200" b="1" dirty="0" smtClean="0">
              <a:solidFill>
                <a:schemeClr val="tx1"/>
              </a:solidFill>
            </a:endParaRPr>
          </a:p>
        </p:txBody>
      </p:sp>
      <p:sp>
        <p:nvSpPr>
          <p:cNvPr id="5" name="TextBox 4"/>
          <p:cNvSpPr txBox="1"/>
          <p:nvPr/>
        </p:nvSpPr>
        <p:spPr>
          <a:xfrm>
            <a:off x="7749532" y="1878381"/>
            <a:ext cx="306342" cy="461665"/>
          </a:xfrm>
          <a:prstGeom prst="rect">
            <a:avLst/>
          </a:prstGeom>
          <a:noFill/>
        </p:spPr>
        <p:txBody>
          <a:bodyPr wrap="square" rtlCol="0">
            <a:spAutoFit/>
          </a:bodyPr>
          <a:lstStyle/>
          <a:p>
            <a:r>
              <a:rPr lang="en-US" sz="2400" dirty="0" smtClean="0">
                <a:solidFill>
                  <a:srgbClr val="FF1AEF"/>
                </a:solidFill>
              </a:rPr>
              <a:t>*</a:t>
            </a:r>
            <a:endParaRPr lang="en-US" sz="2400" dirty="0">
              <a:solidFill>
                <a:srgbClr val="FF1AEF"/>
              </a:solidFill>
            </a:endParaRPr>
          </a:p>
        </p:txBody>
      </p:sp>
      <p:sp>
        <p:nvSpPr>
          <p:cNvPr id="7" name="Rectangle 6"/>
          <p:cNvSpPr/>
          <p:nvPr/>
        </p:nvSpPr>
        <p:spPr>
          <a:xfrm>
            <a:off x="7362756" y="6419334"/>
            <a:ext cx="2370667" cy="369332"/>
          </a:xfrm>
          <a:prstGeom prst="rect">
            <a:avLst/>
          </a:prstGeom>
        </p:spPr>
        <p:txBody>
          <a:bodyPr wrap="square">
            <a:spAutoFit/>
          </a:bodyPr>
          <a:lstStyle/>
          <a:p>
            <a:r>
              <a:rPr lang="en-US" dirty="0" smtClean="0">
                <a:solidFill>
                  <a:srgbClr val="FF1AEF"/>
                </a:solidFill>
              </a:rPr>
              <a:t>*  </a:t>
            </a:r>
            <a:r>
              <a:rPr lang="en-US" dirty="0" smtClean="0">
                <a:solidFill>
                  <a:srgbClr val="FF1AEF"/>
                </a:solidFill>
              </a:rPr>
              <a:t>(</a:t>
            </a:r>
            <a:r>
              <a:rPr lang="en-US" dirty="0" smtClean="0">
                <a:solidFill>
                  <a:srgbClr val="FF1AEF"/>
                </a:solidFill>
              </a:rPr>
              <a:t>Sheriff</a:t>
            </a:r>
            <a:r>
              <a:rPr lang="en-US" dirty="0" smtClean="0">
                <a:solidFill>
                  <a:srgbClr val="FF1AEF"/>
                </a:solidFill>
              </a:rPr>
              <a:t>, 1991) </a:t>
            </a:r>
            <a:endParaRPr lang="en-US" dirty="0">
              <a:solidFill>
                <a:srgbClr val="FF1AEF"/>
              </a:solidFill>
            </a:endParaRPr>
          </a:p>
        </p:txBody>
      </p:sp>
      <p:sp>
        <p:nvSpPr>
          <p:cNvPr id="10" name="Rectangle 9"/>
          <p:cNvSpPr/>
          <p:nvPr/>
        </p:nvSpPr>
        <p:spPr>
          <a:xfrm>
            <a:off x="445860" y="3582125"/>
            <a:ext cx="5538350" cy="954107"/>
          </a:xfrm>
          <a:prstGeom prst="rect">
            <a:avLst/>
          </a:prstGeom>
        </p:spPr>
        <p:txBody>
          <a:bodyPr wrap="square">
            <a:spAutoFit/>
          </a:bodyPr>
          <a:lstStyle/>
          <a:p>
            <a:r>
              <a:rPr lang="en-US" sz="2800" i="1" dirty="0" err="1">
                <a:solidFill>
                  <a:schemeClr val="bg1"/>
                </a:solidFill>
              </a:rPr>
              <a:t>νd</a:t>
            </a:r>
            <a:r>
              <a:rPr lang="en-US" sz="2800" i="1" dirty="0">
                <a:solidFill>
                  <a:schemeClr val="bg1"/>
                </a:solidFill>
              </a:rPr>
              <a:t>        </a:t>
            </a:r>
            <a:r>
              <a:rPr lang="en-US" sz="2800" dirty="0">
                <a:solidFill>
                  <a:schemeClr val="bg1"/>
                </a:solidFill>
              </a:rPr>
              <a:t>_ Dynamic Poisson’s ratio;</a:t>
            </a:r>
          </a:p>
          <a:p>
            <a:r>
              <a:rPr lang="en-US" sz="2800" dirty="0" err="1">
                <a:solidFill>
                  <a:schemeClr val="bg1"/>
                </a:solidFill>
              </a:rPr>
              <a:t>Vp</a:t>
            </a:r>
            <a:r>
              <a:rPr lang="en-US" sz="2800" dirty="0">
                <a:solidFill>
                  <a:schemeClr val="bg1"/>
                </a:solidFill>
              </a:rPr>
              <a:t>/</a:t>
            </a:r>
            <a:r>
              <a:rPr lang="en-US" sz="2800" dirty="0" err="1">
                <a:solidFill>
                  <a:schemeClr val="bg1"/>
                </a:solidFill>
              </a:rPr>
              <a:t>Vs</a:t>
            </a:r>
            <a:r>
              <a:rPr lang="en-US" sz="2800" dirty="0">
                <a:solidFill>
                  <a:schemeClr val="bg1"/>
                </a:solidFill>
              </a:rPr>
              <a:t>  _ Velocity ratio.</a:t>
            </a:r>
            <a:endParaRPr lang="en-US" sz="2800" dirty="0">
              <a:solidFill>
                <a:schemeClr val="bg1"/>
              </a:solidFill>
            </a:endParaRPr>
          </a:p>
        </p:txBody>
      </p:sp>
    </p:spTree>
    <p:extLst>
      <p:ext uri="{BB962C8B-B14F-4D97-AF65-F5344CB8AC3E}">
        <p14:creationId xmlns:p14="http://schemas.microsoft.com/office/powerpoint/2010/main" val="16596153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98"/>
            <a:ext cx="8229600" cy="1143000"/>
          </a:xfrm>
        </p:spPr>
        <p:txBody>
          <a:bodyPr>
            <a:normAutofit/>
          </a:bodyPr>
          <a:lstStyle/>
          <a:p>
            <a:r>
              <a:rPr lang="en-US" sz="3200" b="1" dirty="0">
                <a:solidFill>
                  <a:srgbClr val="FFFF00"/>
                </a:solidFill>
              </a:rPr>
              <a:t>Poisson’s </a:t>
            </a:r>
            <a:r>
              <a:rPr lang="en-US" sz="3200" b="1" dirty="0" smtClean="0">
                <a:solidFill>
                  <a:srgbClr val="FFFF00"/>
                </a:solidFill>
              </a:rPr>
              <a:t>ratio map</a:t>
            </a:r>
            <a:endParaRPr lang="en-US" sz="3200" b="1"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3239" t="21887" r="50555" b="20588"/>
          <a:stretch/>
        </p:blipFill>
        <p:spPr bwMode="auto">
          <a:xfrm>
            <a:off x="1542191" y="1304126"/>
            <a:ext cx="6218920" cy="5243430"/>
          </a:xfrm>
          <a:prstGeom prst="rect">
            <a:avLst/>
          </a:prstGeom>
          <a:noFill/>
          <a:ln w="9525">
            <a:noFill/>
            <a:miter lim="800000"/>
            <a:headEnd/>
            <a:tailEnd/>
          </a:ln>
        </p:spPr>
      </p:pic>
    </p:spTree>
    <p:extLst>
      <p:ext uri="{BB962C8B-B14F-4D97-AF65-F5344CB8AC3E}">
        <p14:creationId xmlns:p14="http://schemas.microsoft.com/office/powerpoint/2010/main" val="5862149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0778"/>
            <a:ext cx="8229600" cy="5870221"/>
          </a:xfrm>
        </p:spPr>
        <p:txBody>
          <a:bodyPr>
            <a:normAutofit fontScale="92500" lnSpcReduction="10000"/>
          </a:bodyPr>
          <a:lstStyle/>
          <a:p>
            <a:pPr algn="just"/>
            <a:r>
              <a:rPr lang="en-US" dirty="0" smtClean="0">
                <a:solidFill>
                  <a:schemeClr val="bg1"/>
                </a:solidFill>
              </a:rPr>
              <a:t>Introduction</a:t>
            </a:r>
          </a:p>
          <a:p>
            <a:pPr algn="just"/>
            <a:r>
              <a:rPr lang="en-US" dirty="0">
                <a:solidFill>
                  <a:schemeClr val="bg1"/>
                </a:solidFill>
              </a:rPr>
              <a:t> </a:t>
            </a:r>
            <a:r>
              <a:rPr lang="en-GB" dirty="0" smtClean="0">
                <a:solidFill>
                  <a:schemeClr val="bg1"/>
                </a:solidFill>
              </a:rPr>
              <a:t>Study </a:t>
            </a:r>
            <a:r>
              <a:rPr lang="en-GB" dirty="0" smtClean="0">
                <a:solidFill>
                  <a:schemeClr val="bg1"/>
                </a:solidFill>
              </a:rPr>
              <a:t>objectives</a:t>
            </a:r>
            <a:endParaRPr lang="en-US" dirty="0">
              <a:solidFill>
                <a:schemeClr val="bg1"/>
              </a:solidFill>
            </a:endParaRPr>
          </a:p>
          <a:p>
            <a:pPr algn="just"/>
            <a:r>
              <a:rPr lang="en-US" dirty="0" smtClean="0">
                <a:solidFill>
                  <a:schemeClr val="bg1"/>
                </a:solidFill>
              </a:rPr>
              <a:t> Study </a:t>
            </a:r>
            <a:r>
              <a:rPr lang="en-US" dirty="0" smtClean="0">
                <a:solidFill>
                  <a:schemeClr val="bg1"/>
                </a:solidFill>
              </a:rPr>
              <a:t>area</a:t>
            </a:r>
          </a:p>
          <a:p>
            <a:pPr algn="just"/>
            <a:r>
              <a:rPr lang="en-US" dirty="0" smtClean="0">
                <a:solidFill>
                  <a:schemeClr val="bg1"/>
                </a:solidFill>
              </a:rPr>
              <a:t>Marcellus </a:t>
            </a:r>
            <a:r>
              <a:rPr lang="en-US" dirty="0" smtClean="0">
                <a:solidFill>
                  <a:schemeClr val="bg1"/>
                </a:solidFill>
              </a:rPr>
              <a:t>shale </a:t>
            </a:r>
            <a:r>
              <a:rPr lang="en-US" dirty="0" smtClean="0">
                <a:solidFill>
                  <a:schemeClr val="bg1"/>
                </a:solidFill>
              </a:rPr>
              <a:t>stratigraphy and depositional setting</a:t>
            </a:r>
          </a:p>
          <a:p>
            <a:pPr algn="just"/>
            <a:r>
              <a:rPr lang="en-US" dirty="0" smtClean="0">
                <a:solidFill>
                  <a:schemeClr val="bg1"/>
                </a:solidFill>
              </a:rPr>
              <a:t>Brittleness Index</a:t>
            </a:r>
            <a:endParaRPr lang="en-US" dirty="0" smtClean="0">
              <a:solidFill>
                <a:schemeClr val="bg1"/>
              </a:solidFill>
            </a:endParaRPr>
          </a:p>
          <a:p>
            <a:pPr algn="just"/>
            <a:r>
              <a:rPr lang="en-US" dirty="0" err="1" smtClean="0">
                <a:solidFill>
                  <a:schemeClr val="bg1"/>
                </a:solidFill>
              </a:rPr>
              <a:t>Vp</a:t>
            </a:r>
            <a:r>
              <a:rPr lang="en-US" dirty="0" smtClean="0">
                <a:solidFill>
                  <a:schemeClr val="bg1"/>
                </a:solidFill>
              </a:rPr>
              <a:t>/</a:t>
            </a:r>
            <a:r>
              <a:rPr lang="en-US" dirty="0" err="1" smtClean="0">
                <a:solidFill>
                  <a:schemeClr val="bg1"/>
                </a:solidFill>
              </a:rPr>
              <a:t>Vs</a:t>
            </a:r>
            <a:r>
              <a:rPr lang="en-US" dirty="0" smtClean="0">
                <a:solidFill>
                  <a:schemeClr val="bg1"/>
                </a:solidFill>
              </a:rPr>
              <a:t> </a:t>
            </a:r>
            <a:r>
              <a:rPr lang="en-US" dirty="0" smtClean="0">
                <a:solidFill>
                  <a:schemeClr val="bg1"/>
                </a:solidFill>
              </a:rPr>
              <a:t>estimation</a:t>
            </a:r>
            <a:endParaRPr lang="en-US" dirty="0" smtClean="0">
              <a:solidFill>
                <a:schemeClr val="bg1"/>
              </a:solidFill>
            </a:endParaRPr>
          </a:p>
          <a:p>
            <a:pPr algn="just"/>
            <a:r>
              <a:rPr lang="en-US" dirty="0" smtClean="0">
                <a:solidFill>
                  <a:schemeClr val="bg1"/>
                </a:solidFill>
              </a:rPr>
              <a:t>Poisson’s ratio estimation</a:t>
            </a:r>
          </a:p>
          <a:p>
            <a:pPr algn="just"/>
            <a:r>
              <a:rPr lang="en-US" dirty="0" smtClean="0">
                <a:solidFill>
                  <a:schemeClr val="bg1"/>
                </a:solidFill>
              </a:rPr>
              <a:t>Seismic inversion</a:t>
            </a:r>
          </a:p>
          <a:p>
            <a:pPr algn="just"/>
            <a:r>
              <a:rPr lang="en-US" dirty="0" smtClean="0">
                <a:solidFill>
                  <a:schemeClr val="bg1"/>
                </a:solidFill>
              </a:rPr>
              <a:t>Seismic attribute analysis</a:t>
            </a:r>
            <a:endParaRPr lang="en-US" dirty="0" smtClean="0">
              <a:solidFill>
                <a:schemeClr val="bg1"/>
              </a:solidFill>
            </a:endParaRPr>
          </a:p>
          <a:p>
            <a:pPr algn="just"/>
            <a:r>
              <a:rPr lang="en-US" dirty="0" smtClean="0">
                <a:solidFill>
                  <a:schemeClr val="bg1"/>
                </a:solidFill>
              </a:rPr>
              <a:t>Conclusion</a:t>
            </a:r>
            <a:endParaRPr lang="en-US" dirty="0">
              <a:solidFill>
                <a:schemeClr val="bg1"/>
              </a:solidFill>
            </a:endParaRPr>
          </a:p>
          <a:p>
            <a:pPr algn="just"/>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p>
        </p:txBody>
      </p:sp>
      <p:sp>
        <p:nvSpPr>
          <p:cNvPr id="4" name="Title 1"/>
          <p:cNvSpPr>
            <a:spLocks noGrp="1"/>
          </p:cNvSpPr>
          <p:nvPr>
            <p:ph type="title"/>
          </p:nvPr>
        </p:nvSpPr>
        <p:spPr>
          <a:xfrm>
            <a:off x="457200" y="44968"/>
            <a:ext cx="8229600" cy="1143000"/>
          </a:xfrm>
        </p:spPr>
        <p:txBody>
          <a:bodyPr>
            <a:normAutofit fontScale="90000"/>
          </a:bodyPr>
          <a:lstStyle/>
          <a:p>
            <a:r>
              <a:rPr lang="en-US" sz="3600" b="1" dirty="0" smtClean="0">
                <a:solidFill>
                  <a:srgbClr val="FFFF00"/>
                </a:solidFill>
              </a:rPr>
              <a:t>Outline</a:t>
            </a:r>
            <a:br>
              <a:rPr lang="en-US" sz="3600" b="1" dirty="0" smtClean="0">
                <a:solidFill>
                  <a:srgbClr val="FFFF00"/>
                </a:solidFill>
              </a:rPr>
            </a:br>
            <a:endParaRPr lang="en-US" sz="3600" b="1" dirty="0">
              <a:solidFill>
                <a:srgbClr val="FFFF00"/>
              </a:solidFill>
            </a:endParaRPr>
          </a:p>
        </p:txBody>
      </p:sp>
    </p:spTree>
    <p:extLst>
      <p:ext uri="{BB962C8B-B14F-4D97-AF65-F5344CB8AC3E}">
        <p14:creationId xmlns:p14="http://schemas.microsoft.com/office/powerpoint/2010/main" val="18186264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99"/>
            <a:ext cx="8229600" cy="814022"/>
          </a:xfrm>
        </p:spPr>
        <p:txBody>
          <a:bodyPr>
            <a:normAutofit/>
          </a:bodyPr>
          <a:lstStyle/>
          <a:p>
            <a:r>
              <a:rPr lang="en-US" sz="3200" b="1" dirty="0" smtClean="0">
                <a:solidFill>
                  <a:srgbClr val="FFFF00"/>
                </a:solidFill>
              </a:rPr>
              <a:t>PP seismic inversion</a:t>
            </a:r>
            <a:endParaRPr lang="en-US" sz="3200" b="1" dirty="0">
              <a:solidFill>
                <a:srgbClr val="FFFF00"/>
              </a:solidFill>
            </a:endParaRPr>
          </a:p>
        </p:txBody>
      </p:sp>
      <p:pic>
        <p:nvPicPr>
          <p:cNvPr id="4" name="Picture 2"/>
          <p:cNvPicPr>
            <a:picLocks noChangeAspect="1" noChangeArrowheads="1"/>
          </p:cNvPicPr>
          <p:nvPr/>
        </p:nvPicPr>
        <p:blipFill rotWithShape="1">
          <a:blip r:embed="rId2" cstate="print"/>
          <a:srcRect t="9523" b="8985"/>
          <a:stretch/>
        </p:blipFill>
        <p:spPr bwMode="auto">
          <a:xfrm>
            <a:off x="45360" y="1054641"/>
            <a:ext cx="9049032" cy="5715472"/>
          </a:xfrm>
          <a:prstGeom prst="rect">
            <a:avLst/>
          </a:prstGeom>
          <a:noFill/>
          <a:ln w="9525">
            <a:noFill/>
            <a:miter lim="800000"/>
            <a:headEnd/>
            <a:tailEnd/>
          </a:ln>
        </p:spPr>
      </p:pic>
    </p:spTree>
    <p:extLst>
      <p:ext uri="{BB962C8B-B14F-4D97-AF65-F5344CB8AC3E}">
        <p14:creationId xmlns:p14="http://schemas.microsoft.com/office/powerpoint/2010/main" val="16289888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6708"/>
            <a:ext cx="8229600" cy="986710"/>
          </a:xfrm>
        </p:spPr>
        <p:txBody>
          <a:bodyPr>
            <a:normAutofit/>
          </a:bodyPr>
          <a:lstStyle/>
          <a:p>
            <a:r>
              <a:rPr lang="en-US" sz="3200" b="1" dirty="0" smtClean="0">
                <a:solidFill>
                  <a:srgbClr val="FFFF00"/>
                </a:solidFill>
              </a:rPr>
              <a:t>PS seismic inversion</a:t>
            </a:r>
            <a:endParaRPr lang="en-US" sz="3200" b="1" dirty="0">
              <a:solidFill>
                <a:srgbClr val="FFFF00"/>
              </a:solidFill>
            </a:endParaRPr>
          </a:p>
        </p:txBody>
      </p:sp>
      <p:pic>
        <p:nvPicPr>
          <p:cNvPr id="5" name="Picture 2"/>
          <p:cNvPicPr>
            <a:picLocks noChangeArrowheads="1"/>
          </p:cNvPicPr>
          <p:nvPr/>
        </p:nvPicPr>
        <p:blipFill rotWithShape="1">
          <a:blip r:embed="rId2" cstate="print"/>
          <a:srcRect t="9539" b="9243"/>
          <a:stretch/>
        </p:blipFill>
        <p:spPr bwMode="auto">
          <a:xfrm>
            <a:off x="45359" y="1088778"/>
            <a:ext cx="9046429" cy="5713876"/>
          </a:xfrm>
          <a:prstGeom prst="rect">
            <a:avLst/>
          </a:prstGeom>
          <a:noFill/>
          <a:ln w="9525">
            <a:noFill/>
            <a:miter lim="800000"/>
            <a:headEnd/>
            <a:tailEnd/>
          </a:ln>
        </p:spPr>
      </p:pic>
    </p:spTree>
    <p:extLst>
      <p:ext uri="{BB962C8B-B14F-4D97-AF65-F5344CB8AC3E}">
        <p14:creationId xmlns:p14="http://schemas.microsoft.com/office/powerpoint/2010/main" val="37658702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00" y="-42882"/>
            <a:ext cx="8229600" cy="859381"/>
          </a:xfrm>
        </p:spPr>
        <p:txBody>
          <a:bodyPr>
            <a:normAutofit fontScale="90000"/>
          </a:bodyPr>
          <a:lstStyle/>
          <a:p>
            <a:r>
              <a:rPr lang="en-US" sz="3200" b="1" dirty="0" smtClean="0">
                <a:solidFill>
                  <a:srgbClr val="FFFF00"/>
                </a:solidFill>
              </a:rPr>
              <a:t>Coherency and curvature attributes at the top of the Marcellus</a:t>
            </a:r>
            <a:endParaRPr lang="en-US" sz="3200" b="1" dirty="0">
              <a:solidFill>
                <a:srgbClr val="FFFF00"/>
              </a:solidFill>
            </a:endParaRP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55261" t="28400" r="5587" b="24919"/>
          <a:stretch/>
        </p:blipFill>
        <p:spPr bwMode="auto">
          <a:xfrm>
            <a:off x="409558" y="861871"/>
            <a:ext cx="3865491" cy="2880894"/>
          </a:xfrm>
          <a:prstGeom prst="rect">
            <a:avLst/>
          </a:prstGeom>
          <a:noFill/>
          <a:ln w="9525">
            <a:noFill/>
            <a:miter lim="800000"/>
            <a:headEnd/>
            <a:tailEnd/>
          </a:ln>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58366" t="31618" r="11791" b="32528"/>
          <a:stretch/>
        </p:blipFill>
        <p:spPr bwMode="auto">
          <a:xfrm>
            <a:off x="4692375" y="891196"/>
            <a:ext cx="3866755" cy="2874249"/>
          </a:xfrm>
          <a:prstGeom prst="rect">
            <a:avLst/>
          </a:prstGeom>
          <a:noFill/>
          <a:ln w="9525">
            <a:noFill/>
            <a:miter lim="800000"/>
            <a:headEnd/>
            <a:tailEnd/>
          </a:ln>
        </p:spPr>
      </p:pic>
      <p:pic>
        <p:nvPicPr>
          <p:cNvPr id="6" name="Picture 5"/>
          <p:cNvPicPr/>
          <p:nvPr/>
        </p:nvPicPr>
        <p:blipFill rotWithShape="1">
          <a:blip r:embed="rId5" cstate="print">
            <a:extLst>
              <a:ext uri="{28A0092B-C50C-407E-A947-70E740481C1C}">
                <a14:useLocalDpi xmlns:a14="http://schemas.microsoft.com/office/drawing/2010/main" val="0"/>
              </a:ext>
            </a:extLst>
          </a:blip>
          <a:srcRect l="23304" t="23234" r="46768" b="38584"/>
          <a:stretch/>
        </p:blipFill>
        <p:spPr bwMode="auto">
          <a:xfrm>
            <a:off x="432239" y="3864181"/>
            <a:ext cx="3860856" cy="2873111"/>
          </a:xfrm>
          <a:prstGeom prst="rect">
            <a:avLst/>
          </a:prstGeom>
          <a:noFill/>
          <a:ln w="9525">
            <a:noFill/>
            <a:miter lim="800000"/>
            <a:headEnd/>
            <a:tailEnd/>
          </a:ln>
        </p:spPr>
      </p:pic>
      <p:pic>
        <p:nvPicPr>
          <p:cNvPr id="8" name="Picture 7"/>
          <p:cNvPicPr/>
          <p:nvPr/>
        </p:nvPicPr>
        <p:blipFill rotWithShape="1">
          <a:blip r:embed="rId6" cstate="print">
            <a:extLst>
              <a:ext uri="{28A0092B-C50C-407E-A947-70E740481C1C}">
                <a14:useLocalDpi xmlns:a14="http://schemas.microsoft.com/office/drawing/2010/main" val="0"/>
              </a:ext>
            </a:extLst>
          </a:blip>
          <a:srcRect l="34355" t="27304" r="35533" b="36493"/>
          <a:stretch/>
        </p:blipFill>
        <p:spPr bwMode="auto">
          <a:xfrm>
            <a:off x="4713178" y="3876207"/>
            <a:ext cx="3859885" cy="2874297"/>
          </a:xfrm>
          <a:prstGeom prst="rect">
            <a:avLst/>
          </a:prstGeom>
          <a:noFill/>
          <a:ln w="9525">
            <a:noFill/>
            <a:miter lim="800000"/>
            <a:headEnd/>
            <a:tailEnd/>
          </a:ln>
        </p:spPr>
      </p:pic>
      <p:sp>
        <p:nvSpPr>
          <p:cNvPr id="10" name="TextBox 9"/>
          <p:cNvSpPr txBox="1"/>
          <p:nvPr/>
        </p:nvSpPr>
        <p:spPr>
          <a:xfrm>
            <a:off x="3772387" y="891196"/>
            <a:ext cx="502662" cy="461665"/>
          </a:xfrm>
          <a:prstGeom prst="rect">
            <a:avLst/>
          </a:prstGeom>
          <a:solidFill>
            <a:schemeClr val="tx1"/>
          </a:solidFill>
          <a:ln w="19050" cmpd="sng">
            <a:solidFill>
              <a:srgbClr val="FF0000"/>
            </a:solidFill>
          </a:ln>
        </p:spPr>
        <p:txBody>
          <a:bodyPr wrap="none" rtlCol="0">
            <a:spAutoFit/>
          </a:bodyPr>
          <a:lstStyle/>
          <a:p>
            <a:r>
              <a:rPr lang="en-US" sz="2400" dirty="0" smtClean="0">
                <a:solidFill>
                  <a:srgbClr val="FFFFFF"/>
                </a:solidFill>
              </a:rPr>
              <a:t>PP</a:t>
            </a:r>
          </a:p>
        </p:txBody>
      </p:sp>
      <p:sp>
        <p:nvSpPr>
          <p:cNvPr id="11" name="TextBox 10"/>
          <p:cNvSpPr txBox="1"/>
          <p:nvPr/>
        </p:nvSpPr>
        <p:spPr>
          <a:xfrm>
            <a:off x="3772387" y="3864181"/>
            <a:ext cx="502662" cy="461665"/>
          </a:xfrm>
          <a:prstGeom prst="rect">
            <a:avLst/>
          </a:prstGeom>
          <a:solidFill>
            <a:schemeClr val="tx1"/>
          </a:solidFill>
          <a:ln w="19050" cmpd="sng">
            <a:solidFill>
              <a:srgbClr val="FF0000"/>
            </a:solidFill>
          </a:ln>
        </p:spPr>
        <p:txBody>
          <a:bodyPr wrap="none" rtlCol="0">
            <a:spAutoFit/>
          </a:bodyPr>
          <a:lstStyle/>
          <a:p>
            <a:r>
              <a:rPr lang="en-US" sz="2400" dirty="0" smtClean="0">
                <a:solidFill>
                  <a:srgbClr val="FFFFFF"/>
                </a:solidFill>
              </a:rPr>
              <a:t>PP</a:t>
            </a:r>
          </a:p>
        </p:txBody>
      </p:sp>
      <p:sp>
        <p:nvSpPr>
          <p:cNvPr id="12" name="TextBox 11"/>
          <p:cNvSpPr txBox="1"/>
          <p:nvPr/>
        </p:nvSpPr>
        <p:spPr>
          <a:xfrm>
            <a:off x="8066946" y="927359"/>
            <a:ext cx="485079" cy="461665"/>
          </a:xfrm>
          <a:prstGeom prst="rect">
            <a:avLst/>
          </a:prstGeom>
          <a:solidFill>
            <a:schemeClr val="tx1"/>
          </a:solidFill>
          <a:ln w="19050" cmpd="sng">
            <a:solidFill>
              <a:srgbClr val="FF0000"/>
            </a:solidFill>
          </a:ln>
        </p:spPr>
        <p:txBody>
          <a:bodyPr wrap="none" rtlCol="0">
            <a:spAutoFit/>
          </a:bodyPr>
          <a:lstStyle/>
          <a:p>
            <a:r>
              <a:rPr lang="en-US" sz="2400" dirty="0" smtClean="0">
                <a:solidFill>
                  <a:srgbClr val="FFFFFF"/>
                </a:solidFill>
              </a:rPr>
              <a:t>PS</a:t>
            </a:r>
          </a:p>
        </p:txBody>
      </p:sp>
      <p:sp>
        <p:nvSpPr>
          <p:cNvPr id="13" name="TextBox 12"/>
          <p:cNvSpPr txBox="1"/>
          <p:nvPr/>
        </p:nvSpPr>
        <p:spPr>
          <a:xfrm>
            <a:off x="8066946" y="3898887"/>
            <a:ext cx="485079" cy="461665"/>
          </a:xfrm>
          <a:prstGeom prst="rect">
            <a:avLst/>
          </a:prstGeom>
          <a:solidFill>
            <a:schemeClr val="tx1"/>
          </a:solidFill>
          <a:ln w="19050" cmpd="sng">
            <a:solidFill>
              <a:srgbClr val="FF0000"/>
            </a:solidFill>
          </a:ln>
        </p:spPr>
        <p:txBody>
          <a:bodyPr wrap="none" rtlCol="0">
            <a:spAutoFit/>
          </a:bodyPr>
          <a:lstStyle/>
          <a:p>
            <a:r>
              <a:rPr lang="en-US" sz="2400" dirty="0" smtClean="0">
                <a:solidFill>
                  <a:srgbClr val="FFFFFF"/>
                </a:solidFill>
              </a:rPr>
              <a:t>PS</a:t>
            </a:r>
          </a:p>
        </p:txBody>
      </p:sp>
    </p:spTree>
    <p:extLst>
      <p:ext uri="{BB962C8B-B14F-4D97-AF65-F5344CB8AC3E}">
        <p14:creationId xmlns:p14="http://schemas.microsoft.com/office/powerpoint/2010/main" val="31830638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0922"/>
            <a:ext cx="8229600" cy="1143000"/>
          </a:xfrm>
        </p:spPr>
        <p:txBody>
          <a:bodyPr>
            <a:normAutofit/>
          </a:bodyPr>
          <a:lstStyle/>
          <a:p>
            <a:r>
              <a:rPr lang="en-US" sz="3200" b="1" dirty="0" smtClean="0">
                <a:solidFill>
                  <a:srgbClr val="FFFF00"/>
                </a:solidFill>
              </a:rPr>
              <a:t>Coherency and curvature attributes at the base of the Marcellus</a:t>
            </a:r>
            <a:endParaRPr lang="en-US" sz="3200" b="1" dirty="0">
              <a:solidFill>
                <a:srgbClr val="FFFF00"/>
              </a:solidFill>
            </a:endParaRP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63810" t="28999" r="6124" b="34950"/>
          <a:stretch/>
        </p:blipFill>
        <p:spPr bwMode="auto">
          <a:xfrm>
            <a:off x="298452" y="975262"/>
            <a:ext cx="3978261" cy="2880137"/>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63207" t="36714" r="7001" b="28064"/>
          <a:stretch/>
        </p:blipFill>
        <p:spPr bwMode="auto">
          <a:xfrm>
            <a:off x="4795322" y="1004879"/>
            <a:ext cx="3975092" cy="2873200"/>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rotWithShape="1">
          <a:blip r:embed="rId5" cstate="print">
            <a:extLst>
              <a:ext uri="{28A0092B-C50C-407E-A947-70E740481C1C}">
                <a14:useLocalDpi xmlns:a14="http://schemas.microsoft.com/office/drawing/2010/main" val="0"/>
              </a:ext>
            </a:extLst>
          </a:blip>
          <a:srcRect l="23003" t="22979" r="47523" b="39922"/>
          <a:stretch/>
        </p:blipFill>
        <p:spPr bwMode="auto">
          <a:xfrm>
            <a:off x="302014" y="3934654"/>
            <a:ext cx="3974699" cy="2877986"/>
          </a:xfrm>
          <a:prstGeom prst="rect">
            <a:avLst/>
          </a:prstGeom>
          <a:noFill/>
          <a:ln w="9525">
            <a:noFill/>
            <a:miter lim="800000"/>
            <a:headEnd/>
            <a:tailEnd/>
          </a:ln>
        </p:spPr>
      </p:pic>
      <p:pic>
        <p:nvPicPr>
          <p:cNvPr id="9" name="Picture 8"/>
          <p:cNvPicPr/>
          <p:nvPr/>
        </p:nvPicPr>
        <p:blipFill rotWithShape="1">
          <a:blip r:embed="rId6" cstate="print">
            <a:extLst>
              <a:ext uri="{28A0092B-C50C-407E-A947-70E740481C1C}">
                <a14:useLocalDpi xmlns:a14="http://schemas.microsoft.com/office/drawing/2010/main" val="0"/>
              </a:ext>
            </a:extLst>
          </a:blip>
          <a:srcRect l="29622" t="29229" r="40569" b="34821"/>
          <a:stretch/>
        </p:blipFill>
        <p:spPr bwMode="auto">
          <a:xfrm>
            <a:off x="4794445" y="3945282"/>
            <a:ext cx="3975969" cy="2879381"/>
          </a:xfrm>
          <a:prstGeom prst="rect">
            <a:avLst/>
          </a:prstGeom>
          <a:noFill/>
          <a:ln w="9525">
            <a:noFill/>
            <a:miter lim="800000"/>
            <a:headEnd/>
            <a:tailEnd/>
          </a:ln>
        </p:spPr>
      </p:pic>
      <p:sp>
        <p:nvSpPr>
          <p:cNvPr id="10" name="TextBox 9"/>
          <p:cNvSpPr txBox="1"/>
          <p:nvPr/>
        </p:nvSpPr>
        <p:spPr>
          <a:xfrm>
            <a:off x="3772387" y="1004596"/>
            <a:ext cx="502662" cy="461665"/>
          </a:xfrm>
          <a:prstGeom prst="rect">
            <a:avLst/>
          </a:prstGeom>
          <a:solidFill>
            <a:schemeClr val="tx1"/>
          </a:solidFill>
          <a:ln w="19050" cmpd="sng">
            <a:solidFill>
              <a:srgbClr val="FF0000"/>
            </a:solidFill>
          </a:ln>
        </p:spPr>
        <p:txBody>
          <a:bodyPr wrap="none" rtlCol="0">
            <a:spAutoFit/>
          </a:bodyPr>
          <a:lstStyle/>
          <a:p>
            <a:r>
              <a:rPr lang="en-US" sz="2400" dirty="0" smtClean="0">
                <a:solidFill>
                  <a:srgbClr val="FFFFFF"/>
                </a:solidFill>
              </a:rPr>
              <a:t>PP</a:t>
            </a:r>
          </a:p>
        </p:txBody>
      </p:sp>
      <p:sp>
        <p:nvSpPr>
          <p:cNvPr id="11" name="TextBox 10"/>
          <p:cNvSpPr txBox="1"/>
          <p:nvPr/>
        </p:nvSpPr>
        <p:spPr>
          <a:xfrm>
            <a:off x="3774051" y="3948656"/>
            <a:ext cx="502662" cy="461665"/>
          </a:xfrm>
          <a:prstGeom prst="rect">
            <a:avLst/>
          </a:prstGeom>
          <a:solidFill>
            <a:schemeClr val="tx1"/>
          </a:solidFill>
          <a:ln w="19050" cmpd="sng">
            <a:solidFill>
              <a:srgbClr val="FF0000"/>
            </a:solidFill>
          </a:ln>
        </p:spPr>
        <p:txBody>
          <a:bodyPr wrap="none" rtlCol="0">
            <a:spAutoFit/>
          </a:bodyPr>
          <a:lstStyle/>
          <a:p>
            <a:r>
              <a:rPr lang="en-US" sz="2400" dirty="0" smtClean="0">
                <a:solidFill>
                  <a:srgbClr val="FFFFFF"/>
                </a:solidFill>
              </a:rPr>
              <a:t>PP</a:t>
            </a:r>
          </a:p>
        </p:txBody>
      </p:sp>
      <p:sp>
        <p:nvSpPr>
          <p:cNvPr id="12" name="TextBox 11"/>
          <p:cNvSpPr txBox="1"/>
          <p:nvPr/>
        </p:nvSpPr>
        <p:spPr>
          <a:xfrm>
            <a:off x="8285335" y="1032078"/>
            <a:ext cx="485079" cy="461665"/>
          </a:xfrm>
          <a:prstGeom prst="rect">
            <a:avLst/>
          </a:prstGeom>
          <a:solidFill>
            <a:schemeClr val="tx1"/>
          </a:solidFill>
          <a:ln w="19050" cmpd="sng">
            <a:solidFill>
              <a:srgbClr val="FF0000"/>
            </a:solidFill>
          </a:ln>
        </p:spPr>
        <p:txBody>
          <a:bodyPr wrap="none" rtlCol="0">
            <a:spAutoFit/>
          </a:bodyPr>
          <a:lstStyle/>
          <a:p>
            <a:r>
              <a:rPr lang="en-US" sz="2400" dirty="0" smtClean="0">
                <a:solidFill>
                  <a:srgbClr val="FFFFFF"/>
                </a:solidFill>
              </a:rPr>
              <a:t>PS</a:t>
            </a:r>
          </a:p>
        </p:txBody>
      </p:sp>
      <p:sp>
        <p:nvSpPr>
          <p:cNvPr id="13" name="TextBox 12"/>
          <p:cNvSpPr txBox="1"/>
          <p:nvPr/>
        </p:nvSpPr>
        <p:spPr>
          <a:xfrm>
            <a:off x="8265819" y="3948656"/>
            <a:ext cx="485079" cy="461665"/>
          </a:xfrm>
          <a:prstGeom prst="rect">
            <a:avLst/>
          </a:prstGeom>
          <a:solidFill>
            <a:schemeClr val="tx1"/>
          </a:solidFill>
          <a:ln w="19050" cmpd="sng">
            <a:solidFill>
              <a:srgbClr val="FF0000"/>
            </a:solidFill>
          </a:ln>
        </p:spPr>
        <p:txBody>
          <a:bodyPr wrap="none" rtlCol="0">
            <a:spAutoFit/>
          </a:bodyPr>
          <a:lstStyle/>
          <a:p>
            <a:r>
              <a:rPr lang="en-US" sz="2400" dirty="0" smtClean="0">
                <a:solidFill>
                  <a:srgbClr val="FFFFFF"/>
                </a:solidFill>
              </a:rPr>
              <a:t>PS</a:t>
            </a:r>
          </a:p>
        </p:txBody>
      </p:sp>
    </p:spTree>
    <p:extLst>
      <p:ext uri="{BB962C8B-B14F-4D97-AF65-F5344CB8AC3E}">
        <p14:creationId xmlns:p14="http://schemas.microsoft.com/office/powerpoint/2010/main" val="22125893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C</a:t>
            </a:r>
            <a:r>
              <a:rPr lang="en-US" b="1" dirty="0" smtClean="0">
                <a:solidFill>
                  <a:srgbClr val="FFFF00"/>
                </a:solidFill>
              </a:rPr>
              <a:t>onclusion</a:t>
            </a:r>
            <a:endParaRPr lang="en-US" b="1" dirty="0"/>
          </a:p>
        </p:txBody>
      </p:sp>
      <p:sp>
        <p:nvSpPr>
          <p:cNvPr id="3" name="Content Placeholder 2"/>
          <p:cNvSpPr>
            <a:spLocks noGrp="1"/>
          </p:cNvSpPr>
          <p:nvPr>
            <p:ph idx="1"/>
          </p:nvPr>
        </p:nvSpPr>
        <p:spPr>
          <a:xfrm>
            <a:off x="457200" y="1600200"/>
            <a:ext cx="8229600" cy="4919133"/>
          </a:xfrm>
        </p:spPr>
        <p:txBody>
          <a:bodyPr>
            <a:normAutofit fontScale="92500" lnSpcReduction="20000"/>
          </a:bodyPr>
          <a:lstStyle/>
          <a:p>
            <a:pPr algn="just">
              <a:lnSpc>
                <a:spcPct val="120000"/>
              </a:lnSpc>
            </a:pPr>
            <a:r>
              <a:rPr lang="en-US" dirty="0">
                <a:solidFill>
                  <a:srgbClr val="FFFFFF"/>
                </a:solidFill>
              </a:rPr>
              <a:t>The successful development of gas shale </a:t>
            </a:r>
            <a:r>
              <a:rPr lang="en-US" dirty="0" smtClean="0">
                <a:solidFill>
                  <a:srgbClr val="FFFFFF"/>
                </a:solidFill>
              </a:rPr>
              <a:t>depends </a:t>
            </a:r>
            <a:r>
              <a:rPr lang="en-US" dirty="0">
                <a:solidFill>
                  <a:srgbClr val="FFFFFF"/>
                </a:solidFill>
              </a:rPr>
              <a:t>upon the ability to understand a number of key factors </a:t>
            </a:r>
            <a:r>
              <a:rPr lang="en-US" dirty="0" smtClean="0">
                <a:solidFill>
                  <a:srgbClr val="FFFFFF"/>
                </a:solidFill>
              </a:rPr>
              <a:t>including identifying </a:t>
            </a:r>
            <a:r>
              <a:rPr lang="en-US" dirty="0">
                <a:solidFill>
                  <a:srgbClr val="FFFFFF"/>
                </a:solidFill>
              </a:rPr>
              <a:t>the distribution of </a:t>
            </a:r>
            <a:r>
              <a:rPr lang="en-US" dirty="0" smtClean="0">
                <a:solidFill>
                  <a:srgbClr val="FFFFFF"/>
                </a:solidFill>
              </a:rPr>
              <a:t>brittleness and </a:t>
            </a:r>
            <a:r>
              <a:rPr lang="en-US" dirty="0">
                <a:solidFill>
                  <a:srgbClr val="FFFFFF"/>
                </a:solidFill>
              </a:rPr>
              <a:t>the fracture </a:t>
            </a:r>
            <a:r>
              <a:rPr lang="en-US" dirty="0" smtClean="0">
                <a:solidFill>
                  <a:srgbClr val="FFFFFF"/>
                </a:solidFill>
              </a:rPr>
              <a:t>network</a:t>
            </a:r>
          </a:p>
          <a:p>
            <a:pPr marL="0" indent="0" algn="just">
              <a:lnSpc>
                <a:spcPct val="120000"/>
              </a:lnSpc>
              <a:buNone/>
            </a:pPr>
            <a:endParaRPr lang="en-US" dirty="0" smtClean="0">
              <a:solidFill>
                <a:srgbClr val="FFFFFF"/>
              </a:solidFill>
            </a:endParaRPr>
          </a:p>
          <a:p>
            <a:pPr algn="just">
              <a:lnSpc>
                <a:spcPct val="120000"/>
              </a:lnSpc>
            </a:pPr>
            <a:r>
              <a:rPr lang="en-US" dirty="0">
                <a:solidFill>
                  <a:srgbClr val="FFFFFF"/>
                </a:solidFill>
              </a:rPr>
              <a:t>Implementation of converted-wave seismic technologies for the gas shale exploration provides the opportunity to take advantage of integrated P/PS interpretation </a:t>
            </a:r>
            <a:r>
              <a:rPr lang="en-US" dirty="0" smtClean="0">
                <a:solidFill>
                  <a:srgbClr val="FFFFFF"/>
                </a:solidFill>
              </a:rPr>
              <a:t>methods to </a:t>
            </a:r>
            <a:r>
              <a:rPr lang="en-US" dirty="0">
                <a:solidFill>
                  <a:srgbClr val="FFFFFF"/>
                </a:solidFill>
              </a:rPr>
              <a:t>help </a:t>
            </a:r>
            <a:r>
              <a:rPr lang="en-US" dirty="0" smtClean="0">
                <a:solidFill>
                  <a:srgbClr val="FFFFFF"/>
                </a:solidFill>
              </a:rPr>
              <a:t>characterize </a:t>
            </a:r>
            <a:r>
              <a:rPr lang="en-US" dirty="0">
                <a:solidFill>
                  <a:srgbClr val="FFFFFF"/>
                </a:solidFill>
              </a:rPr>
              <a:t>geological </a:t>
            </a:r>
            <a:r>
              <a:rPr lang="en-US" dirty="0" smtClean="0">
                <a:solidFill>
                  <a:srgbClr val="FFFFFF"/>
                </a:solidFill>
              </a:rPr>
              <a:t>properties.</a:t>
            </a:r>
            <a:endParaRPr lang="en-US" dirty="0">
              <a:solidFill>
                <a:srgbClr val="FFFFFF"/>
              </a:solidFill>
            </a:endParaRPr>
          </a:p>
        </p:txBody>
      </p:sp>
    </p:spTree>
    <p:extLst>
      <p:ext uri="{BB962C8B-B14F-4D97-AF65-F5344CB8AC3E}">
        <p14:creationId xmlns:p14="http://schemas.microsoft.com/office/powerpoint/2010/main" val="2188839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3556"/>
            <a:ext cx="8229600" cy="2751665"/>
          </a:xfrm>
        </p:spPr>
        <p:txBody>
          <a:bodyPr>
            <a:noAutofit/>
          </a:bodyPr>
          <a:lstStyle/>
          <a:p>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Thank you for your attention</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795866" y="5305778"/>
            <a:ext cx="7501467" cy="1159050"/>
          </a:xfrm>
        </p:spPr>
        <p:txBody>
          <a:bodyPr/>
          <a:lstStyle/>
          <a:p>
            <a:pPr marL="0" indent="0" algn="ctr">
              <a:buNone/>
            </a:pPr>
            <a:r>
              <a:rPr lang="en-US" dirty="0" smtClean="0">
                <a:solidFill>
                  <a:srgbClr val="FF1AEF"/>
                </a:solidFill>
              </a:rPr>
              <a:t>“</a:t>
            </a:r>
            <a:r>
              <a:rPr lang="en-US" dirty="0" smtClean="0">
                <a:solidFill>
                  <a:srgbClr val="1FFF28"/>
                </a:solidFill>
              </a:rPr>
              <a:t>Subtle variation in seismic means major variation in economics</a:t>
            </a:r>
            <a:r>
              <a:rPr lang="en-US" dirty="0" smtClean="0">
                <a:solidFill>
                  <a:srgbClr val="FF1AEF"/>
                </a:solidFill>
              </a:rPr>
              <a:t>”</a:t>
            </a:r>
            <a:r>
              <a:rPr lang="en-US" dirty="0" smtClean="0">
                <a:solidFill>
                  <a:srgbClr val="4CC03E"/>
                </a:solidFill>
              </a:rPr>
              <a:t> </a:t>
            </a:r>
            <a:endParaRPr lang="en-US" dirty="0">
              <a:solidFill>
                <a:srgbClr val="4CC03E"/>
              </a:solidFill>
            </a:endParaRPr>
          </a:p>
        </p:txBody>
      </p:sp>
    </p:spTree>
    <p:extLst>
      <p:ext uri="{BB962C8B-B14F-4D97-AF65-F5344CB8AC3E}">
        <p14:creationId xmlns:p14="http://schemas.microsoft.com/office/powerpoint/2010/main" val="34466566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0"/>
            <a:ext cx="8229600" cy="871018"/>
          </a:xfrm>
        </p:spPr>
        <p:txBody>
          <a:bodyPr>
            <a:normAutofit/>
          </a:bodyPr>
          <a:lstStyle/>
          <a:p>
            <a:r>
              <a:rPr lang="en-US" sz="3200" b="1" dirty="0">
                <a:solidFill>
                  <a:srgbClr val="FFFF00"/>
                </a:solidFill>
              </a:rPr>
              <a:t>I</a:t>
            </a:r>
            <a:r>
              <a:rPr lang="en-US" sz="3200" b="1" dirty="0" smtClean="0">
                <a:solidFill>
                  <a:srgbClr val="FFFF00"/>
                </a:solidFill>
              </a:rPr>
              <a:t>ntroduction</a:t>
            </a:r>
            <a:endParaRPr lang="en-US" sz="3200" b="1" dirty="0">
              <a:solidFill>
                <a:srgbClr val="FFFF00"/>
              </a:solidFill>
            </a:endParaRPr>
          </a:p>
        </p:txBody>
      </p:sp>
      <p:sp>
        <p:nvSpPr>
          <p:cNvPr id="3" name="Content Placeholder 2"/>
          <p:cNvSpPr>
            <a:spLocks noGrp="1"/>
          </p:cNvSpPr>
          <p:nvPr>
            <p:ph idx="1"/>
          </p:nvPr>
        </p:nvSpPr>
        <p:spPr>
          <a:xfrm>
            <a:off x="457200" y="818951"/>
            <a:ext cx="8229600" cy="5897937"/>
          </a:xfrm>
        </p:spPr>
        <p:txBody>
          <a:bodyPr>
            <a:normAutofit fontScale="85000" lnSpcReduction="10000"/>
          </a:bodyPr>
          <a:lstStyle/>
          <a:p>
            <a:pPr algn="just">
              <a:lnSpc>
                <a:spcPct val="120000"/>
              </a:lnSpc>
            </a:pPr>
            <a:r>
              <a:rPr lang="en-US" sz="3100" dirty="0" smtClean="0">
                <a:solidFill>
                  <a:schemeClr val="bg1"/>
                </a:solidFill>
              </a:rPr>
              <a:t>Shale represents around 75% of most sedimentary basins and contains largely untapped natural gas reserves. </a:t>
            </a:r>
          </a:p>
          <a:p>
            <a:pPr algn="just">
              <a:lnSpc>
                <a:spcPct val="120000"/>
              </a:lnSpc>
            </a:pPr>
            <a:r>
              <a:rPr lang="en-US" sz="3100" dirty="0" smtClean="0">
                <a:solidFill>
                  <a:schemeClr val="bg1"/>
                </a:solidFill>
              </a:rPr>
              <a:t>The Marcellus </a:t>
            </a:r>
            <a:r>
              <a:rPr lang="en-US" sz="3100" dirty="0">
                <a:solidFill>
                  <a:schemeClr val="bg1"/>
                </a:solidFill>
              </a:rPr>
              <a:t>shale has a significant potential with a natural gas content estimated about 500 trillion cubic feet </a:t>
            </a:r>
            <a:r>
              <a:rPr lang="en-US" sz="3100" dirty="0">
                <a:solidFill>
                  <a:srgbClr val="FF1AEF"/>
                </a:solidFill>
              </a:rPr>
              <a:t>(</a:t>
            </a:r>
            <a:r>
              <a:rPr lang="en-US" sz="3100" dirty="0" err="1">
                <a:solidFill>
                  <a:srgbClr val="FF1AEF"/>
                </a:solidFill>
              </a:rPr>
              <a:t>Engelder</a:t>
            </a:r>
            <a:r>
              <a:rPr lang="en-US" sz="3100" dirty="0">
                <a:solidFill>
                  <a:srgbClr val="FF1AEF"/>
                </a:solidFill>
              </a:rPr>
              <a:t>, 2009</a:t>
            </a:r>
            <a:r>
              <a:rPr lang="en-US" sz="3100" dirty="0" smtClean="0">
                <a:solidFill>
                  <a:srgbClr val="FF1AEF"/>
                </a:solidFill>
              </a:rPr>
              <a:t>)</a:t>
            </a:r>
            <a:r>
              <a:rPr lang="en-US" sz="3100" dirty="0" smtClean="0">
                <a:solidFill>
                  <a:schemeClr val="bg1"/>
                </a:solidFill>
              </a:rPr>
              <a:t>.</a:t>
            </a:r>
          </a:p>
          <a:p>
            <a:pPr algn="just"/>
            <a:endParaRPr lang="en-US" sz="3100" dirty="0" smtClean="0">
              <a:solidFill>
                <a:schemeClr val="bg1"/>
              </a:solidFill>
            </a:endParaRPr>
          </a:p>
          <a:p>
            <a:pPr algn="just">
              <a:lnSpc>
                <a:spcPct val="110000"/>
              </a:lnSpc>
            </a:pPr>
            <a:r>
              <a:rPr lang="en-US" sz="3100" dirty="0">
                <a:solidFill>
                  <a:schemeClr val="bg1"/>
                </a:solidFill>
              </a:rPr>
              <a:t>C</a:t>
            </a:r>
            <a:r>
              <a:rPr lang="en-US" sz="3100" dirty="0" smtClean="0">
                <a:solidFill>
                  <a:schemeClr val="bg1"/>
                </a:solidFill>
              </a:rPr>
              <a:t>haracterization </a:t>
            </a:r>
            <a:r>
              <a:rPr lang="en-US" sz="3100" dirty="0">
                <a:solidFill>
                  <a:schemeClr val="bg1"/>
                </a:solidFill>
              </a:rPr>
              <a:t>of </a:t>
            </a:r>
            <a:r>
              <a:rPr lang="en-US" sz="3100" dirty="0" smtClean="0">
                <a:solidFill>
                  <a:schemeClr val="bg1"/>
                </a:solidFill>
              </a:rPr>
              <a:t>gas shale reservoir is challenged by its highly heterogeneous nature.</a:t>
            </a:r>
          </a:p>
          <a:p>
            <a:pPr algn="just">
              <a:lnSpc>
                <a:spcPct val="110000"/>
              </a:lnSpc>
            </a:pPr>
            <a:r>
              <a:rPr lang="en-US" sz="3100" dirty="0" smtClean="0">
                <a:solidFill>
                  <a:schemeClr val="bg1"/>
                </a:solidFill>
              </a:rPr>
              <a:t>Multicomponent seismic brings </a:t>
            </a:r>
            <a:r>
              <a:rPr lang="en-US" sz="3100" dirty="0">
                <a:solidFill>
                  <a:schemeClr val="bg1"/>
                </a:solidFill>
              </a:rPr>
              <a:t>the opportunity to analyze P-wave and S-wave type </a:t>
            </a:r>
            <a:r>
              <a:rPr lang="en-US" sz="3100" dirty="0" smtClean="0">
                <a:solidFill>
                  <a:schemeClr val="bg1"/>
                </a:solidFill>
              </a:rPr>
              <a:t>velocity which play </a:t>
            </a:r>
            <a:r>
              <a:rPr lang="en-US" sz="3100" dirty="0">
                <a:solidFill>
                  <a:schemeClr val="bg1"/>
                </a:solidFill>
              </a:rPr>
              <a:t>a very important role in the characterization of </a:t>
            </a:r>
            <a:r>
              <a:rPr lang="en-US" sz="3100" dirty="0" smtClean="0">
                <a:solidFill>
                  <a:schemeClr val="bg1"/>
                </a:solidFill>
              </a:rPr>
              <a:t>these unconventional plays by mapping the </a:t>
            </a:r>
            <a:r>
              <a:rPr lang="en-US" sz="3100" dirty="0">
                <a:solidFill>
                  <a:schemeClr val="bg1"/>
                </a:solidFill>
              </a:rPr>
              <a:t>distribution </a:t>
            </a:r>
            <a:r>
              <a:rPr lang="en-US" sz="3100" dirty="0" smtClean="0">
                <a:solidFill>
                  <a:schemeClr val="bg1"/>
                </a:solidFill>
              </a:rPr>
              <a:t>of </a:t>
            </a:r>
            <a:r>
              <a:rPr lang="en-US" sz="3100" dirty="0">
                <a:solidFill>
                  <a:schemeClr val="bg1"/>
                </a:solidFill>
              </a:rPr>
              <a:t>sweet </a:t>
            </a:r>
            <a:r>
              <a:rPr lang="en-US" sz="3100" dirty="0" smtClean="0">
                <a:solidFill>
                  <a:schemeClr val="bg1"/>
                </a:solidFill>
              </a:rPr>
              <a:t>spots</a:t>
            </a:r>
            <a:r>
              <a:rPr lang="en-US" sz="3100" dirty="0">
                <a:solidFill>
                  <a:schemeClr val="bg1"/>
                </a:solidFill>
              </a:rPr>
              <a:t>.</a:t>
            </a:r>
          </a:p>
          <a:p>
            <a:pPr>
              <a:lnSpc>
                <a:spcPct val="110000"/>
              </a:lnSpc>
            </a:pPr>
            <a:endParaRPr lang="en-US" dirty="0">
              <a:solidFill>
                <a:schemeClr val="bg1"/>
              </a:solidFill>
            </a:endParaRPr>
          </a:p>
        </p:txBody>
      </p:sp>
    </p:spTree>
    <p:extLst>
      <p:ext uri="{BB962C8B-B14F-4D97-AF65-F5344CB8AC3E}">
        <p14:creationId xmlns:p14="http://schemas.microsoft.com/office/powerpoint/2010/main" val="3646598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84918"/>
          </a:xfrm>
        </p:spPr>
        <p:txBody>
          <a:bodyPr>
            <a:normAutofit/>
          </a:bodyPr>
          <a:lstStyle/>
          <a:p>
            <a:r>
              <a:rPr lang="en-GB" sz="3200" b="1" dirty="0" smtClean="0">
                <a:solidFill>
                  <a:srgbClr val="FFFF00"/>
                </a:solidFill>
              </a:rPr>
              <a:t>Study Objectives</a:t>
            </a:r>
            <a:endParaRPr lang="en-US" sz="3200" dirty="0"/>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pPr algn="just"/>
            <a:r>
              <a:rPr lang="en-US" dirty="0" smtClean="0">
                <a:solidFill>
                  <a:srgbClr val="FFFFFF"/>
                </a:solidFill>
              </a:rPr>
              <a:t>The main focus of this </a:t>
            </a:r>
            <a:r>
              <a:rPr lang="en-US" dirty="0">
                <a:solidFill>
                  <a:srgbClr val="FFFFFF"/>
                </a:solidFill>
              </a:rPr>
              <a:t>research </a:t>
            </a:r>
            <a:r>
              <a:rPr lang="en-US" dirty="0" smtClean="0">
                <a:solidFill>
                  <a:srgbClr val="FFFFFF"/>
                </a:solidFill>
              </a:rPr>
              <a:t>is:</a:t>
            </a:r>
          </a:p>
          <a:p>
            <a:pPr marL="0" indent="0" algn="just">
              <a:buNone/>
            </a:pPr>
            <a:endParaRPr lang="en-US" dirty="0" smtClean="0">
              <a:solidFill>
                <a:srgbClr val="FFFFFF"/>
              </a:solidFill>
            </a:endParaRPr>
          </a:p>
          <a:p>
            <a:pPr lvl="1" algn="just">
              <a:buSzPct val="50000"/>
              <a:buFont typeface="Wingdings" charset="2"/>
              <a:buChar char="Ø"/>
            </a:pPr>
            <a:r>
              <a:rPr lang="en-US" dirty="0" smtClean="0">
                <a:solidFill>
                  <a:srgbClr val="FFFFFF"/>
                </a:solidFill>
              </a:rPr>
              <a:t>The estimation of </a:t>
            </a:r>
            <a:r>
              <a:rPr lang="en-US" dirty="0">
                <a:solidFill>
                  <a:srgbClr val="FFFFFF"/>
                </a:solidFill>
              </a:rPr>
              <a:t>Vp/</a:t>
            </a:r>
            <a:r>
              <a:rPr lang="en-US" dirty="0" err="1">
                <a:solidFill>
                  <a:srgbClr val="FFFFFF"/>
                </a:solidFill>
              </a:rPr>
              <a:t>Vs</a:t>
            </a:r>
            <a:r>
              <a:rPr lang="en-US" dirty="0">
                <a:solidFill>
                  <a:srgbClr val="FFFFFF"/>
                </a:solidFill>
              </a:rPr>
              <a:t> velocity ratio </a:t>
            </a:r>
            <a:r>
              <a:rPr lang="en-US" dirty="0" smtClean="0">
                <a:solidFill>
                  <a:srgbClr val="FFFFFF"/>
                </a:solidFill>
              </a:rPr>
              <a:t>from </a:t>
            </a:r>
            <a:r>
              <a:rPr lang="en-US" dirty="0">
                <a:solidFill>
                  <a:srgbClr val="FFFFFF"/>
                </a:solidFill>
              </a:rPr>
              <a:t>multicomponent seismic </a:t>
            </a:r>
            <a:r>
              <a:rPr lang="en-US" dirty="0" smtClean="0">
                <a:solidFill>
                  <a:srgbClr val="FFFFFF"/>
                </a:solidFill>
              </a:rPr>
              <a:t>travel-times</a:t>
            </a:r>
          </a:p>
          <a:p>
            <a:pPr marL="457200" lvl="1" indent="0" algn="just">
              <a:buSzPct val="50000"/>
              <a:buNone/>
            </a:pPr>
            <a:endParaRPr lang="en-US" dirty="0" smtClean="0">
              <a:solidFill>
                <a:srgbClr val="FFFFFF"/>
              </a:solidFill>
            </a:endParaRPr>
          </a:p>
          <a:p>
            <a:pPr lvl="1" algn="just">
              <a:buSzPct val="50000"/>
              <a:buFont typeface="Wingdings" charset="2"/>
              <a:buChar char="Ø"/>
            </a:pPr>
            <a:r>
              <a:rPr lang="en-US" dirty="0" smtClean="0">
                <a:solidFill>
                  <a:srgbClr val="FFFFFF"/>
                </a:solidFill>
              </a:rPr>
              <a:t>The application </a:t>
            </a:r>
            <a:r>
              <a:rPr lang="en-US" dirty="0">
                <a:solidFill>
                  <a:srgbClr val="FFFFFF"/>
                </a:solidFill>
              </a:rPr>
              <a:t>of Vp/</a:t>
            </a:r>
            <a:r>
              <a:rPr lang="en-US" dirty="0" err="1">
                <a:solidFill>
                  <a:srgbClr val="FFFFFF"/>
                </a:solidFill>
              </a:rPr>
              <a:t>Vs</a:t>
            </a:r>
            <a:r>
              <a:rPr lang="en-US" dirty="0">
                <a:solidFill>
                  <a:srgbClr val="FFFFFF"/>
                </a:solidFill>
              </a:rPr>
              <a:t> </a:t>
            </a:r>
            <a:r>
              <a:rPr lang="en-US" dirty="0" smtClean="0">
                <a:solidFill>
                  <a:srgbClr val="FFFFFF"/>
                </a:solidFill>
              </a:rPr>
              <a:t>ratio estimation for </a:t>
            </a:r>
            <a:r>
              <a:rPr lang="en-US" dirty="0">
                <a:solidFill>
                  <a:srgbClr val="FFFFFF"/>
                </a:solidFill>
              </a:rPr>
              <a:t>reservoir characterization and prospect delineation in the </a:t>
            </a:r>
            <a:r>
              <a:rPr lang="en-US" dirty="0" smtClean="0">
                <a:solidFill>
                  <a:srgbClr val="FFFFFF"/>
                </a:solidFill>
              </a:rPr>
              <a:t>gas shale </a:t>
            </a:r>
            <a:r>
              <a:rPr lang="en-US" dirty="0">
                <a:solidFill>
                  <a:srgbClr val="FFFFFF"/>
                </a:solidFill>
              </a:rPr>
              <a:t>reservoir </a:t>
            </a:r>
            <a:endParaRPr lang="en-US" dirty="0" smtClean="0">
              <a:solidFill>
                <a:srgbClr val="FFFFFF"/>
              </a:solidFill>
            </a:endParaRPr>
          </a:p>
          <a:p>
            <a:pPr marL="0" indent="0" algn="just">
              <a:buNone/>
            </a:pPr>
            <a:endParaRPr lang="en-US" dirty="0" smtClean="0">
              <a:solidFill>
                <a:srgbClr val="FFFFFF"/>
              </a:solidFill>
            </a:endParaRPr>
          </a:p>
          <a:p>
            <a:pPr algn="just"/>
            <a:r>
              <a:rPr lang="en-US" u="sng" dirty="0" smtClean="0">
                <a:solidFill>
                  <a:srgbClr val="FFFF00"/>
                </a:solidFill>
              </a:rPr>
              <a:t>Challenge</a:t>
            </a:r>
            <a:r>
              <a:rPr lang="en-US" b="1" dirty="0" smtClean="0">
                <a:solidFill>
                  <a:srgbClr val="FFFF00"/>
                </a:solidFill>
              </a:rPr>
              <a:t>: </a:t>
            </a:r>
            <a:r>
              <a:rPr lang="en-US" dirty="0">
                <a:solidFill>
                  <a:srgbClr val="FFFF00"/>
                </a:solidFill>
              </a:rPr>
              <a:t>screening exploration targets </a:t>
            </a:r>
            <a:r>
              <a:rPr lang="en-US" dirty="0" smtClean="0">
                <a:solidFill>
                  <a:srgbClr val="FFFF00"/>
                </a:solidFill>
              </a:rPr>
              <a:t>by determining the </a:t>
            </a:r>
            <a:r>
              <a:rPr lang="en-US" dirty="0">
                <a:solidFill>
                  <a:srgbClr val="FFFF00"/>
                </a:solidFill>
              </a:rPr>
              <a:t>brittle intervals</a:t>
            </a:r>
          </a:p>
          <a:p>
            <a:pPr algn="just"/>
            <a:endParaRPr lang="en-US" dirty="0" smtClean="0">
              <a:solidFill>
                <a:srgbClr val="FFFFFF"/>
              </a:solidFill>
            </a:endParaRPr>
          </a:p>
          <a:p>
            <a:pPr marL="0" indent="0">
              <a:spcBef>
                <a:spcPct val="0"/>
              </a:spcBef>
              <a:buNone/>
            </a:pPr>
            <a:endParaRPr lang="en-US" b="1" dirty="0">
              <a:solidFill>
                <a:srgbClr val="FFFF00"/>
              </a:solidFill>
              <a:latin typeface="+mj-lt"/>
              <a:ea typeface="+mj-ea"/>
              <a:cs typeface="+mj-cs"/>
            </a:endParaRPr>
          </a:p>
        </p:txBody>
      </p:sp>
    </p:spTree>
    <p:extLst>
      <p:ext uri="{BB962C8B-B14F-4D97-AF65-F5344CB8AC3E}">
        <p14:creationId xmlns:p14="http://schemas.microsoft.com/office/powerpoint/2010/main" val="222614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580"/>
            <a:ext cx="8229600" cy="1143000"/>
          </a:xfrm>
        </p:spPr>
        <p:txBody>
          <a:bodyPr>
            <a:normAutofit/>
          </a:bodyPr>
          <a:lstStyle/>
          <a:p>
            <a:r>
              <a:rPr lang="en-US" sz="3600" b="1" dirty="0" smtClean="0">
                <a:solidFill>
                  <a:srgbClr val="FFFF00"/>
                </a:solidFill>
              </a:rPr>
              <a:t>Study Area</a:t>
            </a:r>
            <a:endParaRPr lang="en-US" sz="3600" b="1" dirty="0">
              <a:solidFill>
                <a:srgbClr val="FFFF00"/>
              </a:solidFill>
            </a:endParaRPr>
          </a:p>
        </p:txBody>
      </p:sp>
      <p:pic>
        <p:nvPicPr>
          <p:cNvPr id="13" name="Content Placeholder 3" descr="marcellus-net-feet-organic-rich-shale.gif"/>
          <p:cNvPicPr>
            <a:picLocks noGrp="1" noChangeAspect="1"/>
          </p:cNvPicPr>
          <p:nvPr>
            <p:ph idx="1"/>
          </p:nvPr>
        </p:nvPicPr>
        <p:blipFill rotWithShape="1">
          <a:blip r:embed="rId3">
            <a:extLst>
              <a:ext uri="{28A0092B-C50C-407E-A947-70E740481C1C}">
                <a14:useLocalDpi xmlns:a14="http://schemas.microsoft.com/office/drawing/2010/main" val="0"/>
              </a:ext>
            </a:extLst>
          </a:blip>
          <a:srcRect t="-482" b="749"/>
          <a:stretch/>
        </p:blipFill>
        <p:spPr>
          <a:xfrm>
            <a:off x="23519" y="752058"/>
            <a:ext cx="9107768" cy="6022770"/>
          </a:xfrm>
        </p:spPr>
      </p:pic>
      <p:sp>
        <p:nvSpPr>
          <p:cNvPr id="14" name="Diamond 13"/>
          <p:cNvSpPr/>
          <p:nvPr/>
        </p:nvSpPr>
        <p:spPr>
          <a:xfrm rot="21421957" flipV="1">
            <a:off x="6561398" y="1799738"/>
            <a:ext cx="211166" cy="153043"/>
          </a:xfrm>
          <a:prstGeom prst="diamond">
            <a:avLst/>
          </a:prstGeom>
          <a:solidFill>
            <a:srgbClr val="70CA02"/>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Diamond 14"/>
          <p:cNvSpPr/>
          <p:nvPr/>
        </p:nvSpPr>
        <p:spPr>
          <a:xfrm rot="21421957" flipV="1">
            <a:off x="555788" y="6060152"/>
            <a:ext cx="211166" cy="153043"/>
          </a:xfrm>
          <a:prstGeom prst="diamond">
            <a:avLst/>
          </a:prstGeom>
          <a:solidFill>
            <a:srgbClr val="70CA02"/>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 name="TextBox 15"/>
          <p:cNvSpPr txBox="1"/>
          <p:nvPr/>
        </p:nvSpPr>
        <p:spPr>
          <a:xfrm>
            <a:off x="769405" y="5973862"/>
            <a:ext cx="731292" cy="307777"/>
          </a:xfrm>
          <a:prstGeom prst="rect">
            <a:avLst/>
          </a:prstGeom>
          <a:noFill/>
        </p:spPr>
        <p:txBody>
          <a:bodyPr wrap="square" rtlCol="0">
            <a:spAutoFit/>
          </a:bodyPr>
          <a:lstStyle/>
          <a:p>
            <a:r>
              <a:rPr lang="en-US" sz="1400" b="1" dirty="0" smtClean="0">
                <a:latin typeface="Times New Roman"/>
                <a:cs typeface="Times New Roman"/>
              </a:rPr>
              <a:t>3D- 3C</a:t>
            </a:r>
            <a:endParaRPr lang="en-US" sz="1400" b="1" dirty="0">
              <a:latin typeface="Times New Roman"/>
              <a:cs typeface="Times New Roman"/>
            </a:endParaRPr>
          </a:p>
        </p:txBody>
      </p:sp>
      <p:sp>
        <p:nvSpPr>
          <p:cNvPr id="18" name="Oval 17"/>
          <p:cNvSpPr>
            <a:spLocks noChangeAspect="1"/>
          </p:cNvSpPr>
          <p:nvPr/>
        </p:nvSpPr>
        <p:spPr>
          <a:xfrm flipV="1">
            <a:off x="6654552" y="1864454"/>
            <a:ext cx="27626" cy="2743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flipV="1">
            <a:off x="603497" y="6417711"/>
            <a:ext cx="45914" cy="45914"/>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80143" y="6265490"/>
            <a:ext cx="522402" cy="307777"/>
          </a:xfrm>
          <a:prstGeom prst="rect">
            <a:avLst/>
          </a:prstGeom>
          <a:noFill/>
        </p:spPr>
        <p:txBody>
          <a:bodyPr wrap="square" rtlCol="0">
            <a:spAutoFit/>
          </a:bodyPr>
          <a:lstStyle/>
          <a:p>
            <a:r>
              <a:rPr lang="en-US" sz="1400" b="1" dirty="0" smtClean="0">
                <a:latin typeface="Times New Roman"/>
                <a:cs typeface="Times New Roman"/>
              </a:rPr>
              <a:t>well</a:t>
            </a:r>
            <a:endParaRPr lang="en-US" sz="1400" b="1" dirty="0">
              <a:latin typeface="Times New Roman"/>
              <a:cs typeface="Times New Roman"/>
            </a:endParaRPr>
          </a:p>
        </p:txBody>
      </p:sp>
      <p:grpSp>
        <p:nvGrpSpPr>
          <p:cNvPr id="12" name="Group 11"/>
          <p:cNvGrpSpPr/>
          <p:nvPr/>
        </p:nvGrpSpPr>
        <p:grpSpPr>
          <a:xfrm>
            <a:off x="5877562" y="3391003"/>
            <a:ext cx="3104496" cy="2913897"/>
            <a:chOff x="5877562" y="3391003"/>
            <a:chExt cx="3104496" cy="2913897"/>
          </a:xfrm>
        </p:grpSpPr>
        <p:pic>
          <p:nvPicPr>
            <p:cNvPr id="29" name="Picture 28" descr="Untitled7.png"/>
            <p:cNvPicPr>
              <a:picLocks noChangeAspect="1"/>
            </p:cNvPicPr>
            <p:nvPr/>
          </p:nvPicPr>
          <p:blipFill rotWithShape="1">
            <a:blip r:embed="rId4">
              <a:extLst>
                <a:ext uri="{28A0092B-C50C-407E-A947-70E740481C1C}">
                  <a14:useLocalDpi xmlns:a14="http://schemas.microsoft.com/office/drawing/2010/main" val="0"/>
                </a:ext>
              </a:extLst>
            </a:blip>
            <a:srcRect l="21550" r="2171"/>
            <a:stretch/>
          </p:blipFill>
          <p:spPr>
            <a:xfrm>
              <a:off x="5877562" y="3391003"/>
              <a:ext cx="3104496" cy="2913897"/>
            </a:xfrm>
            <a:prstGeom prst="rect">
              <a:avLst/>
            </a:prstGeom>
            <a:ln>
              <a:solidFill>
                <a:srgbClr val="000000"/>
              </a:solidFill>
            </a:ln>
          </p:spPr>
        </p:pic>
        <p:sp>
          <p:nvSpPr>
            <p:cNvPr id="30" name="Rectangle 29"/>
            <p:cNvSpPr/>
            <p:nvPr/>
          </p:nvSpPr>
          <p:spPr>
            <a:xfrm>
              <a:off x="5877562" y="4056635"/>
              <a:ext cx="491760" cy="2195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p:cNvSpPr/>
            <p:nvPr/>
          </p:nvSpPr>
          <p:spPr>
            <a:xfrm>
              <a:off x="5877562" y="3577790"/>
              <a:ext cx="682456" cy="2195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31"/>
            <p:cNvSpPr/>
            <p:nvPr/>
          </p:nvSpPr>
          <p:spPr>
            <a:xfrm>
              <a:off x="5889868" y="5627416"/>
              <a:ext cx="135663" cy="2195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cxnSp>
        <p:nvCxnSpPr>
          <p:cNvPr id="34" name="Straight Connector 33"/>
          <p:cNvCxnSpPr>
            <a:stCxn id="14" idx="1"/>
          </p:cNvCxnSpPr>
          <p:nvPr/>
        </p:nvCxnSpPr>
        <p:spPr>
          <a:xfrm flipH="1">
            <a:off x="5877562" y="1881725"/>
            <a:ext cx="683978" cy="1509278"/>
          </a:xfrm>
          <a:prstGeom prst="line">
            <a:avLst/>
          </a:prstGeom>
          <a:ln>
            <a:solidFill>
              <a:srgbClr val="FF03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4" idx="3"/>
          </p:cNvCxnSpPr>
          <p:nvPr/>
        </p:nvCxnSpPr>
        <p:spPr>
          <a:xfrm>
            <a:off x="6772422" y="1870793"/>
            <a:ext cx="2209636" cy="1520210"/>
          </a:xfrm>
          <a:prstGeom prst="line">
            <a:avLst/>
          </a:prstGeom>
          <a:ln>
            <a:solidFill>
              <a:srgbClr val="FF0300"/>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7154386" y="4659520"/>
            <a:ext cx="164469" cy="11881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8619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2204" y="-101372"/>
            <a:ext cx="6158641" cy="817967"/>
          </a:xfrm>
        </p:spPr>
        <p:txBody>
          <a:bodyPr>
            <a:normAutofit/>
          </a:bodyPr>
          <a:lstStyle/>
          <a:p>
            <a:r>
              <a:rPr lang="en-US" sz="3200" b="1" dirty="0" smtClean="0">
                <a:solidFill>
                  <a:srgbClr val="FFFF00"/>
                </a:solidFill>
              </a:rPr>
              <a:t>Marcellus </a:t>
            </a:r>
            <a:r>
              <a:rPr lang="en-US" sz="3200" b="1" dirty="0">
                <a:solidFill>
                  <a:srgbClr val="FFFF00"/>
                </a:solidFill>
              </a:rPr>
              <a:t>S</a:t>
            </a:r>
            <a:r>
              <a:rPr lang="en-US" sz="3200" b="1" dirty="0" smtClean="0">
                <a:solidFill>
                  <a:srgbClr val="FFFF00"/>
                </a:solidFill>
              </a:rPr>
              <a:t>hale </a:t>
            </a:r>
            <a:r>
              <a:rPr lang="en-US" sz="3200" b="1" dirty="0">
                <a:solidFill>
                  <a:srgbClr val="FFFF00"/>
                </a:solidFill>
              </a:rPr>
              <a:t>S</a:t>
            </a:r>
            <a:r>
              <a:rPr lang="en-US" sz="3200" b="1" dirty="0" smtClean="0">
                <a:solidFill>
                  <a:srgbClr val="FFFF00"/>
                </a:solidFill>
              </a:rPr>
              <a:t>tratigraphy</a:t>
            </a:r>
            <a:endParaRPr lang="en-US" sz="3200" dirty="0"/>
          </a:p>
        </p:txBody>
      </p:sp>
      <p:pic>
        <p:nvPicPr>
          <p:cNvPr id="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92" b="8636"/>
          <a:stretch/>
        </p:blipFill>
        <p:spPr bwMode="auto">
          <a:xfrm>
            <a:off x="198203" y="82071"/>
            <a:ext cx="2596334" cy="675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p:cNvSpPr>
          <p:nvPr/>
        </p:nvSpPr>
        <p:spPr>
          <a:xfrm>
            <a:off x="1362769" y="1745143"/>
            <a:ext cx="1291716" cy="68896"/>
          </a:xfrm>
          <a:prstGeom prst="rect">
            <a:avLst/>
          </a:prstGeom>
          <a:solidFill>
            <a:srgbClr val="57A1E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chemeClr val="tx1"/>
                </a:solidFill>
              </a:rPr>
              <a:t>Tully </a:t>
            </a:r>
            <a:r>
              <a:rPr lang="en-US" sz="500" dirty="0" err="1" smtClean="0">
                <a:solidFill>
                  <a:schemeClr val="tx1"/>
                </a:solidFill>
              </a:rPr>
              <a:t>Fm</a:t>
            </a:r>
            <a:endParaRPr lang="en-US" sz="500" dirty="0">
              <a:solidFill>
                <a:schemeClr val="tx1"/>
              </a:solidFill>
            </a:endParaRPr>
          </a:p>
        </p:txBody>
      </p:sp>
      <p:grpSp>
        <p:nvGrpSpPr>
          <p:cNvPr id="27" name="Group 26"/>
          <p:cNvGrpSpPr/>
          <p:nvPr/>
        </p:nvGrpSpPr>
        <p:grpSpPr>
          <a:xfrm>
            <a:off x="3807278" y="1041238"/>
            <a:ext cx="902938" cy="3111105"/>
            <a:chOff x="3829144" y="1542584"/>
            <a:chExt cx="902938" cy="3111105"/>
          </a:xfrm>
        </p:grpSpPr>
        <p:sp>
          <p:nvSpPr>
            <p:cNvPr id="21" name="Rectangle 20"/>
            <p:cNvSpPr/>
            <p:nvPr/>
          </p:nvSpPr>
          <p:spPr>
            <a:xfrm>
              <a:off x="3837500" y="1542584"/>
              <a:ext cx="873694" cy="311110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IMG"/>
            <p:cNvPicPr>
              <a:picLocks noChangeAspect="1" noChangeArrowheads="1"/>
            </p:cNvPicPr>
            <p:nvPr/>
          </p:nvPicPr>
          <p:blipFill rotWithShape="1">
            <a:blip r:embed="rId4">
              <a:extLst>
                <a:ext uri="{28A0092B-C50C-407E-A947-70E740481C1C}">
                  <a14:useLocalDpi xmlns:a14="http://schemas.microsoft.com/office/drawing/2010/main" val="0"/>
                </a:ext>
              </a:extLst>
            </a:blip>
            <a:srcRect l="44193" t="62503" r="43625" b="32253"/>
            <a:stretch/>
          </p:blipFill>
          <p:spPr bwMode="auto">
            <a:xfrm rot="21540000">
              <a:off x="3858957" y="3727834"/>
              <a:ext cx="873125" cy="91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descr="IMG"/>
            <p:cNvPicPr>
              <a:picLocks noChangeAspect="1" noChangeArrowheads="1"/>
            </p:cNvPicPr>
            <p:nvPr/>
          </p:nvPicPr>
          <p:blipFill rotWithShape="1">
            <a:blip r:embed="rId4">
              <a:extLst>
                <a:ext uri="{28A0092B-C50C-407E-A947-70E740481C1C}">
                  <a14:useLocalDpi xmlns:a14="http://schemas.microsoft.com/office/drawing/2010/main" val="0"/>
                </a:ext>
              </a:extLst>
            </a:blip>
            <a:srcRect l="44193" t="67795" r="43625" b="27875"/>
            <a:stretch/>
          </p:blipFill>
          <p:spPr bwMode="auto">
            <a:xfrm rot="21540000">
              <a:off x="3844051" y="2702319"/>
              <a:ext cx="873125" cy="75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descr="IMG"/>
            <p:cNvPicPr>
              <a:picLocks noChangeAspect="1" noChangeArrowheads="1"/>
            </p:cNvPicPr>
            <p:nvPr/>
          </p:nvPicPr>
          <p:blipFill rotWithShape="1">
            <a:blip r:embed="rId4">
              <a:extLst>
                <a:ext uri="{28A0092B-C50C-407E-A947-70E740481C1C}">
                  <a14:useLocalDpi xmlns:a14="http://schemas.microsoft.com/office/drawing/2010/main" val="0"/>
                </a:ext>
              </a:extLst>
            </a:blip>
            <a:srcRect l="44193" t="62503" r="43625" b="32253"/>
            <a:stretch/>
          </p:blipFill>
          <p:spPr bwMode="auto">
            <a:xfrm rot="21540000">
              <a:off x="3829144" y="1550135"/>
              <a:ext cx="873125" cy="91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851009" y="3441191"/>
              <a:ext cx="869928" cy="269125"/>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841265" y="2472262"/>
              <a:ext cx="869928" cy="223402"/>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9" name="Straight Connector 28"/>
          <p:cNvCxnSpPr/>
          <p:nvPr/>
        </p:nvCxnSpPr>
        <p:spPr>
          <a:xfrm flipV="1">
            <a:off x="2654485" y="1041239"/>
            <a:ext cx="1161149" cy="7039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666244" y="1923884"/>
            <a:ext cx="1144846" cy="22284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326773" y="1269897"/>
            <a:ext cx="1701983" cy="369332"/>
          </a:xfrm>
          <a:prstGeom prst="rect">
            <a:avLst/>
          </a:prstGeom>
          <a:noFill/>
        </p:spPr>
        <p:txBody>
          <a:bodyPr wrap="none" rtlCol="0">
            <a:spAutoFit/>
          </a:bodyPr>
          <a:lstStyle/>
          <a:p>
            <a:r>
              <a:rPr lang="en-US" dirty="0" smtClean="0">
                <a:solidFill>
                  <a:schemeClr val="bg1"/>
                </a:solidFill>
              </a:rPr>
              <a:t>Tully limestones</a:t>
            </a:r>
            <a:endParaRPr lang="en-US" dirty="0">
              <a:solidFill>
                <a:schemeClr val="bg1"/>
              </a:solidFill>
            </a:endParaRPr>
          </a:p>
        </p:txBody>
      </p:sp>
      <p:sp>
        <p:nvSpPr>
          <p:cNvPr id="37" name="TextBox 36"/>
          <p:cNvSpPr txBox="1"/>
          <p:nvPr/>
        </p:nvSpPr>
        <p:spPr>
          <a:xfrm>
            <a:off x="5326773" y="3515261"/>
            <a:ext cx="2237136" cy="369332"/>
          </a:xfrm>
          <a:prstGeom prst="rect">
            <a:avLst/>
          </a:prstGeom>
          <a:noFill/>
        </p:spPr>
        <p:txBody>
          <a:bodyPr wrap="none" rtlCol="0">
            <a:spAutoFit/>
          </a:bodyPr>
          <a:lstStyle/>
          <a:p>
            <a:r>
              <a:rPr lang="en-US" dirty="0" err="1" smtClean="0">
                <a:solidFill>
                  <a:schemeClr val="bg1"/>
                </a:solidFill>
              </a:rPr>
              <a:t>Onondoga</a:t>
            </a:r>
            <a:r>
              <a:rPr lang="en-US" dirty="0" smtClean="0">
                <a:solidFill>
                  <a:schemeClr val="bg1"/>
                </a:solidFill>
              </a:rPr>
              <a:t> limestones</a:t>
            </a:r>
            <a:endParaRPr lang="en-US" dirty="0">
              <a:solidFill>
                <a:schemeClr val="bg1"/>
              </a:solidFill>
            </a:endParaRPr>
          </a:p>
        </p:txBody>
      </p:sp>
      <p:sp>
        <p:nvSpPr>
          <p:cNvPr id="38" name="Rectangle 37"/>
          <p:cNvSpPr/>
          <p:nvPr/>
        </p:nvSpPr>
        <p:spPr>
          <a:xfrm>
            <a:off x="4261492" y="5216254"/>
            <a:ext cx="4572000" cy="646331"/>
          </a:xfrm>
          <a:prstGeom prst="rect">
            <a:avLst/>
          </a:prstGeom>
        </p:spPr>
        <p:txBody>
          <a:bodyPr>
            <a:spAutoFit/>
          </a:bodyPr>
          <a:lstStyle/>
          <a:p>
            <a:r>
              <a:rPr lang="en-US" dirty="0">
                <a:solidFill>
                  <a:srgbClr val="FFFFFF"/>
                </a:solidFill>
              </a:rPr>
              <a:t>The lithology variation is a result of the sea level oscillation </a:t>
            </a:r>
          </a:p>
        </p:txBody>
      </p:sp>
      <p:sp>
        <p:nvSpPr>
          <p:cNvPr id="39" name="Right Brace 38"/>
          <p:cNvSpPr/>
          <p:nvPr/>
        </p:nvSpPr>
        <p:spPr>
          <a:xfrm>
            <a:off x="4903453" y="1974644"/>
            <a:ext cx="293972" cy="1234326"/>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p:cNvSpPr txBox="1"/>
          <p:nvPr/>
        </p:nvSpPr>
        <p:spPr>
          <a:xfrm>
            <a:off x="5349824" y="2351200"/>
            <a:ext cx="1645177" cy="369332"/>
          </a:xfrm>
          <a:prstGeom prst="rect">
            <a:avLst/>
          </a:prstGeom>
          <a:noFill/>
        </p:spPr>
        <p:txBody>
          <a:bodyPr wrap="none" rtlCol="0">
            <a:spAutoFit/>
          </a:bodyPr>
          <a:lstStyle/>
          <a:p>
            <a:r>
              <a:rPr lang="en-US" dirty="0" smtClean="0">
                <a:solidFill>
                  <a:schemeClr val="bg1"/>
                </a:solidFill>
              </a:rPr>
              <a:t>Marcellus shale</a:t>
            </a:r>
            <a:endParaRPr lang="en-US" dirty="0">
              <a:solidFill>
                <a:schemeClr val="bg1"/>
              </a:solidFill>
            </a:endParaRPr>
          </a:p>
        </p:txBody>
      </p:sp>
      <p:cxnSp>
        <p:nvCxnSpPr>
          <p:cNvPr id="42" name="Straight Arrow Connector 41"/>
          <p:cNvCxnSpPr/>
          <p:nvPr/>
        </p:nvCxnSpPr>
        <p:spPr>
          <a:xfrm flipH="1">
            <a:off x="4718163" y="1493298"/>
            <a:ext cx="47926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4718163" y="3701026"/>
            <a:ext cx="47926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 name="Right Arrow 43"/>
          <p:cNvSpPr/>
          <p:nvPr/>
        </p:nvSpPr>
        <p:spPr>
          <a:xfrm>
            <a:off x="3245452" y="5385278"/>
            <a:ext cx="903155" cy="266031"/>
          </a:xfrm>
          <a:prstGeom prst="rightArrow">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spTree>
    <p:extLst>
      <p:ext uri="{BB962C8B-B14F-4D97-AF65-F5344CB8AC3E}">
        <p14:creationId xmlns:p14="http://schemas.microsoft.com/office/powerpoint/2010/main" val="38440005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Tectonic Bulge Model B"/>
          <p:cNvPicPr>
            <a:picLocks noChangeAspect="1" noChangeArrowheads="1"/>
          </p:cNvPicPr>
          <p:nvPr/>
        </p:nvPicPr>
        <p:blipFill rotWithShape="1">
          <a:blip r:embed="rId3">
            <a:extLst>
              <a:ext uri="{28A0092B-C50C-407E-A947-70E740481C1C}">
                <a14:useLocalDpi xmlns:a14="http://schemas.microsoft.com/office/drawing/2010/main" val="0"/>
              </a:ext>
            </a:extLst>
          </a:blip>
          <a:srcRect l="23143"/>
          <a:stretch/>
        </p:blipFill>
        <p:spPr bwMode="auto">
          <a:xfrm>
            <a:off x="0" y="635000"/>
            <a:ext cx="9144000" cy="626419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14111" y="5711694"/>
            <a:ext cx="3657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6pPr>
            <a:lvl7pPr marL="29718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7pPr>
            <a:lvl8pPr marL="34290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8pPr>
            <a:lvl9pPr marL="38862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9pPr>
          </a:lstStyle>
          <a:p>
            <a:pPr eaLnBrk="1" hangingPunct="1"/>
            <a:r>
              <a:rPr lang="en-US" sz="1400" b="0" dirty="0">
                <a:latin typeface="+mn-lt"/>
                <a:ea typeface="+mn-ea"/>
              </a:rPr>
              <a:t>PHASE ONE – Initial Collision - African Plate Overrides and Depresses NA Plate – Generating a </a:t>
            </a:r>
            <a:r>
              <a:rPr lang="en-US" sz="1400" dirty="0">
                <a:solidFill>
                  <a:srgbClr val="FF0000"/>
                </a:solidFill>
                <a:latin typeface="+mn-lt"/>
                <a:ea typeface="+mn-ea"/>
              </a:rPr>
              <a:t>very Deep, Anoxic, Sediment Starved Basin </a:t>
            </a:r>
            <a:r>
              <a:rPr lang="en-US" sz="1400" b="0" dirty="0">
                <a:latin typeface="+mn-lt"/>
                <a:ea typeface="+mn-ea"/>
              </a:rPr>
              <a:t>Termed a Proximal Trough and associated Peripheral Bulge.</a:t>
            </a:r>
          </a:p>
        </p:txBody>
      </p:sp>
      <p:sp>
        <p:nvSpPr>
          <p:cNvPr id="9" name="Text Box 7"/>
          <p:cNvSpPr txBox="1">
            <a:spLocks noChangeArrowheads="1"/>
          </p:cNvSpPr>
          <p:nvPr/>
        </p:nvSpPr>
        <p:spPr bwMode="auto">
          <a:xfrm>
            <a:off x="7543800" y="4295293"/>
            <a:ext cx="1600200" cy="4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6pPr>
            <a:lvl7pPr marL="29718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7pPr>
            <a:lvl8pPr marL="34290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8pPr>
            <a:lvl9pPr marL="38862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9pPr>
          </a:lstStyle>
          <a:p>
            <a:pPr algn="ctr" eaLnBrk="1" hangingPunct="1">
              <a:spcBef>
                <a:spcPct val="50000"/>
              </a:spcBef>
            </a:pPr>
            <a:r>
              <a:rPr lang="en-US" sz="1400"/>
              <a:t>Overriding African Plate</a:t>
            </a:r>
          </a:p>
        </p:txBody>
      </p:sp>
      <p:sp>
        <p:nvSpPr>
          <p:cNvPr id="10" name="Line 8"/>
          <p:cNvSpPr>
            <a:spLocks noChangeShapeType="1"/>
          </p:cNvSpPr>
          <p:nvPr/>
        </p:nvSpPr>
        <p:spPr bwMode="auto">
          <a:xfrm>
            <a:off x="8610600" y="4711263"/>
            <a:ext cx="152400" cy="4852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9"/>
          <p:cNvSpPr txBox="1">
            <a:spLocks noChangeArrowheads="1"/>
          </p:cNvSpPr>
          <p:nvPr/>
        </p:nvSpPr>
        <p:spPr bwMode="auto">
          <a:xfrm>
            <a:off x="5322716" y="5350556"/>
            <a:ext cx="1295400" cy="58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6pPr>
            <a:lvl7pPr marL="29718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7pPr>
            <a:lvl8pPr marL="34290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8pPr>
            <a:lvl9pPr marL="38862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9pPr>
          </a:lstStyle>
          <a:p>
            <a:pPr algn="ctr" eaLnBrk="1" hangingPunct="1">
              <a:spcBef>
                <a:spcPct val="50000"/>
              </a:spcBef>
            </a:pPr>
            <a:r>
              <a:rPr lang="en-US" dirty="0"/>
              <a:t>Proximal Trough</a:t>
            </a:r>
          </a:p>
        </p:txBody>
      </p:sp>
      <p:sp>
        <p:nvSpPr>
          <p:cNvPr id="12" name="Line 11"/>
          <p:cNvSpPr>
            <a:spLocks noChangeShapeType="1"/>
          </p:cNvSpPr>
          <p:nvPr/>
        </p:nvSpPr>
        <p:spPr bwMode="auto">
          <a:xfrm>
            <a:off x="5960538" y="5793522"/>
            <a:ext cx="0" cy="3466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Rectangle 15"/>
          <p:cNvSpPr>
            <a:spLocks noChangeArrowheads="1"/>
          </p:cNvSpPr>
          <p:nvPr/>
        </p:nvSpPr>
        <p:spPr bwMode="auto">
          <a:xfrm>
            <a:off x="-14111" y="3757998"/>
            <a:ext cx="2362200" cy="143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t>PHASE TWO–Collision  ends and NA Plate rebounds. Deep, Anoxic, Sediment Starved Basin shallows and both Bulge and Trough migrate westward.</a:t>
            </a:r>
          </a:p>
        </p:txBody>
      </p:sp>
      <p:sp>
        <p:nvSpPr>
          <p:cNvPr id="16" name="Rectangle 16"/>
          <p:cNvSpPr>
            <a:spLocks noChangeArrowheads="1"/>
          </p:cNvSpPr>
          <p:nvPr/>
        </p:nvSpPr>
        <p:spPr bwMode="auto">
          <a:xfrm>
            <a:off x="-14111" y="1995197"/>
            <a:ext cx="2057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t>PHASE THREE – Erosion of highlands </a:t>
            </a:r>
            <a:r>
              <a:rPr lang="en-US" sz="1400" b="1" dirty="0">
                <a:solidFill>
                  <a:srgbClr val="FF0000"/>
                </a:solidFill>
              </a:rPr>
              <a:t>rapidly</a:t>
            </a:r>
            <a:r>
              <a:rPr lang="en-US" sz="1400" dirty="0"/>
              <a:t> fills </a:t>
            </a:r>
            <a:r>
              <a:rPr lang="en-US" sz="1400" dirty="0" err="1"/>
              <a:t>shallowing</a:t>
            </a:r>
            <a:r>
              <a:rPr lang="en-US" sz="1400" dirty="0"/>
              <a:t> basin, Trough and Bulge features migrate further west.</a:t>
            </a:r>
            <a:endParaRPr lang="en-US" dirty="0"/>
          </a:p>
        </p:txBody>
      </p:sp>
      <p:sp>
        <p:nvSpPr>
          <p:cNvPr id="17" name="Text Box 17"/>
          <p:cNvSpPr txBox="1">
            <a:spLocks noChangeArrowheads="1"/>
          </p:cNvSpPr>
          <p:nvPr/>
        </p:nvSpPr>
        <p:spPr bwMode="auto">
          <a:xfrm>
            <a:off x="6632227" y="1868800"/>
            <a:ext cx="1219200" cy="4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6pPr>
            <a:lvl7pPr marL="29718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7pPr>
            <a:lvl8pPr marL="34290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8pPr>
            <a:lvl9pPr marL="38862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9pPr>
          </a:lstStyle>
          <a:p>
            <a:pPr algn="ctr" eaLnBrk="1" hangingPunct="1">
              <a:spcBef>
                <a:spcPct val="50000"/>
              </a:spcBef>
            </a:pPr>
            <a:r>
              <a:rPr lang="en-US" sz="1400" dirty="0">
                <a:solidFill>
                  <a:srgbClr val="FF3300"/>
                </a:solidFill>
              </a:rPr>
              <a:t>Marcellus Shale</a:t>
            </a:r>
          </a:p>
        </p:txBody>
      </p:sp>
      <p:sp>
        <p:nvSpPr>
          <p:cNvPr id="18" name="Text Box 18"/>
          <p:cNvSpPr txBox="1">
            <a:spLocks noChangeArrowheads="1"/>
          </p:cNvSpPr>
          <p:nvPr/>
        </p:nvSpPr>
        <p:spPr bwMode="auto">
          <a:xfrm>
            <a:off x="3389488" y="2450422"/>
            <a:ext cx="1447800" cy="4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6pPr>
            <a:lvl7pPr marL="29718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7pPr>
            <a:lvl8pPr marL="34290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8pPr>
            <a:lvl9pPr marL="38862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9pPr>
          </a:lstStyle>
          <a:p>
            <a:pPr algn="ctr" eaLnBrk="1" hangingPunct="1">
              <a:spcBef>
                <a:spcPct val="50000"/>
              </a:spcBef>
            </a:pPr>
            <a:r>
              <a:rPr lang="en-US" sz="1400" dirty="0" err="1">
                <a:solidFill>
                  <a:srgbClr val="FF3300"/>
                </a:solidFill>
              </a:rPr>
              <a:t>Rhinestreet</a:t>
            </a:r>
            <a:r>
              <a:rPr lang="en-US" sz="1400" dirty="0">
                <a:solidFill>
                  <a:srgbClr val="FF3300"/>
                </a:solidFill>
              </a:rPr>
              <a:t> Shale</a:t>
            </a:r>
          </a:p>
        </p:txBody>
      </p:sp>
      <p:sp>
        <p:nvSpPr>
          <p:cNvPr id="19" name="Text Box 19"/>
          <p:cNvSpPr txBox="1">
            <a:spLocks noChangeArrowheads="1"/>
          </p:cNvSpPr>
          <p:nvPr/>
        </p:nvSpPr>
        <p:spPr bwMode="auto">
          <a:xfrm>
            <a:off x="1353076" y="967531"/>
            <a:ext cx="1447800" cy="27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6pPr>
            <a:lvl7pPr marL="29718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7pPr>
            <a:lvl8pPr marL="34290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8pPr>
            <a:lvl9pPr marL="38862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9pPr>
          </a:lstStyle>
          <a:p>
            <a:pPr eaLnBrk="1" hangingPunct="1">
              <a:spcBef>
                <a:spcPct val="50000"/>
              </a:spcBef>
            </a:pPr>
            <a:r>
              <a:rPr lang="en-US" sz="1400" dirty="0">
                <a:solidFill>
                  <a:srgbClr val="FF3300"/>
                </a:solidFill>
              </a:rPr>
              <a:t>Ohio Shale</a:t>
            </a:r>
          </a:p>
        </p:txBody>
      </p:sp>
      <p:sp>
        <p:nvSpPr>
          <p:cNvPr id="20" name="Text Box 20"/>
          <p:cNvSpPr txBox="1">
            <a:spLocks noChangeArrowheads="1"/>
          </p:cNvSpPr>
          <p:nvPr/>
        </p:nvSpPr>
        <p:spPr bwMode="auto">
          <a:xfrm>
            <a:off x="6993471" y="6251825"/>
            <a:ext cx="1219200" cy="4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6pPr>
            <a:lvl7pPr marL="29718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7pPr>
            <a:lvl8pPr marL="34290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8pPr>
            <a:lvl9pPr marL="38862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9pPr>
          </a:lstStyle>
          <a:p>
            <a:pPr algn="ctr" eaLnBrk="1" hangingPunct="1">
              <a:spcBef>
                <a:spcPct val="50000"/>
              </a:spcBef>
            </a:pPr>
            <a:r>
              <a:rPr lang="en-US" sz="1400" dirty="0">
                <a:solidFill>
                  <a:srgbClr val="FF3300"/>
                </a:solidFill>
              </a:rPr>
              <a:t>Marcellus Shale</a:t>
            </a:r>
          </a:p>
        </p:txBody>
      </p:sp>
      <p:sp>
        <p:nvSpPr>
          <p:cNvPr id="22" name="Line 23"/>
          <p:cNvSpPr>
            <a:spLocks noChangeShapeType="1"/>
          </p:cNvSpPr>
          <p:nvPr/>
        </p:nvSpPr>
        <p:spPr bwMode="auto">
          <a:xfrm flipH="1" flipV="1">
            <a:off x="6352828" y="6375144"/>
            <a:ext cx="762000" cy="693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5"/>
          <p:cNvSpPr>
            <a:spLocks noChangeShapeType="1"/>
          </p:cNvSpPr>
          <p:nvPr/>
        </p:nvSpPr>
        <p:spPr bwMode="auto">
          <a:xfrm flipH="1" flipV="1">
            <a:off x="5762984" y="1911133"/>
            <a:ext cx="838200" cy="13865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26"/>
          <p:cNvSpPr>
            <a:spLocks noChangeShapeType="1"/>
          </p:cNvSpPr>
          <p:nvPr/>
        </p:nvSpPr>
        <p:spPr bwMode="auto">
          <a:xfrm flipV="1">
            <a:off x="4114809" y="1895795"/>
            <a:ext cx="0" cy="5546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27"/>
          <p:cNvSpPr>
            <a:spLocks noChangeShapeType="1"/>
          </p:cNvSpPr>
          <p:nvPr/>
        </p:nvSpPr>
        <p:spPr bwMode="auto">
          <a:xfrm>
            <a:off x="2043288" y="1284111"/>
            <a:ext cx="318911" cy="4460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Text Box 28"/>
          <p:cNvSpPr txBox="1">
            <a:spLocks noChangeArrowheads="1"/>
          </p:cNvSpPr>
          <p:nvPr/>
        </p:nvSpPr>
        <p:spPr bwMode="auto">
          <a:xfrm>
            <a:off x="7467600" y="620889"/>
            <a:ext cx="1676400" cy="4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6pPr>
            <a:lvl7pPr marL="29718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7pPr>
            <a:lvl8pPr marL="34290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8pPr>
            <a:lvl9pPr marL="38862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9pPr>
          </a:lstStyle>
          <a:p>
            <a:pPr algn="r" eaLnBrk="1" hangingPunct="1">
              <a:spcBef>
                <a:spcPct val="50000"/>
              </a:spcBef>
            </a:pPr>
            <a:r>
              <a:rPr lang="en-US" sz="2400" u="sng"/>
              <a:t>EAST</a:t>
            </a:r>
          </a:p>
        </p:txBody>
      </p:sp>
      <p:sp>
        <p:nvSpPr>
          <p:cNvPr id="28" name="Text Box 29"/>
          <p:cNvSpPr txBox="1">
            <a:spLocks noChangeArrowheads="1"/>
          </p:cNvSpPr>
          <p:nvPr/>
        </p:nvSpPr>
        <p:spPr bwMode="auto">
          <a:xfrm>
            <a:off x="2209800" y="620889"/>
            <a:ext cx="1268413" cy="42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6pPr>
            <a:lvl7pPr marL="29718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7pPr>
            <a:lvl8pPr marL="34290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8pPr>
            <a:lvl9pPr marL="38862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9pPr>
          </a:lstStyle>
          <a:p>
            <a:pPr eaLnBrk="1" hangingPunct="1">
              <a:spcBef>
                <a:spcPct val="50000"/>
              </a:spcBef>
            </a:pPr>
            <a:r>
              <a:rPr lang="en-US" sz="2400" u="sng"/>
              <a:t>WEST</a:t>
            </a:r>
          </a:p>
        </p:txBody>
      </p:sp>
      <p:sp>
        <p:nvSpPr>
          <p:cNvPr id="29" name="Text Box 30"/>
          <p:cNvSpPr txBox="1">
            <a:spLocks noChangeArrowheads="1"/>
          </p:cNvSpPr>
          <p:nvPr/>
        </p:nvSpPr>
        <p:spPr bwMode="auto">
          <a:xfrm>
            <a:off x="3423361" y="2897068"/>
            <a:ext cx="2514600" cy="58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6pPr>
            <a:lvl7pPr marL="29718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7pPr>
            <a:lvl8pPr marL="34290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8pPr>
            <a:lvl9pPr marL="3886200" indent="-228600" eaLnBrk="0" fontAlgn="base" hangingPunct="0">
              <a:spcBef>
                <a:spcPct val="40000"/>
              </a:spcBef>
              <a:spcAft>
                <a:spcPct val="20000"/>
              </a:spcAft>
              <a:buClr>
                <a:srgbClr val="0000FF"/>
              </a:buClr>
              <a:buSzPct val="120000"/>
              <a:buChar char="•"/>
              <a:defRPr sz="1200" b="1">
                <a:solidFill>
                  <a:schemeClr val="tx1"/>
                </a:solidFill>
                <a:latin typeface="Arial" charset="0"/>
                <a:ea typeface="ＭＳ Ｐゴシック" charset="0"/>
              </a:defRPr>
            </a:lvl9pPr>
          </a:lstStyle>
          <a:p>
            <a:pPr algn="ctr" eaLnBrk="1" hangingPunct="1">
              <a:spcBef>
                <a:spcPct val="50000"/>
              </a:spcBef>
            </a:pPr>
            <a:r>
              <a:rPr lang="en-US" dirty="0"/>
              <a:t>Bulge and Trough Migrate West</a:t>
            </a:r>
          </a:p>
        </p:txBody>
      </p:sp>
      <p:sp>
        <p:nvSpPr>
          <p:cNvPr id="30" name="Line 31"/>
          <p:cNvSpPr>
            <a:spLocks noChangeShapeType="1"/>
          </p:cNvSpPr>
          <p:nvPr/>
        </p:nvSpPr>
        <p:spPr bwMode="auto">
          <a:xfrm flipH="1">
            <a:off x="3877740" y="3532681"/>
            <a:ext cx="1219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Title 1"/>
          <p:cNvSpPr>
            <a:spLocks noGrp="1"/>
          </p:cNvSpPr>
          <p:nvPr>
            <p:ph type="title"/>
          </p:nvPr>
        </p:nvSpPr>
        <p:spPr>
          <a:xfrm>
            <a:off x="915635" y="-205137"/>
            <a:ext cx="7010400" cy="953027"/>
          </a:xfrm>
        </p:spPr>
        <p:txBody>
          <a:bodyPr>
            <a:normAutofit/>
          </a:bodyPr>
          <a:lstStyle/>
          <a:p>
            <a:r>
              <a:rPr lang="en-US" sz="3200" dirty="0" smtClean="0">
                <a:solidFill>
                  <a:srgbClr val="FFFF00"/>
                </a:solidFill>
              </a:rPr>
              <a:t>Marcellus Depositional setting</a:t>
            </a:r>
            <a:endParaRPr lang="en-US" sz="3200" dirty="0">
              <a:solidFill>
                <a:srgbClr val="FFFF00"/>
              </a:solidFill>
            </a:endParaRPr>
          </a:p>
        </p:txBody>
      </p:sp>
    </p:spTree>
    <p:extLst>
      <p:ext uri="{BB962C8B-B14F-4D97-AF65-F5344CB8AC3E}">
        <p14:creationId xmlns:p14="http://schemas.microsoft.com/office/powerpoint/2010/main" val="3193757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520" y="-122098"/>
            <a:ext cx="7040880" cy="944562"/>
          </a:xfrm>
        </p:spPr>
        <p:txBody>
          <a:bodyPr>
            <a:normAutofit fontScale="90000"/>
          </a:bodyPr>
          <a:lstStyle/>
          <a:p>
            <a:r>
              <a:rPr lang="en-GB" sz="3600" b="1" dirty="0">
                <a:solidFill>
                  <a:srgbClr val="FFFF00"/>
                </a:solidFill>
              </a:rPr>
              <a:t>K</a:t>
            </a:r>
            <a:r>
              <a:rPr lang="en-GB" sz="3600" b="1" dirty="0" smtClean="0">
                <a:solidFill>
                  <a:srgbClr val="FFFF00"/>
                </a:solidFill>
              </a:rPr>
              <a:t>ey </a:t>
            </a:r>
            <a:r>
              <a:rPr lang="en-GB" sz="3600" b="1" dirty="0">
                <a:solidFill>
                  <a:srgbClr val="FFFF00"/>
                </a:solidFill>
              </a:rPr>
              <a:t>for successful </a:t>
            </a:r>
            <a:r>
              <a:rPr lang="en-GB" sz="3600" b="1" dirty="0" smtClean="0">
                <a:solidFill>
                  <a:srgbClr val="FFFF00"/>
                </a:solidFill>
              </a:rPr>
              <a:t>shale gas </a:t>
            </a:r>
            <a:r>
              <a:rPr lang="en-GB" sz="3600" b="1" dirty="0">
                <a:solidFill>
                  <a:srgbClr val="FFFF00"/>
                </a:solidFill>
              </a:rPr>
              <a:t>production</a:t>
            </a:r>
            <a:r>
              <a:rPr lang="en-US" sz="3600" b="1" dirty="0" smtClean="0">
                <a:solidFill>
                  <a:srgbClr val="FFFF00"/>
                </a:solidFill>
                <a:effectLst/>
              </a:rPr>
              <a:t> </a:t>
            </a:r>
            <a:endParaRPr lang="en-US" sz="3600" b="1" dirty="0">
              <a:solidFill>
                <a:srgbClr val="FFFF00"/>
              </a:solidFill>
            </a:endParaRPr>
          </a:p>
        </p:txBody>
      </p:sp>
      <p:sp>
        <p:nvSpPr>
          <p:cNvPr id="4" name="Rectangle 3"/>
          <p:cNvSpPr/>
          <p:nvPr/>
        </p:nvSpPr>
        <p:spPr>
          <a:xfrm>
            <a:off x="6156961" y="6389273"/>
            <a:ext cx="3108959" cy="400110"/>
          </a:xfrm>
          <a:prstGeom prst="rect">
            <a:avLst/>
          </a:prstGeom>
        </p:spPr>
        <p:txBody>
          <a:bodyPr wrap="square">
            <a:spAutoFit/>
          </a:bodyPr>
          <a:lstStyle/>
          <a:p>
            <a:r>
              <a:rPr lang="en-US" sz="2000" dirty="0">
                <a:solidFill>
                  <a:srgbClr val="FF1AEF"/>
                </a:solidFill>
              </a:rPr>
              <a:t>(Zielinski and McIver, 1982)</a:t>
            </a:r>
            <a:r>
              <a:rPr lang="en-US" sz="2000" dirty="0" smtClean="0">
                <a:solidFill>
                  <a:srgbClr val="FF1AEF"/>
                </a:solidFill>
                <a:effectLst/>
              </a:rPr>
              <a:t> </a:t>
            </a:r>
            <a:endParaRPr lang="en-US" sz="2000" dirty="0" smtClean="0">
              <a:solidFill>
                <a:srgbClr val="FF1AEF"/>
              </a:solidFill>
            </a:endParaRPr>
          </a:p>
        </p:txBody>
      </p:sp>
      <p:sp>
        <p:nvSpPr>
          <p:cNvPr id="5" name="Rectangle 4"/>
          <p:cNvSpPr/>
          <p:nvPr/>
        </p:nvSpPr>
        <p:spPr>
          <a:xfrm>
            <a:off x="857912" y="1122509"/>
            <a:ext cx="3789680" cy="629920"/>
          </a:xfrm>
          <a:prstGeom prst="rect">
            <a:avLst/>
          </a:prstGeom>
          <a:noFill/>
          <a:ln w="28575" cmpd="sng">
            <a:solidFill>
              <a:srgbClr val="FF1C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87271" y="1212163"/>
            <a:ext cx="1767355" cy="461665"/>
          </a:xfrm>
          <a:prstGeom prst="rect">
            <a:avLst/>
          </a:prstGeom>
          <a:noFill/>
        </p:spPr>
        <p:txBody>
          <a:bodyPr wrap="square" rtlCol="0">
            <a:spAutoFit/>
          </a:bodyPr>
          <a:lstStyle/>
          <a:p>
            <a:r>
              <a:rPr lang="en-US" sz="2400" dirty="0" smtClean="0">
                <a:solidFill>
                  <a:schemeClr val="bg1"/>
                </a:solidFill>
              </a:rPr>
              <a:t>High TOC</a:t>
            </a:r>
            <a:endParaRPr lang="en-US" sz="2400" dirty="0">
              <a:solidFill>
                <a:schemeClr val="bg1"/>
              </a:solidFill>
            </a:endParaRPr>
          </a:p>
        </p:txBody>
      </p:sp>
      <p:sp>
        <p:nvSpPr>
          <p:cNvPr id="7" name="Rectangle 6"/>
          <p:cNvSpPr/>
          <p:nvPr/>
        </p:nvSpPr>
        <p:spPr>
          <a:xfrm>
            <a:off x="857912" y="2291594"/>
            <a:ext cx="3789680" cy="629920"/>
          </a:xfrm>
          <a:prstGeom prst="rect">
            <a:avLst/>
          </a:prstGeom>
          <a:noFill/>
          <a:ln w="28575" cmpd="sng">
            <a:solidFill>
              <a:srgbClr val="FF1C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01752" y="2389622"/>
            <a:ext cx="3403496" cy="461665"/>
          </a:xfrm>
          <a:prstGeom prst="rect">
            <a:avLst/>
          </a:prstGeom>
          <a:noFill/>
        </p:spPr>
        <p:txBody>
          <a:bodyPr wrap="none" rtlCol="0">
            <a:spAutoFit/>
          </a:bodyPr>
          <a:lstStyle/>
          <a:p>
            <a:r>
              <a:rPr lang="en-US" sz="2400" dirty="0" smtClean="0">
                <a:solidFill>
                  <a:schemeClr val="bg1"/>
                </a:solidFill>
              </a:rPr>
              <a:t>Suitable thermal maturity</a:t>
            </a:r>
            <a:endParaRPr lang="en-US" sz="2400" dirty="0">
              <a:solidFill>
                <a:schemeClr val="bg1"/>
              </a:solidFill>
            </a:endParaRPr>
          </a:p>
        </p:txBody>
      </p:sp>
      <p:sp>
        <p:nvSpPr>
          <p:cNvPr id="9" name="Rectangle 8"/>
          <p:cNvSpPr/>
          <p:nvPr/>
        </p:nvSpPr>
        <p:spPr>
          <a:xfrm>
            <a:off x="857912" y="3409879"/>
            <a:ext cx="3789680" cy="629920"/>
          </a:xfrm>
          <a:prstGeom prst="rect">
            <a:avLst/>
          </a:prstGeom>
          <a:noFill/>
          <a:ln w="28575" cmpd="sng">
            <a:solidFill>
              <a:srgbClr val="FF1C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78232" y="3497747"/>
            <a:ext cx="3825086" cy="461665"/>
          </a:xfrm>
          <a:prstGeom prst="rect">
            <a:avLst/>
          </a:prstGeom>
          <a:noFill/>
        </p:spPr>
        <p:txBody>
          <a:bodyPr wrap="none" rtlCol="0">
            <a:spAutoFit/>
          </a:bodyPr>
          <a:lstStyle/>
          <a:p>
            <a:r>
              <a:rPr lang="en-US" sz="2400" dirty="0" smtClean="0">
                <a:solidFill>
                  <a:schemeClr val="bg1"/>
                </a:solidFill>
              </a:rPr>
              <a:t>Naturally enhanced fractures</a:t>
            </a:r>
            <a:endParaRPr lang="en-US" sz="2400" dirty="0">
              <a:solidFill>
                <a:schemeClr val="bg1"/>
              </a:solidFill>
            </a:endParaRPr>
          </a:p>
        </p:txBody>
      </p:sp>
      <p:sp>
        <p:nvSpPr>
          <p:cNvPr id="11" name="Rectangle 10"/>
          <p:cNvSpPr/>
          <p:nvPr/>
        </p:nvSpPr>
        <p:spPr>
          <a:xfrm>
            <a:off x="857912" y="4486839"/>
            <a:ext cx="3845406" cy="1656080"/>
          </a:xfrm>
          <a:prstGeom prst="rect">
            <a:avLst/>
          </a:prstGeom>
          <a:noFill/>
          <a:ln w="28575" cmpd="sng">
            <a:solidFill>
              <a:srgbClr val="FF1C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908675" y="4552218"/>
            <a:ext cx="3596574" cy="1938992"/>
          </a:xfrm>
          <a:prstGeom prst="rect">
            <a:avLst/>
          </a:prstGeom>
          <a:noFill/>
        </p:spPr>
        <p:txBody>
          <a:bodyPr wrap="square" rtlCol="0">
            <a:spAutoFit/>
          </a:bodyPr>
          <a:lstStyle/>
          <a:p>
            <a:pPr algn="just"/>
            <a:r>
              <a:rPr lang="en-US" sz="2400" dirty="0" smtClean="0">
                <a:solidFill>
                  <a:schemeClr val="bg1"/>
                </a:solidFill>
              </a:rPr>
              <a:t>Brittle: </a:t>
            </a:r>
            <a:r>
              <a:rPr lang="en-GB" sz="2400" dirty="0">
                <a:solidFill>
                  <a:schemeClr val="bg1"/>
                </a:solidFill>
              </a:rPr>
              <a:t>can be easily stimulated (</a:t>
            </a:r>
            <a:r>
              <a:rPr lang="en-GB" sz="2400" dirty="0" err="1">
                <a:solidFill>
                  <a:schemeClr val="bg1"/>
                </a:solidFill>
              </a:rPr>
              <a:t>fracturability</a:t>
            </a:r>
            <a:r>
              <a:rPr lang="en-GB" sz="2400" dirty="0">
                <a:solidFill>
                  <a:schemeClr val="bg1"/>
                </a:solidFill>
              </a:rPr>
              <a:t>) to create pathways to the </a:t>
            </a:r>
            <a:r>
              <a:rPr lang="en-GB" sz="2400" dirty="0" smtClean="0">
                <a:solidFill>
                  <a:schemeClr val="bg1"/>
                </a:solidFill>
              </a:rPr>
              <a:t>wellbore</a:t>
            </a:r>
            <a:endParaRPr lang="en-US" sz="2400" dirty="0">
              <a:solidFill>
                <a:schemeClr val="bg1"/>
              </a:solidFill>
            </a:endParaRPr>
          </a:p>
          <a:p>
            <a:r>
              <a:rPr lang="en-US" sz="2400" dirty="0" smtClean="0">
                <a:solidFill>
                  <a:schemeClr val="bg1"/>
                </a:solidFill>
              </a:rPr>
              <a:t> </a:t>
            </a:r>
            <a:endParaRPr lang="en-US" sz="2400" dirty="0">
              <a:solidFill>
                <a:schemeClr val="bg1"/>
              </a:solidFill>
            </a:endParaRPr>
          </a:p>
        </p:txBody>
      </p:sp>
      <p:sp>
        <p:nvSpPr>
          <p:cNvPr id="14" name="TextBox 13"/>
          <p:cNvSpPr txBox="1"/>
          <p:nvPr/>
        </p:nvSpPr>
        <p:spPr>
          <a:xfrm>
            <a:off x="2596999" y="1689071"/>
            <a:ext cx="389049" cy="584776"/>
          </a:xfrm>
          <a:prstGeom prst="rect">
            <a:avLst/>
          </a:prstGeom>
          <a:noFill/>
        </p:spPr>
        <p:txBody>
          <a:bodyPr wrap="none" rtlCol="0">
            <a:spAutoFit/>
          </a:bodyPr>
          <a:lstStyle/>
          <a:p>
            <a:r>
              <a:rPr lang="en-US" sz="3200" dirty="0" smtClean="0">
                <a:solidFill>
                  <a:srgbClr val="1FFF28"/>
                </a:solidFill>
              </a:rPr>
              <a:t>+</a:t>
            </a:r>
            <a:endParaRPr lang="en-US" sz="3200" dirty="0">
              <a:solidFill>
                <a:srgbClr val="1FFF28"/>
              </a:solidFill>
            </a:endParaRPr>
          </a:p>
        </p:txBody>
      </p:sp>
      <p:sp>
        <p:nvSpPr>
          <p:cNvPr id="15" name="TextBox 14"/>
          <p:cNvSpPr txBox="1"/>
          <p:nvPr/>
        </p:nvSpPr>
        <p:spPr>
          <a:xfrm>
            <a:off x="2598691" y="2828195"/>
            <a:ext cx="389049" cy="584776"/>
          </a:xfrm>
          <a:prstGeom prst="rect">
            <a:avLst/>
          </a:prstGeom>
          <a:noFill/>
        </p:spPr>
        <p:txBody>
          <a:bodyPr wrap="none" rtlCol="0">
            <a:spAutoFit/>
          </a:bodyPr>
          <a:lstStyle/>
          <a:p>
            <a:r>
              <a:rPr lang="en-US" sz="3200" dirty="0" smtClean="0">
                <a:solidFill>
                  <a:srgbClr val="1FFF28"/>
                </a:solidFill>
              </a:rPr>
              <a:t>+</a:t>
            </a:r>
            <a:endParaRPr lang="en-US" sz="3200" dirty="0">
              <a:solidFill>
                <a:srgbClr val="1FFF28"/>
              </a:solidFill>
            </a:endParaRPr>
          </a:p>
        </p:txBody>
      </p:sp>
      <p:sp>
        <p:nvSpPr>
          <p:cNvPr id="17" name="TextBox 16"/>
          <p:cNvSpPr txBox="1"/>
          <p:nvPr/>
        </p:nvSpPr>
        <p:spPr>
          <a:xfrm>
            <a:off x="2598691" y="3938147"/>
            <a:ext cx="389049" cy="584776"/>
          </a:xfrm>
          <a:prstGeom prst="rect">
            <a:avLst/>
          </a:prstGeom>
          <a:noFill/>
        </p:spPr>
        <p:txBody>
          <a:bodyPr wrap="none" rtlCol="0">
            <a:spAutoFit/>
          </a:bodyPr>
          <a:lstStyle/>
          <a:p>
            <a:r>
              <a:rPr lang="en-US" sz="3200" dirty="0" smtClean="0">
                <a:solidFill>
                  <a:srgbClr val="1FFF28"/>
                </a:solidFill>
              </a:rPr>
              <a:t>+</a:t>
            </a:r>
            <a:endParaRPr lang="en-US" sz="3200" dirty="0">
              <a:solidFill>
                <a:srgbClr val="1FFF28"/>
              </a:solidFill>
            </a:endParaRPr>
          </a:p>
        </p:txBody>
      </p:sp>
      <p:sp>
        <p:nvSpPr>
          <p:cNvPr id="12" name="Right Brace 11"/>
          <p:cNvSpPr/>
          <p:nvPr/>
        </p:nvSpPr>
        <p:spPr>
          <a:xfrm>
            <a:off x="4864171" y="1122509"/>
            <a:ext cx="459396" cy="2917290"/>
          </a:xfrm>
          <a:prstGeom prst="rightBrace">
            <a:avLst/>
          </a:prstGeom>
          <a:ln>
            <a:solidFill>
              <a:srgbClr val="1FFF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5782987" y="2345634"/>
            <a:ext cx="1962622" cy="400110"/>
          </a:xfrm>
          <a:prstGeom prst="rect">
            <a:avLst/>
          </a:prstGeom>
          <a:noFill/>
        </p:spPr>
        <p:txBody>
          <a:bodyPr wrap="none" rtlCol="0">
            <a:spAutoFit/>
          </a:bodyPr>
          <a:lstStyle/>
          <a:p>
            <a:r>
              <a:rPr lang="en-US" sz="2000" b="1" dirty="0" smtClean="0">
                <a:solidFill>
                  <a:schemeClr val="bg1"/>
                </a:solidFill>
              </a:rPr>
              <a:t>Previous</a:t>
            </a:r>
            <a:r>
              <a:rPr lang="en-US" sz="2000" b="1" i="1" dirty="0" smtClean="0">
                <a:solidFill>
                  <a:schemeClr val="bg1"/>
                </a:solidFill>
              </a:rPr>
              <a:t> </a:t>
            </a:r>
            <a:r>
              <a:rPr lang="en-US" sz="2000" b="1" dirty="0" smtClean="0">
                <a:solidFill>
                  <a:schemeClr val="bg1"/>
                </a:solidFill>
              </a:rPr>
              <a:t>studies</a:t>
            </a:r>
            <a:endParaRPr lang="en-US" sz="2000" b="1" dirty="0">
              <a:solidFill>
                <a:schemeClr val="bg1"/>
              </a:solidFill>
            </a:endParaRPr>
          </a:p>
        </p:txBody>
      </p:sp>
      <p:sp>
        <p:nvSpPr>
          <p:cNvPr id="18" name="TextBox 17"/>
          <p:cNvSpPr txBox="1"/>
          <p:nvPr/>
        </p:nvSpPr>
        <p:spPr>
          <a:xfrm>
            <a:off x="5705683" y="5068807"/>
            <a:ext cx="2571136" cy="400110"/>
          </a:xfrm>
          <a:prstGeom prst="rect">
            <a:avLst/>
          </a:prstGeom>
          <a:noFill/>
        </p:spPr>
        <p:txBody>
          <a:bodyPr wrap="none" rtlCol="0">
            <a:spAutoFit/>
          </a:bodyPr>
          <a:lstStyle/>
          <a:p>
            <a:r>
              <a:rPr lang="en-US" sz="2000" b="1" dirty="0" smtClean="0">
                <a:solidFill>
                  <a:schemeClr val="bg1"/>
                </a:solidFill>
              </a:rPr>
              <a:t>Objective of this study</a:t>
            </a:r>
            <a:endParaRPr lang="en-US" sz="2000" b="1" dirty="0">
              <a:solidFill>
                <a:schemeClr val="bg1"/>
              </a:solidFill>
            </a:endParaRPr>
          </a:p>
        </p:txBody>
      </p:sp>
      <p:sp>
        <p:nvSpPr>
          <p:cNvPr id="19" name="Right Arrow 18"/>
          <p:cNvSpPr/>
          <p:nvPr/>
        </p:nvSpPr>
        <p:spPr>
          <a:xfrm>
            <a:off x="4864171" y="5214849"/>
            <a:ext cx="689112" cy="186518"/>
          </a:xfrm>
          <a:prstGeom prst="rightArrow">
            <a:avLst/>
          </a:prstGeom>
          <a:noFill/>
          <a:ln w="19050" cmpd="sng">
            <a:solidFill>
              <a:srgbClr val="1FFF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955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2"/>
            <a:ext cx="8229600" cy="792650"/>
          </a:xfrm>
        </p:spPr>
        <p:txBody>
          <a:bodyPr>
            <a:normAutofit/>
          </a:bodyPr>
          <a:lstStyle/>
          <a:p>
            <a:r>
              <a:rPr lang="en-US" sz="3200" b="1" dirty="0" smtClean="0">
                <a:solidFill>
                  <a:srgbClr val="FFFF00"/>
                </a:solidFill>
              </a:rPr>
              <a:t>Brittleness Index</a:t>
            </a:r>
            <a:endParaRPr lang="en-US" sz="3200" b="1" dirty="0"/>
          </a:p>
        </p:txBody>
      </p:sp>
      <p:sp>
        <p:nvSpPr>
          <p:cNvPr id="3" name="Content Placeholder 2"/>
          <p:cNvSpPr>
            <a:spLocks noGrp="1"/>
          </p:cNvSpPr>
          <p:nvPr>
            <p:ph idx="1"/>
          </p:nvPr>
        </p:nvSpPr>
        <p:spPr>
          <a:xfrm>
            <a:off x="310445" y="925989"/>
            <a:ext cx="8833556" cy="5503334"/>
          </a:xfrm>
        </p:spPr>
        <p:txBody>
          <a:bodyPr>
            <a:normAutofit/>
          </a:bodyPr>
          <a:lstStyle/>
          <a:p>
            <a:pPr>
              <a:lnSpc>
                <a:spcPct val="120000"/>
              </a:lnSpc>
            </a:pPr>
            <a:r>
              <a:rPr lang="en-US" sz="2900" dirty="0">
                <a:solidFill>
                  <a:srgbClr val="FFFFFF"/>
                </a:solidFill>
              </a:rPr>
              <a:t>Marcellus mineralogy: quartz 50%, clay minerals 40%‐45% (</a:t>
            </a:r>
            <a:r>
              <a:rPr lang="en-US" sz="2900" dirty="0" err="1">
                <a:solidFill>
                  <a:srgbClr val="FFFFFF"/>
                </a:solidFill>
              </a:rPr>
              <a:t>illite</a:t>
            </a:r>
            <a:r>
              <a:rPr lang="en-US" sz="2900" dirty="0">
                <a:solidFill>
                  <a:srgbClr val="FFFFFF"/>
                </a:solidFill>
              </a:rPr>
              <a:t> 3g/cc), pyrite 5‐10% (5g/cc</a:t>
            </a:r>
            <a:r>
              <a:rPr lang="en-US" sz="2900" dirty="0" smtClean="0">
                <a:solidFill>
                  <a:srgbClr val="FFFFFF"/>
                </a:solidFill>
              </a:rPr>
              <a:t>)</a:t>
            </a:r>
          </a:p>
          <a:p>
            <a:pPr marL="0" indent="0">
              <a:buNone/>
            </a:pPr>
            <a:endParaRPr lang="en-US" dirty="0">
              <a:solidFill>
                <a:srgbClr val="FFFFFF"/>
              </a:solidFill>
            </a:endParaRPr>
          </a:p>
          <a:p>
            <a:pPr marL="0" indent="0">
              <a:buNone/>
            </a:pPr>
            <a:endParaRPr lang="en-US" sz="2600" dirty="0" smtClean="0">
              <a:solidFill>
                <a:srgbClr val="FFFFFF"/>
              </a:solidFill>
            </a:endParaRPr>
          </a:p>
          <a:p>
            <a:pPr marL="0" indent="0">
              <a:buNone/>
            </a:pPr>
            <a:endParaRPr lang="en-US" sz="2600" dirty="0" smtClean="0">
              <a:solidFill>
                <a:srgbClr val="FFFFFF"/>
              </a:solidFill>
            </a:endParaRPr>
          </a:p>
          <a:p>
            <a:pPr marL="0" indent="0">
              <a:buNone/>
            </a:pPr>
            <a:r>
              <a:rPr lang="en-US" sz="2600" dirty="0" smtClean="0">
                <a:solidFill>
                  <a:srgbClr val="FFFFFF"/>
                </a:solidFill>
              </a:rPr>
              <a:t>where </a:t>
            </a:r>
          </a:p>
          <a:p>
            <a:pPr marL="0" indent="0">
              <a:buNone/>
            </a:pPr>
            <a:r>
              <a:rPr lang="en-US" sz="2600" dirty="0" smtClean="0">
                <a:solidFill>
                  <a:srgbClr val="FFFFFF"/>
                </a:solidFill>
              </a:rPr>
              <a:t>BI: brittleness index,</a:t>
            </a:r>
          </a:p>
          <a:p>
            <a:pPr marL="0" indent="0">
              <a:buNone/>
            </a:pPr>
            <a:r>
              <a:rPr lang="en-US" sz="2600" dirty="0">
                <a:solidFill>
                  <a:srgbClr val="FFFFFF"/>
                </a:solidFill>
              </a:rPr>
              <a:t>Q: quartz, </a:t>
            </a:r>
            <a:endParaRPr lang="en-US" sz="2600" dirty="0" smtClean="0">
              <a:solidFill>
                <a:srgbClr val="FFFFFF"/>
              </a:solidFill>
            </a:endParaRPr>
          </a:p>
          <a:p>
            <a:pPr marL="0" indent="0">
              <a:buNone/>
            </a:pPr>
            <a:r>
              <a:rPr lang="en-US" sz="2600" dirty="0" smtClean="0">
                <a:solidFill>
                  <a:srgbClr val="FFFFFF"/>
                </a:solidFill>
              </a:rPr>
              <a:t>C</a:t>
            </a:r>
            <a:r>
              <a:rPr lang="en-US" sz="2600" dirty="0">
                <a:solidFill>
                  <a:srgbClr val="FFFFFF"/>
                </a:solidFill>
              </a:rPr>
              <a:t>: carbonate, </a:t>
            </a:r>
            <a:endParaRPr lang="en-US" sz="2600" dirty="0" smtClean="0">
              <a:solidFill>
                <a:srgbClr val="FFFFFF"/>
              </a:solidFill>
            </a:endParaRPr>
          </a:p>
          <a:p>
            <a:pPr marL="0" indent="0">
              <a:buNone/>
            </a:pPr>
            <a:r>
              <a:rPr lang="en-US" sz="2600" dirty="0" smtClean="0">
                <a:solidFill>
                  <a:srgbClr val="FFFFFF"/>
                </a:solidFill>
              </a:rPr>
              <a:t>and </a:t>
            </a:r>
            <a:r>
              <a:rPr lang="en-US" sz="2600" dirty="0" err="1">
                <a:solidFill>
                  <a:srgbClr val="FFFFFF"/>
                </a:solidFill>
              </a:rPr>
              <a:t>Cl</a:t>
            </a:r>
            <a:r>
              <a:rPr lang="en-US" sz="2600" dirty="0">
                <a:solidFill>
                  <a:srgbClr val="FFFFFF"/>
                </a:solidFill>
              </a:rPr>
              <a:t>: clay </a:t>
            </a:r>
            <a:endParaRPr lang="en-US" sz="2600" dirty="0" smtClean="0">
              <a:solidFill>
                <a:srgbClr val="FFFFFF"/>
              </a:solidFill>
            </a:endParaRPr>
          </a:p>
          <a:p>
            <a:pPr marL="0" indent="0">
              <a:buNone/>
            </a:pPr>
            <a:endParaRPr lang="en-US" sz="2600" dirty="0">
              <a:solidFill>
                <a:srgbClr val="FFFFFF"/>
              </a:solidFill>
            </a:endParaRPr>
          </a:p>
          <a:p>
            <a:pPr marL="0" indent="0">
              <a:buNone/>
            </a:pPr>
            <a:endParaRPr lang="en-US" sz="2600" dirty="0" smtClean="0">
              <a:solidFill>
                <a:srgbClr val="FFFFFF"/>
              </a:solidFill>
            </a:endParaRPr>
          </a:p>
        </p:txBody>
      </p:sp>
      <p:sp>
        <p:nvSpPr>
          <p:cNvPr id="5" name="Rectangle 4"/>
          <p:cNvSpPr/>
          <p:nvPr/>
        </p:nvSpPr>
        <p:spPr>
          <a:xfrm>
            <a:off x="6521009" y="6450079"/>
            <a:ext cx="2802695" cy="400110"/>
          </a:xfrm>
          <a:prstGeom prst="rect">
            <a:avLst/>
          </a:prstGeom>
        </p:spPr>
        <p:txBody>
          <a:bodyPr wrap="none">
            <a:spAutoFit/>
          </a:bodyPr>
          <a:lstStyle/>
          <a:p>
            <a:r>
              <a:rPr lang="en-US" sz="2000" dirty="0" err="1">
                <a:solidFill>
                  <a:srgbClr val="FF1AEF"/>
                </a:solidFill>
              </a:rPr>
              <a:t>Jarvie</a:t>
            </a:r>
            <a:r>
              <a:rPr lang="en-US" sz="2000" dirty="0">
                <a:solidFill>
                  <a:srgbClr val="FF1AEF"/>
                </a:solidFill>
              </a:rPr>
              <a:t> and others (2007) </a:t>
            </a:r>
          </a:p>
        </p:txBody>
      </p:sp>
      <p:sp>
        <p:nvSpPr>
          <p:cNvPr id="6" name="Rectangle 5"/>
          <p:cNvSpPr/>
          <p:nvPr/>
        </p:nvSpPr>
        <p:spPr>
          <a:xfrm>
            <a:off x="849048" y="2224022"/>
            <a:ext cx="3017396" cy="716029"/>
          </a:xfrm>
          <a:prstGeom prst="rect">
            <a:avLst/>
          </a:prstGeom>
          <a:solidFill>
            <a:srgbClr val="FFFFFF"/>
          </a:solidFill>
          <a:ln w="28575" cmpd="sng">
            <a:solidFill>
              <a:srgbClr val="FF1C1C"/>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solidFill>
                  <a:srgbClr val="140742"/>
                </a:solidFill>
              </a:rPr>
              <a:t>BI = (Q)/(</a:t>
            </a:r>
            <a:r>
              <a:rPr lang="en-US" sz="2800" b="1" dirty="0" err="1" smtClean="0">
                <a:solidFill>
                  <a:srgbClr val="140742"/>
                </a:solidFill>
              </a:rPr>
              <a:t>Q+C+Cl</a:t>
            </a:r>
            <a:r>
              <a:rPr lang="en-US" sz="2800" b="1" dirty="0" smtClean="0">
                <a:solidFill>
                  <a:srgbClr val="140742"/>
                </a:solidFill>
              </a:rPr>
              <a:t>)</a:t>
            </a:r>
            <a:endParaRPr lang="en-US" sz="2000" b="1" dirty="0">
              <a:solidFill>
                <a:srgbClr val="FF1AEF"/>
              </a:solidFill>
            </a:endParaRPr>
          </a:p>
        </p:txBody>
      </p:sp>
      <p:sp>
        <p:nvSpPr>
          <p:cNvPr id="7" name="Rectangle 6"/>
          <p:cNvSpPr/>
          <p:nvPr/>
        </p:nvSpPr>
        <p:spPr>
          <a:xfrm>
            <a:off x="4737485" y="2224022"/>
            <a:ext cx="3477602" cy="716029"/>
          </a:xfrm>
          <a:prstGeom prst="rect">
            <a:avLst/>
          </a:prstGeom>
          <a:solidFill>
            <a:srgbClr val="FFFFFF"/>
          </a:solidFill>
          <a:ln w="28575" cmpd="sng">
            <a:solidFill>
              <a:srgbClr val="FF1C1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140742"/>
                </a:solidFill>
              </a:rPr>
              <a:t>Marcellus BI </a:t>
            </a:r>
            <a:r>
              <a:rPr lang="en-US" sz="2800" b="1" dirty="0">
                <a:solidFill>
                  <a:srgbClr val="140742"/>
                </a:solidFill>
              </a:rPr>
              <a:t>= </a:t>
            </a:r>
            <a:r>
              <a:rPr lang="en-US" sz="2800" b="1" dirty="0" smtClean="0">
                <a:solidFill>
                  <a:srgbClr val="140742"/>
                </a:solidFill>
              </a:rPr>
              <a:t>.5</a:t>
            </a:r>
            <a:endParaRPr lang="en-US" sz="2800" b="1" dirty="0">
              <a:solidFill>
                <a:srgbClr val="140742"/>
              </a:solidFill>
            </a:endParaRPr>
          </a:p>
        </p:txBody>
      </p:sp>
      <p:sp>
        <p:nvSpPr>
          <p:cNvPr id="8" name="Rectangle 7"/>
          <p:cNvSpPr/>
          <p:nvPr/>
        </p:nvSpPr>
        <p:spPr>
          <a:xfrm>
            <a:off x="4750997" y="3714615"/>
            <a:ext cx="3477602" cy="1405037"/>
          </a:xfrm>
          <a:prstGeom prst="rect">
            <a:avLst/>
          </a:prstGeom>
          <a:solidFill>
            <a:srgbClr val="FFFFFF"/>
          </a:solidFill>
          <a:ln w="28575" cmpd="sng">
            <a:solidFill>
              <a:srgbClr val="FF1C1C"/>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800" b="1" dirty="0" smtClean="0">
              <a:solidFill>
                <a:srgbClr val="140742"/>
              </a:solidFill>
            </a:endParaRPr>
          </a:p>
          <a:p>
            <a:pPr algn="ctr"/>
            <a:r>
              <a:rPr lang="en-US" sz="2800" b="1" dirty="0" smtClean="0">
                <a:solidFill>
                  <a:srgbClr val="140742"/>
                </a:solidFill>
              </a:rPr>
              <a:t>Caney</a:t>
            </a:r>
            <a:r>
              <a:rPr lang="en-US" sz="2800" b="1" dirty="0">
                <a:solidFill>
                  <a:srgbClr val="140742"/>
                </a:solidFill>
              </a:rPr>
              <a:t>	</a:t>
            </a:r>
            <a:r>
              <a:rPr lang="en-US" sz="2800" b="1" dirty="0" smtClean="0">
                <a:solidFill>
                  <a:srgbClr val="140742"/>
                </a:solidFill>
              </a:rPr>
              <a:t>          .31</a:t>
            </a:r>
            <a:r>
              <a:rPr lang="en-US" sz="2800" b="1" dirty="0">
                <a:solidFill>
                  <a:srgbClr val="140742"/>
                </a:solidFill>
              </a:rPr>
              <a:t>&lt;B&lt;.46 </a:t>
            </a:r>
          </a:p>
          <a:p>
            <a:pPr algn="ctr"/>
            <a:r>
              <a:rPr lang="en-US" sz="2800" b="1" dirty="0">
                <a:solidFill>
                  <a:srgbClr val="140742"/>
                </a:solidFill>
              </a:rPr>
              <a:t>Barnett	</a:t>
            </a:r>
            <a:r>
              <a:rPr lang="en-US" sz="2800" b="1" dirty="0" smtClean="0">
                <a:solidFill>
                  <a:srgbClr val="140742"/>
                </a:solidFill>
              </a:rPr>
              <a:t>     .</a:t>
            </a:r>
            <a:r>
              <a:rPr lang="en-US" sz="2800" b="1" dirty="0">
                <a:solidFill>
                  <a:srgbClr val="140742"/>
                </a:solidFill>
              </a:rPr>
              <a:t>40&lt;B&lt;.65</a:t>
            </a:r>
          </a:p>
          <a:p>
            <a:pPr algn="ctr"/>
            <a:r>
              <a:rPr lang="en-US" sz="2800" b="1" dirty="0" smtClean="0">
                <a:solidFill>
                  <a:srgbClr val="140742"/>
                </a:solidFill>
              </a:rPr>
              <a:t>Woodford   .</a:t>
            </a:r>
            <a:r>
              <a:rPr lang="en-US" sz="2800" b="1" dirty="0">
                <a:solidFill>
                  <a:srgbClr val="140742"/>
                </a:solidFill>
              </a:rPr>
              <a:t>40&lt;B&lt;.75 </a:t>
            </a:r>
          </a:p>
          <a:p>
            <a:pPr algn="ctr"/>
            <a:endParaRPr lang="en-US" sz="2800" b="1" dirty="0">
              <a:solidFill>
                <a:srgbClr val="140742"/>
              </a:solidFill>
            </a:endParaRPr>
          </a:p>
        </p:txBody>
      </p:sp>
      <p:sp>
        <p:nvSpPr>
          <p:cNvPr id="4" name="TextBox 3"/>
          <p:cNvSpPr txBox="1"/>
          <p:nvPr/>
        </p:nvSpPr>
        <p:spPr>
          <a:xfrm>
            <a:off x="3556000" y="2041966"/>
            <a:ext cx="310444" cy="646331"/>
          </a:xfrm>
          <a:prstGeom prst="rect">
            <a:avLst/>
          </a:prstGeom>
          <a:noFill/>
        </p:spPr>
        <p:txBody>
          <a:bodyPr wrap="square" rtlCol="0">
            <a:spAutoFit/>
          </a:bodyPr>
          <a:lstStyle/>
          <a:p>
            <a:endParaRPr lang="en-US" dirty="0" smtClean="0"/>
          </a:p>
          <a:p>
            <a:r>
              <a:rPr lang="en-US" dirty="0">
                <a:solidFill>
                  <a:srgbClr val="FF1AEF"/>
                </a:solidFill>
              </a:rPr>
              <a:t>*</a:t>
            </a:r>
          </a:p>
        </p:txBody>
      </p:sp>
      <p:sp>
        <p:nvSpPr>
          <p:cNvPr id="9" name="TextBox 8"/>
          <p:cNvSpPr txBox="1"/>
          <p:nvPr/>
        </p:nvSpPr>
        <p:spPr>
          <a:xfrm>
            <a:off x="6290732" y="6163803"/>
            <a:ext cx="310444" cy="646331"/>
          </a:xfrm>
          <a:prstGeom prst="rect">
            <a:avLst/>
          </a:prstGeom>
          <a:noFill/>
        </p:spPr>
        <p:txBody>
          <a:bodyPr wrap="square" rtlCol="0">
            <a:spAutoFit/>
          </a:bodyPr>
          <a:lstStyle/>
          <a:p>
            <a:endParaRPr lang="en-US" dirty="0" smtClean="0"/>
          </a:p>
          <a:p>
            <a:r>
              <a:rPr lang="en-US" dirty="0">
                <a:solidFill>
                  <a:srgbClr val="FF1AEF"/>
                </a:solidFill>
              </a:rPr>
              <a:t>*</a:t>
            </a:r>
          </a:p>
        </p:txBody>
      </p:sp>
    </p:spTree>
    <p:extLst>
      <p:ext uri="{BB962C8B-B14F-4D97-AF65-F5344CB8AC3E}">
        <p14:creationId xmlns:p14="http://schemas.microsoft.com/office/powerpoint/2010/main" val="966634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38279</TotalTime>
  <Words>3307</Words>
  <Application>Microsoft Macintosh PowerPoint</Application>
  <PresentationFormat>On-screen Show (4:3)</PresentationFormat>
  <Paragraphs>279</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Outline </vt:lpstr>
      <vt:lpstr>Introduction</vt:lpstr>
      <vt:lpstr>Study Objectives</vt:lpstr>
      <vt:lpstr>Study Area</vt:lpstr>
      <vt:lpstr>Marcellus Shale Stratigraphy</vt:lpstr>
      <vt:lpstr>Marcellus Depositional setting</vt:lpstr>
      <vt:lpstr>Key for successful shale gas production </vt:lpstr>
      <vt:lpstr>Brittleness Index</vt:lpstr>
      <vt:lpstr>Vp/Vp estimation workflow</vt:lpstr>
      <vt:lpstr>Well log data</vt:lpstr>
      <vt:lpstr>Seismic synthetics</vt:lpstr>
      <vt:lpstr>Seismic interpretation of the top of the Marcellus</vt:lpstr>
      <vt:lpstr>Seismic interpretation of the base of the Marcellus</vt:lpstr>
      <vt:lpstr>PP and PS isochrons (Tpp and Tps)</vt:lpstr>
      <vt:lpstr>Vp/Vs estimation</vt:lpstr>
      <vt:lpstr>Vp/Vs map</vt:lpstr>
      <vt:lpstr>Poisson’s ratio</vt:lpstr>
      <vt:lpstr>Poisson’s ratio map</vt:lpstr>
      <vt:lpstr>PP seismic inversion</vt:lpstr>
      <vt:lpstr>PS seismic inversion</vt:lpstr>
      <vt:lpstr>Coherency and curvature attributes at the top of the Marcellus</vt:lpstr>
      <vt:lpstr>Coherency and curvature attributes at the base of the Marcellus</vt:lpstr>
      <vt:lpstr>Conclusion</vt:lpstr>
      <vt:lpstr>Thank you for your attention</vt:lpstr>
    </vt:vector>
  </TitlesOfParts>
  <Company>university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Multicomponent Seismic Exploration </dc:title>
  <dc:creator>mouna gargouri</dc:creator>
  <cp:lastModifiedBy>mouna gargouri</cp:lastModifiedBy>
  <cp:revision>472</cp:revision>
  <dcterms:created xsi:type="dcterms:W3CDTF">2011-12-06T19:41:52Z</dcterms:created>
  <dcterms:modified xsi:type="dcterms:W3CDTF">2012-05-02T18:39:10Z</dcterms:modified>
</cp:coreProperties>
</file>