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82" r:id="rId3"/>
    <p:sldId id="284" r:id="rId4"/>
    <p:sldId id="285" r:id="rId5"/>
    <p:sldId id="260" r:id="rId6"/>
    <p:sldId id="271" r:id="rId7"/>
    <p:sldId id="273" r:id="rId8"/>
    <p:sldId id="262" r:id="rId9"/>
    <p:sldId id="277" r:id="rId10"/>
    <p:sldId id="276" r:id="rId11"/>
    <p:sldId id="263" r:id="rId12"/>
    <p:sldId id="264" r:id="rId13"/>
    <p:sldId id="281" r:id="rId14"/>
    <p:sldId id="283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C49"/>
    <a:srgbClr val="BC7E2C"/>
    <a:srgbClr val="FC10FC"/>
    <a:srgbClr val="4F81BD"/>
    <a:srgbClr val="0033CC"/>
    <a:srgbClr val="12EFFA"/>
    <a:srgbClr val="14D2F8"/>
    <a:srgbClr val="08A9BA"/>
    <a:srgbClr val="CC0000"/>
    <a:srgbClr val="90E6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3" autoAdjust="0"/>
  </p:normalViewPr>
  <p:slideViewPr>
    <p:cSldViewPr>
      <p:cViewPr>
        <p:scale>
          <a:sx n="93" d="100"/>
          <a:sy n="93" d="100"/>
        </p:scale>
        <p:origin x="-216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CEB8-8385-4FDE-8A29-28AFFC2295E8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F7D4-C79C-4AFC-92C6-57F292339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824F-317D-4659-9DF5-2830B759DF1E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12B0-574D-47ED-AE1E-9CB77ED4C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CF3E-63D9-4AE2-83C3-ED2269F77CB9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6934-E6A9-439F-823C-7A38115C1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91E2-D9DB-4FBD-9A97-2D3E6497A332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6CBC-BCCF-4BB8-BA71-B1929FF96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3FC4-444C-424E-BA04-A759A021AFC8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5926-AE85-430E-9044-742531B00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F533-0B46-429E-B3F2-BC5032A96E91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13616-EE08-4E6A-BB19-6A2E2451C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DF90-D420-4E42-B222-E3191B6F2270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D141-6F61-4867-B471-47A4721EA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C03A-B5E6-4FB8-8B4C-ED31535FE16B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9DFE3-CA37-4967-A393-4881BC2AF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3DBDF-DD11-43EE-B36F-70CA902DE2EF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C273-7832-4C56-BE54-2D23A14CD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4A18-D6CC-4960-A76E-2BA6CA3166F5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B7FD7-2354-44DD-A758-D04D274E2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65A5-6071-4D3E-A839-0D48580CB17D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0101-ECAE-4BBF-8F79-8053F7ECD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AA2D0F-6C42-43AC-BBFA-D9E2183F2271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EC79BD-5572-4FBB-897D-C6E0382B6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4" r:id="rId2"/>
    <p:sldLayoutId id="2147483873" r:id="rId3"/>
    <p:sldLayoutId id="2147483872" r:id="rId4"/>
    <p:sldLayoutId id="2147483871" r:id="rId5"/>
    <p:sldLayoutId id="2147483870" r:id="rId6"/>
    <p:sldLayoutId id="2147483869" r:id="rId7"/>
    <p:sldLayoutId id="2147483868" r:id="rId8"/>
    <p:sldLayoutId id="2147483867" r:id="rId9"/>
    <p:sldLayoutId id="2147483866" r:id="rId10"/>
    <p:sldLayoutId id="21474838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8"/>
          <p:cNvSpPr>
            <a:spLocks noChangeArrowheads="1"/>
          </p:cNvSpPr>
          <p:nvPr/>
        </p:nvSpPr>
        <p:spPr bwMode="auto">
          <a:xfrm>
            <a:off x="2417763" y="2362200"/>
            <a:ext cx="4699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Tania Mukherjee</a:t>
            </a:r>
          </a:p>
          <a:p>
            <a:pPr algn="ctr"/>
            <a:r>
              <a:rPr lang="en-US" b="1" i="1">
                <a:latin typeface="Calibri" pitchFamily="34" charset="0"/>
              </a:rPr>
              <a:t>Department of Earth And Atmospheric Sciences</a:t>
            </a:r>
          </a:p>
          <a:p>
            <a:pPr algn="ctr"/>
            <a:r>
              <a:rPr lang="en-US" b="1" i="1">
                <a:latin typeface="Calibri" pitchFamily="34" charset="0"/>
              </a:rPr>
              <a:t>University of Houston 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endParaRPr lang="en-US" sz="2400" b="1" i="1"/>
          </a:p>
        </p:txBody>
      </p:sp>
      <p:pic>
        <p:nvPicPr>
          <p:cNvPr id="8" name="Picture 160" descr="Agl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91000"/>
            <a:ext cx="3810000" cy="201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3884613" y="64008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April 28, 2010</a:t>
            </a:r>
          </a:p>
        </p:txBody>
      </p:sp>
      <p:pic>
        <p:nvPicPr>
          <p:cNvPr id="13" name="Picture 161" descr="cougar"/>
          <p:cNvPicPr>
            <a:picLocks noChangeAspect="1" noChangeArrowheads="1"/>
          </p:cNvPicPr>
          <p:nvPr/>
        </p:nvPicPr>
        <p:blipFill>
          <a:blip r:embed="rId3" cstate="print"/>
          <a:srcRect l="46745"/>
          <a:stretch>
            <a:fillRect/>
          </a:stretch>
        </p:blipFill>
        <p:spPr bwMode="auto">
          <a:xfrm>
            <a:off x="-228600" y="-76200"/>
            <a:ext cx="2336800" cy="7010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317" name="Picture 90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0" y="6553200"/>
            <a:ext cx="196373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447800" y="5334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 defTabSz="4386263"/>
            <a:r>
              <a:rPr lang="en-US" sz="2000" b="1" i="1" dirty="0">
                <a:latin typeface="Verdana" pitchFamily="34" charset="0"/>
              </a:rPr>
              <a:t>    Near-surface geophysical imaging in a highly structured area, </a:t>
            </a:r>
            <a:r>
              <a:rPr lang="en-US" sz="2000" b="1" i="1" dirty="0" err="1">
                <a:latin typeface="Verdana" pitchFamily="34" charset="0"/>
              </a:rPr>
              <a:t>Beartooth</a:t>
            </a:r>
            <a:r>
              <a:rPr lang="en-US" sz="2000" b="1" i="1" dirty="0">
                <a:latin typeface="Verdana" pitchFamily="34" charset="0"/>
              </a:rPr>
              <a:t> Mountains, Montana</a:t>
            </a:r>
            <a:r>
              <a:rPr lang="en-US" sz="900" b="1" i="1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5105400" cy="1143000"/>
          </a:xfrm>
        </p:spPr>
        <p:txBody>
          <a:bodyPr/>
          <a:lstStyle/>
          <a:p>
            <a:pPr algn="l"/>
            <a:r>
              <a:rPr lang="en-US" sz="3600" dirty="0" smtClean="0"/>
              <a:t>  Well log (Televiewer)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1524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Processing and Interpretations </a:t>
            </a:r>
            <a:b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532" name="Group 225"/>
          <p:cNvGrpSpPr>
            <a:grpSpLocks/>
          </p:cNvGrpSpPr>
          <p:nvPr/>
        </p:nvGrpSpPr>
        <p:grpSpPr bwMode="auto">
          <a:xfrm>
            <a:off x="1447800" y="2262188"/>
            <a:ext cx="5819775" cy="4214812"/>
            <a:chOff x="18322" y="7565"/>
            <a:chExt cx="2999" cy="2227"/>
          </a:xfrm>
        </p:grpSpPr>
        <p:pic>
          <p:nvPicPr>
            <p:cNvPr id="5" name="Picture 386" descr="QScan04062010_165437"/>
            <p:cNvPicPr>
              <a:picLocks noChangeAspect="1" noChangeArrowheads="1"/>
            </p:cNvPicPr>
            <p:nvPr/>
          </p:nvPicPr>
          <p:blipFill>
            <a:blip r:embed="rId2" cstate="print"/>
            <a:srcRect r="7570"/>
            <a:stretch>
              <a:fillRect/>
            </a:stretch>
          </p:blipFill>
          <p:spPr bwMode="auto">
            <a:xfrm>
              <a:off x="18322" y="7565"/>
              <a:ext cx="1454" cy="22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387" descr="QScan04062010_165632"/>
            <p:cNvPicPr>
              <a:picLocks noChangeAspect="1" noChangeArrowheads="1"/>
            </p:cNvPicPr>
            <p:nvPr/>
          </p:nvPicPr>
          <p:blipFill>
            <a:blip r:embed="rId3" cstate="print"/>
            <a:srcRect t="1832" r="8186"/>
            <a:stretch>
              <a:fillRect/>
            </a:stretch>
          </p:blipFill>
          <p:spPr bwMode="auto">
            <a:xfrm>
              <a:off x="19872" y="7577"/>
              <a:ext cx="1449" cy="22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447800" y="1981200"/>
            <a:ext cx="1066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Caliper Gamma 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590800" y="1981200"/>
            <a:ext cx="406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Amp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1981200"/>
            <a:ext cx="1008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0                  360</a:t>
            </a: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4419600" y="1981200"/>
            <a:ext cx="1066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Caliper Gamma </a:t>
            </a: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5562600" y="1981200"/>
            <a:ext cx="406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Amp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1981200"/>
            <a:ext cx="1008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0                  360</a:t>
            </a:r>
          </a:p>
        </p:txBody>
      </p:sp>
      <p:grpSp>
        <p:nvGrpSpPr>
          <p:cNvPr id="22539" name="Group 16"/>
          <p:cNvGrpSpPr>
            <a:grpSpLocks/>
          </p:cNvGrpSpPr>
          <p:nvPr/>
        </p:nvGrpSpPr>
        <p:grpSpPr bwMode="auto">
          <a:xfrm>
            <a:off x="2895600" y="2819400"/>
            <a:ext cx="1600200" cy="1970088"/>
            <a:chOff x="2895600" y="2819400"/>
            <a:chExt cx="1600200" cy="1969532"/>
          </a:xfrm>
        </p:grpSpPr>
        <p:sp>
          <p:nvSpPr>
            <p:cNvPr id="14" name="Oval 13"/>
            <p:cNvSpPr/>
            <p:nvPr/>
          </p:nvSpPr>
          <p:spPr>
            <a:xfrm>
              <a:off x="2895600" y="2819400"/>
              <a:ext cx="1600200" cy="1675927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4" name="TextBox 15"/>
            <p:cNvSpPr txBox="1">
              <a:spLocks noChangeArrowheads="1"/>
            </p:cNvSpPr>
            <p:nvPr/>
          </p:nvSpPr>
          <p:spPr bwMode="auto">
            <a:xfrm>
              <a:off x="3048000" y="4419600"/>
              <a:ext cx="1409360" cy="36933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Calibri" pitchFamily="34" charset="0"/>
                </a:rPr>
                <a:t>Dipping beds</a:t>
              </a:r>
            </a:p>
          </p:txBody>
        </p:sp>
      </p:grpSp>
      <p:grpSp>
        <p:nvGrpSpPr>
          <p:cNvPr id="22540" name="Group 18"/>
          <p:cNvGrpSpPr>
            <a:grpSpLocks/>
          </p:cNvGrpSpPr>
          <p:nvPr/>
        </p:nvGrpSpPr>
        <p:grpSpPr bwMode="auto">
          <a:xfrm>
            <a:off x="5943600" y="3962400"/>
            <a:ext cx="1600200" cy="2046288"/>
            <a:chOff x="5943600" y="3962400"/>
            <a:chExt cx="1600200" cy="2045732"/>
          </a:xfrm>
        </p:grpSpPr>
        <p:sp>
          <p:nvSpPr>
            <p:cNvPr id="15" name="Oval 14"/>
            <p:cNvSpPr/>
            <p:nvPr/>
          </p:nvSpPr>
          <p:spPr>
            <a:xfrm>
              <a:off x="5943600" y="3962400"/>
              <a:ext cx="1600200" cy="1675945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2" name="TextBox 17"/>
            <p:cNvSpPr txBox="1">
              <a:spLocks noChangeArrowheads="1"/>
            </p:cNvSpPr>
            <p:nvPr/>
          </p:nvSpPr>
          <p:spPr bwMode="auto">
            <a:xfrm>
              <a:off x="6248400" y="5638800"/>
              <a:ext cx="9655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Calibri" pitchFamily="34" charset="0"/>
                </a:rPr>
                <a:t>Fracture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7772400" cy="14700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Processing and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Interpretations (VSP) 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914400" y="2286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3556" name="Picture 202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1078"/>
          <a:stretch>
            <a:fillRect/>
          </a:stretch>
        </p:blipFill>
        <p:spPr bwMode="auto">
          <a:xfrm>
            <a:off x="409575" y="3962400"/>
            <a:ext cx="3324225" cy="1781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203"/>
          <p:cNvPicPr preferRelativeResize="0">
            <a:picLocks noChangeAspect="1" noChangeArrowheads="1"/>
          </p:cNvPicPr>
          <p:nvPr/>
        </p:nvPicPr>
        <p:blipFill>
          <a:blip r:embed="rId3" cstate="print"/>
          <a:srcRect t="7584"/>
          <a:stretch>
            <a:fillRect/>
          </a:stretch>
        </p:blipFill>
        <p:spPr bwMode="auto">
          <a:xfrm>
            <a:off x="427038" y="1295400"/>
            <a:ext cx="3306762" cy="17303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57200" y="3048000"/>
            <a:ext cx="3276600" cy="7381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j-lt"/>
              </a:rPr>
              <a:t>Raw vertical component VSP from YB1.Two simultaneous run are plotted together for comparison of repeatability </a:t>
            </a:r>
            <a:endParaRPr lang="en-US" sz="1400" dirty="0">
              <a:latin typeface="+mj-lt"/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81000" y="1295400"/>
            <a:ext cx="3306763" cy="2490788"/>
            <a:chOff x="838200" y="1295400"/>
            <a:chExt cx="3307079" cy="2491264"/>
          </a:xfrm>
        </p:grpSpPr>
        <p:pic>
          <p:nvPicPr>
            <p:cNvPr id="23600" name="Picture 208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1295400"/>
              <a:ext cx="3307079" cy="17424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857252" y="3048335"/>
              <a:ext cx="3275326" cy="738329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just" defTabSz="43894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j-lt"/>
                </a:rPr>
                <a:t>Frequency and amplitude spectrum of vertical component VSP if YB1 . The dominant frequency is 45-55 Hz.  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81000" y="5791200"/>
            <a:ext cx="3352800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3894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j-lt"/>
              </a:rPr>
              <a:t>Raw vertical component VSP from YB2.    </a:t>
            </a:r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457200" y="3962400"/>
            <a:ext cx="3360738" cy="2566988"/>
            <a:chOff x="609600" y="4038600"/>
            <a:chExt cx="3360751" cy="2567464"/>
          </a:xfrm>
        </p:grpSpPr>
        <p:grpSp>
          <p:nvGrpSpPr>
            <p:cNvPr id="23596" name="Group 8"/>
            <p:cNvGrpSpPr>
              <a:grpSpLocks/>
            </p:cNvGrpSpPr>
            <p:nvPr/>
          </p:nvGrpSpPr>
          <p:grpSpPr bwMode="auto">
            <a:xfrm>
              <a:off x="609600" y="4038600"/>
              <a:ext cx="3360751" cy="1832485"/>
              <a:chOff x="0" y="0"/>
              <a:chExt cx="4066" cy="2750"/>
            </a:xfrm>
          </p:grpSpPr>
          <p:pic>
            <p:nvPicPr>
              <p:cNvPr id="23598" name="Picture 7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 t="7822" r="5469" b="6145"/>
              <a:stretch>
                <a:fillRect/>
              </a:stretch>
            </p:blipFill>
            <p:spPr bwMode="auto">
              <a:xfrm>
                <a:off x="0" y="0"/>
                <a:ext cx="4066" cy="27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3599" name="Picture 6"/>
              <p:cNvPicPr preferRelativeResize="0">
                <a:picLocks noChangeAspect="1" noChangeArrowheads="1"/>
              </p:cNvPicPr>
              <p:nvPr/>
            </p:nvPicPr>
            <p:blipFill>
              <a:blip r:embed="rId6" cstate="print"/>
              <a:srcRect l="4819" t="11479" r="3615" b="6258"/>
              <a:stretch>
                <a:fillRect/>
              </a:stretch>
            </p:blipFill>
            <p:spPr bwMode="auto">
              <a:xfrm>
                <a:off x="2120" y="1372"/>
                <a:ext cx="1915" cy="13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38" name="Rectangle 37"/>
            <p:cNvSpPr/>
            <p:nvPr/>
          </p:nvSpPr>
          <p:spPr>
            <a:xfrm>
              <a:off x="609600" y="5867739"/>
              <a:ext cx="3352813" cy="73832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just" defTabSz="43894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j-lt"/>
                </a:rPr>
                <a:t>Frequency and amplitude spectrum of vertical component VSP of YB2 . The dominant frequency is 35-40 Hz. 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038600" y="4095750"/>
            <a:ext cx="5105400" cy="2520494"/>
            <a:chOff x="4038600" y="4095750"/>
            <a:chExt cx="5105400" cy="2520494"/>
          </a:xfrm>
        </p:grpSpPr>
        <p:grpSp>
          <p:nvGrpSpPr>
            <p:cNvPr id="23565" name="Group 70"/>
            <p:cNvGrpSpPr>
              <a:grpSpLocks/>
            </p:cNvGrpSpPr>
            <p:nvPr/>
          </p:nvGrpSpPr>
          <p:grpSpPr bwMode="auto">
            <a:xfrm>
              <a:off x="5105400" y="4095750"/>
              <a:ext cx="4038600" cy="2520494"/>
              <a:chOff x="5105400" y="4095749"/>
              <a:chExt cx="4038600" cy="2520495"/>
            </a:xfrm>
          </p:grpSpPr>
          <p:pic>
            <p:nvPicPr>
              <p:cNvPr id="23578" name="Picture 5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05400" y="4095749"/>
                <a:ext cx="2743200" cy="222885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5181600" y="6400800"/>
                <a:ext cx="396240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800" b="1" dirty="0">
                    <a:latin typeface="+mj-lt"/>
                    <a:ea typeface="굴림" charset="-127"/>
                  </a:rPr>
                  <a:t>P and S wave velocity inversion from first break peaks (YB2).</a:t>
                </a:r>
                <a:endParaRPr lang="en-US" sz="800" dirty="0">
                  <a:latin typeface="+mj-lt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 bwMode="auto">
            <a:xfrm>
              <a:off x="4038600" y="4495800"/>
              <a:ext cx="872355" cy="1846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600" b="1" dirty="0">
                  <a:solidFill>
                    <a:srgbClr val="0033CC"/>
                  </a:solidFill>
                  <a:ea typeface="굴림" charset="-127"/>
                </a:rPr>
                <a:t>First breaks plot for P</a:t>
              </a:r>
              <a:endParaRPr lang="en-US" sz="600" dirty="0">
                <a:solidFill>
                  <a:srgbClr val="0033CC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038600" y="4114800"/>
              <a:ext cx="867545" cy="1846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600" b="1" dirty="0">
                  <a:solidFill>
                    <a:srgbClr val="00B050"/>
                  </a:solidFill>
                  <a:ea typeface="굴림" charset="-127"/>
                </a:rPr>
                <a:t>First breaks plot for S</a:t>
              </a:r>
              <a:endParaRPr lang="en-US" sz="600" dirty="0">
                <a:solidFill>
                  <a:srgbClr val="00B05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847013" y="4800600"/>
              <a:ext cx="824265" cy="1846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600" b="1" dirty="0">
                  <a:solidFill>
                    <a:srgbClr val="0033CC"/>
                  </a:solidFill>
                  <a:ea typeface="굴림" charset="-127"/>
                </a:rPr>
                <a:t>Average velocity (P)</a:t>
              </a:r>
              <a:endParaRPr lang="en-US" sz="600" dirty="0">
                <a:solidFill>
                  <a:srgbClr val="0033CC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854950" y="4191000"/>
              <a:ext cx="819455" cy="1846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600" b="1" dirty="0">
                  <a:solidFill>
                    <a:srgbClr val="00B050"/>
                  </a:solidFill>
                  <a:ea typeface="굴림" charset="-127"/>
                </a:rPr>
                <a:t>Average velocity (S)</a:t>
              </a:r>
              <a:endParaRPr lang="en-US" sz="600" dirty="0">
                <a:solidFill>
                  <a:srgbClr val="00B05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864475" y="4495800"/>
              <a:ext cx="816249" cy="1846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600" b="1" dirty="0">
                  <a:solidFill>
                    <a:schemeClr val="accent2"/>
                  </a:solidFill>
                  <a:ea typeface="굴림" charset="-127"/>
                </a:rPr>
                <a:t>Internal velocity (P)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872413" y="5105400"/>
              <a:ext cx="811441" cy="1846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600" b="1" dirty="0">
                  <a:solidFill>
                    <a:srgbClr val="00B050"/>
                  </a:solidFill>
                  <a:ea typeface="굴림" charset="-127"/>
                </a:rPr>
                <a:t>Internal velocity (S)</a:t>
              </a:r>
              <a:endParaRPr lang="en-US" sz="600" dirty="0">
                <a:solidFill>
                  <a:srgbClr val="00B050"/>
                </a:solidFill>
              </a:endParaRPr>
            </a:p>
          </p:txBody>
        </p:sp>
        <p:cxnSp>
          <p:nvCxnSpPr>
            <p:cNvPr id="70" name="Straight Arrow Connector 69"/>
            <p:cNvCxnSpPr>
              <a:stCxn id="51" idx="3"/>
            </p:cNvCxnSpPr>
            <p:nvPr/>
          </p:nvCxnSpPr>
          <p:spPr bwMode="auto">
            <a:xfrm>
              <a:off x="4906145" y="4207133"/>
              <a:ext cx="580255" cy="2124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0" idx="3"/>
            </p:cNvCxnSpPr>
            <p:nvPr/>
          </p:nvCxnSpPr>
          <p:spPr bwMode="auto">
            <a:xfrm>
              <a:off x="4910955" y="4588133"/>
              <a:ext cx="575445" cy="600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53" idx="1"/>
            </p:cNvCxnSpPr>
            <p:nvPr/>
          </p:nvCxnSpPr>
          <p:spPr bwMode="auto">
            <a:xfrm rot="10800000" flipV="1">
              <a:off x="6705600" y="4283332"/>
              <a:ext cx="1149350" cy="5172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 bwMode="auto">
            <a:xfrm rot="10800000" flipV="1">
              <a:off x="7162800" y="4902200"/>
              <a:ext cx="684213" cy="355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 bwMode="auto">
            <a:xfrm rot="10800000" flipV="1">
              <a:off x="7391400" y="4622800"/>
              <a:ext cx="457200" cy="177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 bwMode="auto">
            <a:xfrm rot="10800000" flipV="1">
              <a:off x="6934200" y="5257800"/>
              <a:ext cx="938213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419600" y="990601"/>
            <a:ext cx="4724400" cy="2882443"/>
            <a:chOff x="4419600" y="990601"/>
            <a:chExt cx="4724400" cy="2882443"/>
          </a:xfrm>
        </p:grpSpPr>
        <p:sp>
          <p:nvSpPr>
            <p:cNvPr id="43" name="Rectangle 42"/>
            <p:cNvSpPr/>
            <p:nvPr/>
          </p:nvSpPr>
          <p:spPr bwMode="auto">
            <a:xfrm>
              <a:off x="5791200" y="990601"/>
              <a:ext cx="867545" cy="1846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600" b="1" dirty="0">
                  <a:solidFill>
                    <a:srgbClr val="00B050"/>
                  </a:solidFill>
                  <a:ea typeface="굴림" charset="-127"/>
                </a:rPr>
                <a:t>First breaks plot for S</a:t>
              </a:r>
              <a:endParaRPr lang="en-US" sz="600" dirty="0">
                <a:solidFill>
                  <a:srgbClr val="00B050"/>
                </a:solidFill>
              </a:endParaRPr>
            </a:p>
          </p:txBody>
        </p:sp>
        <p:grpSp>
          <p:nvGrpSpPr>
            <p:cNvPr id="23593" name="Group 68"/>
            <p:cNvGrpSpPr>
              <a:grpSpLocks/>
            </p:cNvGrpSpPr>
            <p:nvPr/>
          </p:nvGrpSpPr>
          <p:grpSpPr bwMode="auto">
            <a:xfrm>
              <a:off x="5105400" y="1295303"/>
              <a:ext cx="4038600" cy="2577741"/>
              <a:chOff x="5105400" y="1295400"/>
              <a:chExt cx="4038600" cy="2578401"/>
            </a:xfrm>
          </p:grpSpPr>
          <p:pic>
            <p:nvPicPr>
              <p:cNvPr id="23594" name="Picture 10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05400" y="1295400"/>
                <a:ext cx="2758000" cy="21740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5181600" y="3658302"/>
                <a:ext cx="3962400" cy="215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800" b="1" dirty="0">
                    <a:latin typeface="+mj-lt"/>
                    <a:ea typeface="굴림" charset="-127"/>
                  </a:rPr>
                  <a:t>P and S wave velocity inversion from first break peaks (YB1).</a:t>
                </a:r>
                <a:endParaRPr lang="en-US" sz="800" dirty="0">
                  <a:latin typeface="+mj-lt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 bwMode="auto">
            <a:xfrm>
              <a:off x="4419600" y="1143000"/>
              <a:ext cx="872355" cy="1846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600" b="1" dirty="0">
                  <a:solidFill>
                    <a:srgbClr val="0033CC"/>
                  </a:solidFill>
                  <a:ea typeface="굴림" charset="-127"/>
                </a:rPr>
                <a:t>First breaks plot for P</a:t>
              </a:r>
              <a:endParaRPr lang="en-US" sz="600" dirty="0">
                <a:solidFill>
                  <a:srgbClr val="0033CC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847013" y="1905000"/>
              <a:ext cx="824265" cy="1846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600" b="1" dirty="0">
                  <a:solidFill>
                    <a:srgbClr val="0033CC"/>
                  </a:solidFill>
                  <a:ea typeface="굴림" charset="-127"/>
                </a:rPr>
                <a:t>Average velocity (P)</a:t>
              </a:r>
              <a:endParaRPr lang="en-US" sz="600" dirty="0">
                <a:solidFill>
                  <a:srgbClr val="0033CC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854950" y="1295400"/>
              <a:ext cx="819455" cy="1846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600" b="1" dirty="0">
                  <a:solidFill>
                    <a:srgbClr val="00B050"/>
                  </a:solidFill>
                  <a:ea typeface="굴림" charset="-127"/>
                </a:rPr>
                <a:t>Average velocity (S)</a:t>
              </a:r>
              <a:endParaRPr lang="en-US" sz="600" dirty="0">
                <a:solidFill>
                  <a:srgbClr val="00B05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7848600" y="1600200"/>
              <a:ext cx="816249" cy="1846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600" b="1" dirty="0">
                  <a:solidFill>
                    <a:schemeClr val="accent2"/>
                  </a:solidFill>
                  <a:ea typeface="굴림" charset="-127"/>
                </a:rPr>
                <a:t>Internal velocity (P)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872413" y="2260600"/>
              <a:ext cx="811441" cy="1846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600" b="1" dirty="0">
                  <a:solidFill>
                    <a:srgbClr val="00B050"/>
                  </a:solidFill>
                  <a:ea typeface="굴림" charset="-127"/>
                </a:rPr>
                <a:t>Internal velocity (S)</a:t>
              </a:r>
              <a:endParaRPr lang="en-US" sz="600" dirty="0">
                <a:solidFill>
                  <a:srgbClr val="00B050"/>
                </a:solidFill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rot="5400000">
              <a:off x="5842794" y="1270794"/>
              <a:ext cx="658812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6" idx="1"/>
            </p:cNvCxnSpPr>
            <p:nvPr/>
          </p:nvCxnSpPr>
          <p:spPr bwMode="auto">
            <a:xfrm rot="10800000" flipV="1">
              <a:off x="6858000" y="1387732"/>
              <a:ext cx="996950" cy="3648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44" idx="1"/>
            </p:cNvCxnSpPr>
            <p:nvPr/>
          </p:nvCxnSpPr>
          <p:spPr bwMode="auto">
            <a:xfrm rot="10800000" flipV="1">
              <a:off x="7162801" y="1997332"/>
              <a:ext cx="684212" cy="2886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 bwMode="auto">
            <a:xfrm rot="10800000" flipV="1">
              <a:off x="7315200" y="1752600"/>
              <a:ext cx="5334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48" idx="1"/>
            </p:cNvCxnSpPr>
            <p:nvPr/>
          </p:nvCxnSpPr>
          <p:spPr bwMode="auto">
            <a:xfrm rot="10800000" flipV="1">
              <a:off x="7086601" y="2352932"/>
              <a:ext cx="785812" cy="3902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2" idx="2"/>
            </p:cNvCxnSpPr>
            <p:nvPr/>
          </p:nvCxnSpPr>
          <p:spPr bwMode="auto">
            <a:xfrm rot="16200000" flipH="1">
              <a:off x="4920522" y="1262922"/>
              <a:ext cx="424934" cy="5544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-457200" y="358775"/>
            <a:ext cx="7772400" cy="1470025"/>
          </a:xfrm>
        </p:spPr>
        <p:txBody>
          <a:bodyPr/>
          <a:lstStyle/>
          <a:p>
            <a:pPr algn="l"/>
            <a:r>
              <a:rPr lang="en-US" sz="3600" dirty="0" smtClean="0"/>
              <a:t>          </a:t>
            </a:r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685800" y="0"/>
            <a:ext cx="86868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Processing and Interpretation </a:t>
            </a:r>
            <a:b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5" name="Rectangle 70"/>
          <p:cNvSpPr>
            <a:spLocks noChangeArrowheads="1"/>
          </p:cNvSpPr>
          <p:nvPr/>
        </p:nvSpPr>
        <p:spPr bwMode="auto">
          <a:xfrm>
            <a:off x="152400" y="5934670"/>
            <a:ext cx="899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Comparison of computed </a:t>
            </a:r>
            <a:r>
              <a:rPr lang="en-US" b="1" dirty="0" smtClean="0">
                <a:latin typeface="Calibri" pitchFamily="34" charset="0"/>
              </a:rPr>
              <a:t>velocities and Vp/Vs plots  from surface  Waves (MASW method) and VSP.</a:t>
            </a:r>
          </a:p>
          <a:p>
            <a:endParaRPr lang="en-US" b="1" dirty="0">
              <a:latin typeface="Calibri" pitchFamily="34" charset="0"/>
            </a:endParaRPr>
          </a:p>
        </p:txBody>
      </p:sp>
      <p:pic>
        <p:nvPicPr>
          <p:cNvPr id="24" name="Picture 2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24321" y="2302179"/>
            <a:ext cx="4269058" cy="2560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6" name="Picture 25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19592" y="2309407"/>
            <a:ext cx="4191001" cy="2467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8" name="TextBox 27"/>
          <p:cNvSpPr txBox="1"/>
          <p:nvPr/>
        </p:nvSpPr>
        <p:spPr>
          <a:xfrm>
            <a:off x="1828800" y="9906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Vp from MASW and VSP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41929" y="9906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 from MASW and VSP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934200" y="6488668"/>
            <a:ext cx="1873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  MASW by S. Roy </a:t>
            </a:r>
            <a:endParaRPr lang="en-US" sz="1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467600" y="46482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82156" y="4800600"/>
            <a:ext cx="457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92430" y="4953000"/>
            <a:ext cx="4572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08696" y="5105400"/>
            <a:ext cx="457200" cy="0"/>
          </a:xfrm>
          <a:prstGeom prst="line">
            <a:avLst/>
          </a:prstGeom>
          <a:ln w="38100">
            <a:solidFill>
              <a:srgbClr val="BD5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930497" y="4668748"/>
            <a:ext cx="12314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 Vp from MASW </a:t>
            </a:r>
            <a:endParaRPr lang="en-US" sz="1100" dirty="0"/>
          </a:p>
        </p:txBody>
      </p:sp>
      <p:sp>
        <p:nvSpPr>
          <p:cNvPr id="44" name="Rectangle 43"/>
          <p:cNvSpPr/>
          <p:nvPr/>
        </p:nvSpPr>
        <p:spPr>
          <a:xfrm>
            <a:off x="7924800" y="4495800"/>
            <a:ext cx="10374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 Vp from VSP</a:t>
            </a:r>
            <a:endParaRPr lang="en-US" sz="1100" dirty="0"/>
          </a:p>
        </p:txBody>
      </p:sp>
      <p:sp>
        <p:nvSpPr>
          <p:cNvPr id="45" name="Rectangle 44"/>
          <p:cNvSpPr/>
          <p:nvPr/>
        </p:nvSpPr>
        <p:spPr>
          <a:xfrm>
            <a:off x="7924800" y="4843790"/>
            <a:ext cx="10294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 Vs from VSP</a:t>
            </a:r>
            <a:endParaRPr lang="en-US" sz="1100" dirty="0"/>
          </a:p>
        </p:txBody>
      </p:sp>
      <p:sp>
        <p:nvSpPr>
          <p:cNvPr id="46" name="Rectangle 45"/>
          <p:cNvSpPr/>
          <p:nvPr/>
        </p:nvSpPr>
        <p:spPr>
          <a:xfrm>
            <a:off x="7943638" y="5021020"/>
            <a:ext cx="12234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 Vs from MASW 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4559016" y="313718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1889038" y="321338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9600" y="1066800"/>
            <a:ext cx="4459540" cy="4191000"/>
            <a:chOff x="228600" y="914400"/>
            <a:chExt cx="2844879" cy="29023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914400"/>
              <a:ext cx="2819400" cy="2902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 rot="2190122">
              <a:off x="417811" y="2874611"/>
              <a:ext cx="2655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High density to low density </a:t>
              </a:r>
              <a:endParaRPr lang="en-US" sz="12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33400" y="1828800"/>
              <a:ext cx="1600200" cy="137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199"/>
            <a:ext cx="3886200" cy="392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8686800" cy="147002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Processing and Interpretation (gravity) </a:t>
            </a:r>
            <a:b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6404592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3657600" y="5943600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      2D </a:t>
            </a:r>
            <a:r>
              <a:rPr lang="en-US" sz="1600" b="1" dirty="0">
                <a:latin typeface="Calibri" pitchFamily="34" charset="0"/>
              </a:rPr>
              <a:t>line  near well YB </a:t>
            </a:r>
            <a:r>
              <a:rPr lang="en-US" sz="1600" b="1" dirty="0" smtClean="0">
                <a:latin typeface="Calibri" pitchFamily="34" charset="0"/>
              </a:rPr>
              <a:t>2 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686800" cy="147002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Processing and Interpretation (gravity) </a:t>
            </a:r>
            <a:b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01526" y="6488668"/>
            <a:ext cx="154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Verdana" pitchFamily="34" charset="0"/>
              </a:rPr>
              <a:t>O.Omoboya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04800" y="1014710"/>
            <a:ext cx="84582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defTabSz="4389438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The carbonate (Madison </a:t>
            </a:r>
            <a:r>
              <a:rPr lang="en-US" sz="2000" b="1" dirty="0" smtClean="0">
                <a:latin typeface="Calibri" pitchFamily="34" charset="0"/>
              </a:rPr>
              <a:t>LS?) </a:t>
            </a:r>
            <a:r>
              <a:rPr lang="en-US" sz="2000" b="1" dirty="0">
                <a:latin typeface="Calibri" pitchFamily="34" charset="0"/>
              </a:rPr>
              <a:t>shows a lower velocity (2600 m/s) than the competent shale beneath(2800 m/s).</a:t>
            </a:r>
          </a:p>
          <a:p>
            <a:pPr marL="457200" indent="-457200" algn="just" defTabSz="4389438">
              <a:buFont typeface="Arial" charset="0"/>
              <a:buChar char="•"/>
            </a:pPr>
            <a:endParaRPr lang="en-US" sz="2000" b="1" dirty="0">
              <a:latin typeface="Calibri" pitchFamily="34" charset="0"/>
            </a:endParaRPr>
          </a:p>
          <a:p>
            <a:pPr marL="457200" indent="-457200" algn="just" defTabSz="4389438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The high gamma ray count in carbonate indicates radioactive  impurities .</a:t>
            </a:r>
          </a:p>
          <a:p>
            <a:pPr marL="457200" indent="-457200" algn="just" defTabSz="4389438">
              <a:buFont typeface="Arial" charset="0"/>
              <a:buChar char="•"/>
            </a:pPr>
            <a:endParaRPr lang="en-US" sz="2000" b="1" dirty="0">
              <a:latin typeface="Calibri" pitchFamily="34" charset="0"/>
            </a:endParaRPr>
          </a:p>
          <a:p>
            <a:pPr marL="457200" indent="-457200" algn="just" defTabSz="4389438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There is a highly fractured zone at about </a:t>
            </a:r>
            <a:r>
              <a:rPr lang="en-US" sz="2000" b="1" dirty="0" smtClean="0">
                <a:latin typeface="Calibri" pitchFamily="34" charset="0"/>
              </a:rPr>
              <a:t>130 ft (39m). </a:t>
            </a:r>
            <a:r>
              <a:rPr lang="en-US" sz="2000" b="1" dirty="0">
                <a:latin typeface="Calibri" pitchFamily="34" charset="0"/>
              </a:rPr>
              <a:t>The </a:t>
            </a:r>
            <a:r>
              <a:rPr lang="en-US" sz="2000" b="1" dirty="0" err="1">
                <a:latin typeface="Calibri" pitchFamily="34" charset="0"/>
              </a:rPr>
              <a:t>petrophysical</a:t>
            </a:r>
            <a:r>
              <a:rPr lang="en-US" sz="2000" b="1" dirty="0">
                <a:latin typeface="Calibri" pitchFamily="34" charset="0"/>
              </a:rPr>
              <a:t> and seismic evidence indicate the transition from carbonate to red shale occurs around 40 m.</a:t>
            </a:r>
          </a:p>
          <a:p>
            <a:pPr marL="457200" indent="-457200" algn="just" defTabSz="4389438">
              <a:buFont typeface="Arial" charset="0"/>
              <a:buChar char="•"/>
            </a:pPr>
            <a:endParaRPr lang="en-US" sz="2000" b="1" dirty="0">
              <a:latin typeface="Calibri" pitchFamily="34" charset="0"/>
            </a:endParaRPr>
          </a:p>
          <a:p>
            <a:pPr marL="457200" indent="-457200" algn="just" defTabSz="4389438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 The dip of the formation is about 40-45° towards the south.</a:t>
            </a:r>
          </a:p>
          <a:p>
            <a:pPr marL="457200" indent="-457200" algn="just" defTabSz="4389438">
              <a:buFont typeface="Arial" charset="0"/>
              <a:buChar char="•"/>
            </a:pPr>
            <a:endParaRPr lang="en-US" sz="2000" b="1" dirty="0">
              <a:latin typeface="Calibri" pitchFamily="34" charset="0"/>
            </a:endParaRPr>
          </a:p>
          <a:p>
            <a:pPr marL="457200" indent="-457200" algn="just" defTabSz="4389438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Near-surface velocities from surface seismic MSAW and VSP are repetitively consistent. </a:t>
            </a:r>
          </a:p>
          <a:p>
            <a:pPr marL="457200" indent="-457200" algn="just" defTabSz="4389438">
              <a:buFont typeface="Arial" charset="0"/>
              <a:buChar char="•"/>
            </a:pPr>
            <a:endParaRPr lang="en-US" sz="2000" b="1" dirty="0">
              <a:latin typeface="Calibri" pitchFamily="34" charset="0"/>
            </a:endParaRPr>
          </a:p>
          <a:p>
            <a:pPr marL="457200" indent="-457200" algn="just" defTabSz="4389438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Processed 2D line shows </a:t>
            </a:r>
            <a:r>
              <a:rPr lang="en-US" sz="2000" b="1" dirty="0" smtClean="0">
                <a:latin typeface="Calibri" pitchFamily="34" charset="0"/>
              </a:rPr>
              <a:t>no structure (parallel to fault ).</a:t>
            </a:r>
            <a:endParaRPr lang="en-US" sz="2400" b="1" dirty="0">
              <a:latin typeface="Calibri" pitchFamily="34" charset="0"/>
            </a:endParaRPr>
          </a:p>
          <a:p>
            <a:pPr marL="457200" indent="-457200" algn="just" defTabSz="4389438">
              <a:buFont typeface="Arial" charset="0"/>
              <a:buChar char="•"/>
            </a:pPr>
            <a:endParaRPr lang="en-US" sz="2400" b="1" dirty="0">
              <a:latin typeface="Calibri" pitchFamily="34" charset="0"/>
            </a:endParaRPr>
          </a:p>
          <a:p>
            <a:pPr marL="457200" indent="-457200" algn="just" defTabSz="4389438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A Vp / Vs value of 2.2 for the limestone and 1.7 for the </a:t>
            </a:r>
            <a:r>
              <a:rPr lang="en-US" sz="2000" b="1" dirty="0" err="1">
                <a:latin typeface="Calibri" pitchFamily="34" charset="0"/>
              </a:rPr>
              <a:t>shaley</a:t>
            </a:r>
            <a:r>
              <a:rPr lang="en-US" sz="2000" b="1" dirty="0">
                <a:latin typeface="Calibri" pitchFamily="34" charset="0"/>
              </a:rPr>
              <a:t> unit.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Future work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3429000"/>
            <a:ext cx="8229600" cy="23391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>
              <a:latin typeface="Verdana" pitchFamily="34" charset="0"/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Allied Geophysical Lab, University of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Houston. </a:t>
            </a:r>
            <a:endParaRPr lang="en-US" b="1" dirty="0">
              <a:solidFill>
                <a:srgbClr val="FF0000"/>
              </a:solidFill>
              <a:latin typeface="Verdana" pitchFamily="34" charset="0"/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GEDCO and </a:t>
            </a:r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</a:rPr>
              <a:t>IonGXT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. </a:t>
            </a:r>
            <a:endParaRPr lang="en-US" b="1" dirty="0">
              <a:solidFill>
                <a:srgbClr val="FF0000"/>
              </a:solidFill>
              <a:latin typeface="Verdana" pitchFamily="34" charset="0"/>
            </a:endParaRPr>
          </a:p>
          <a:p>
            <a:pPr algn="just"/>
            <a:r>
              <a:rPr lang="en-US" dirty="0" smtClean="0">
                <a:latin typeface="Verdana" pitchFamily="34" charset="0"/>
              </a:rPr>
              <a:t>Dr.Robert R. </a:t>
            </a:r>
            <a:r>
              <a:rPr lang="en-US" dirty="0">
                <a:latin typeface="Verdana" pitchFamily="34" charset="0"/>
              </a:rPr>
              <a:t>Stewart (University of Houston </a:t>
            </a:r>
            <a:r>
              <a:rPr lang="en-US" dirty="0" smtClean="0">
                <a:latin typeface="Verdana" pitchFamily="34" charset="0"/>
              </a:rPr>
              <a:t>). </a:t>
            </a:r>
            <a:endParaRPr lang="en-US" dirty="0">
              <a:latin typeface="Verdana" pitchFamily="34" charset="0"/>
            </a:endParaRPr>
          </a:p>
          <a:p>
            <a:pPr algn="just"/>
            <a:r>
              <a:rPr lang="en-US" dirty="0">
                <a:latin typeface="Verdana" pitchFamily="34" charset="0"/>
              </a:rPr>
              <a:t>Dr. Christopher Liner (University of Houston </a:t>
            </a:r>
            <a:r>
              <a:rPr lang="en-US" dirty="0" smtClean="0">
                <a:latin typeface="Verdana" pitchFamily="34" charset="0"/>
              </a:rPr>
              <a:t>). </a:t>
            </a:r>
          </a:p>
          <a:p>
            <a:pPr algn="just"/>
            <a:r>
              <a:rPr lang="en-US" dirty="0" smtClean="0">
                <a:latin typeface="Verdana" pitchFamily="34" charset="0"/>
              </a:rPr>
              <a:t>Dr.Stewart Hall (University of Houston).</a:t>
            </a:r>
            <a:endParaRPr lang="en-US" dirty="0">
              <a:latin typeface="Verdana" pitchFamily="34" charset="0"/>
            </a:endParaRPr>
          </a:p>
          <a:p>
            <a:pPr algn="just"/>
            <a:r>
              <a:rPr lang="en-US" dirty="0">
                <a:latin typeface="Verdana" pitchFamily="34" charset="0"/>
              </a:rPr>
              <a:t>Dr. Joe Wong (University of Calgary</a:t>
            </a:r>
            <a:r>
              <a:rPr lang="en-US" dirty="0" smtClean="0">
                <a:latin typeface="Verdana" pitchFamily="34" charset="0"/>
              </a:rPr>
              <a:t>). </a:t>
            </a:r>
            <a:endParaRPr lang="en-US" dirty="0">
              <a:latin typeface="Verdana" pitchFamily="34" charset="0"/>
            </a:endParaRPr>
          </a:p>
          <a:p>
            <a:pPr algn="just"/>
            <a:r>
              <a:rPr lang="en-US" dirty="0">
                <a:latin typeface="Verdana" pitchFamily="34" charset="0"/>
              </a:rPr>
              <a:t>Graduate students </a:t>
            </a:r>
            <a:r>
              <a:rPr lang="en-US" dirty="0" err="1">
                <a:latin typeface="Verdana" pitchFamily="34" charset="0"/>
              </a:rPr>
              <a:t>Zimin</a:t>
            </a:r>
            <a:r>
              <a:rPr lang="en-US" dirty="0">
                <a:latin typeface="Verdana" pitchFamily="34" charset="0"/>
              </a:rPr>
              <a:t> Zhang, S. Roy and </a:t>
            </a:r>
            <a:r>
              <a:rPr lang="en-US" dirty="0" err="1" smtClean="0">
                <a:latin typeface="Verdana" pitchFamily="34" charset="0"/>
              </a:rPr>
              <a:t>O.Omoboya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895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+mj-lt"/>
                <a:ea typeface="+mj-ea"/>
                <a:cs typeface="+mj-cs"/>
              </a:rPr>
              <a:t>Acknowledgement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1295400"/>
            <a:ext cx="8229600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>
              <a:latin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Multi azimuth  and </a:t>
            </a:r>
            <a:r>
              <a:rPr lang="en-US" dirty="0" err="1" smtClean="0">
                <a:latin typeface="Verdana" pitchFamily="34" charset="0"/>
              </a:rPr>
              <a:t>Walkaway</a:t>
            </a:r>
            <a:r>
              <a:rPr lang="en-US" dirty="0" smtClean="0">
                <a:latin typeface="Verdana" pitchFamily="34" charset="0"/>
              </a:rPr>
              <a:t> VSP.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2D seismic line  perpendicular to the present line.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Core sample analysis by geologist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Well log correlation to find out vertical shift between two wells.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  <p:bldP spid="5" grpId="0" build="p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0077"/>
            <a:ext cx="9144000" cy="710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sz="7200" b="1" dirty="0" smtClean="0"/>
              <a:t/>
            </a:r>
            <a:br>
              <a:rPr lang="en-US" sz="7200" b="1" dirty="0" smtClean="0"/>
            </a:br>
            <a:endParaRPr lang="en-US" sz="7200" b="1" dirty="0" smtClean="0"/>
          </a:p>
        </p:txBody>
      </p:sp>
      <p:pic>
        <p:nvPicPr>
          <p:cNvPr id="27650" name="Picture 1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799" y="457200"/>
            <a:ext cx="2501291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590800" y="5657671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77277" y="1066800"/>
            <a:ext cx="8866723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Introduction to the geology and motive of the  survey</a:t>
            </a:r>
          </a:p>
          <a:p>
            <a:pPr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Acquisition and instrumentation </a:t>
            </a:r>
          </a:p>
          <a:p>
            <a:pPr algn="just" defTabSz="4389438">
              <a:lnSpc>
                <a:spcPct val="150000"/>
              </a:lnSpc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         Well log (Gamma,SP, resistivity,sonic, acoustic televiewer ,neutron porosity)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         VSP    (simultaneous three component near offset VSP in two borehole) </a:t>
            </a:r>
            <a:endParaRPr lang="en-US" sz="20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alibri" pitchFamily="34" charset="0"/>
              </a:rPr>
              <a:t>          </a:t>
            </a:r>
            <a:r>
              <a:rPr lang="en-US" sz="2000" b="1" dirty="0" smtClean="0">
                <a:latin typeface="Calibri" pitchFamily="34" charset="0"/>
              </a:rPr>
              <a:t>Surface seismic (2D seismic line 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alibri" pitchFamily="34" charset="0"/>
              </a:rPr>
              <a:t>          Gravity  ( two perpendicular gravity profile near  borehole)</a:t>
            </a:r>
            <a:endParaRPr lang="en-US" sz="20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Interpretation  </a:t>
            </a:r>
          </a:p>
          <a:p>
            <a:r>
              <a:rPr lang="en-US" sz="2000" b="1" dirty="0">
                <a:latin typeface="Calibri" pitchFamily="34" charset="0"/>
              </a:rPr>
              <a:t>                            Core samples</a:t>
            </a:r>
          </a:p>
          <a:p>
            <a:r>
              <a:rPr lang="en-US" sz="2000" b="1" dirty="0">
                <a:latin typeface="Calibri" pitchFamily="34" charset="0"/>
              </a:rPr>
              <a:t>                             Well log </a:t>
            </a:r>
          </a:p>
          <a:p>
            <a:r>
              <a:rPr lang="en-US" sz="2000" b="1" dirty="0">
                <a:latin typeface="Calibri" pitchFamily="34" charset="0"/>
              </a:rPr>
              <a:t>                             VSP</a:t>
            </a:r>
          </a:p>
          <a:p>
            <a:r>
              <a:rPr lang="en-US" sz="2000" b="1" dirty="0">
                <a:latin typeface="Calibri" pitchFamily="34" charset="0"/>
              </a:rPr>
              <a:t>                             Surface </a:t>
            </a:r>
            <a:r>
              <a:rPr lang="en-US" sz="2000" b="1" dirty="0" smtClean="0">
                <a:latin typeface="Calibri" pitchFamily="34" charset="0"/>
              </a:rPr>
              <a:t>seismic</a:t>
            </a:r>
          </a:p>
          <a:p>
            <a:r>
              <a:rPr lang="en-US" sz="2000" b="1" dirty="0" smtClean="0">
                <a:latin typeface="Calibri" pitchFamily="34" charset="0"/>
              </a:rPr>
              <a:t>                             Gravity</a:t>
            </a:r>
            <a:endParaRPr lang="en-US" sz="20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Conclusion</a:t>
            </a:r>
          </a:p>
          <a:p>
            <a:pPr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Future work</a:t>
            </a:r>
          </a:p>
          <a:p>
            <a:pPr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Acknowledgement </a:t>
            </a:r>
          </a:p>
          <a:p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 cstate="print"/>
          <a:srcRect l="4375" t="17969" r="7500" b="10156"/>
          <a:stretch>
            <a:fillRect/>
          </a:stretch>
        </p:blipFill>
        <p:spPr bwMode="auto">
          <a:xfrm>
            <a:off x="3657600" y="1524000"/>
            <a:ext cx="5486400" cy="419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3810000"/>
            <a:ext cx="3657600" cy="2819400"/>
            <a:chOff x="152400" y="1066800"/>
            <a:chExt cx="3048000" cy="240631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316" t="2107" r="3836" b="3078"/>
            <a:stretch>
              <a:fillRect/>
            </a:stretch>
          </p:blipFill>
          <p:spPr bwMode="auto">
            <a:xfrm>
              <a:off x="152400" y="1066800"/>
              <a:ext cx="3048000" cy="24063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304536" y="1218550"/>
              <a:ext cx="815128" cy="31521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</a:rPr>
                <a:t>               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8763000" y="1524000"/>
            <a:ext cx="228600" cy="3048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30978" y="1752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52400" y="1143000"/>
            <a:ext cx="3124200" cy="2639374"/>
            <a:chOff x="533400" y="4038600"/>
            <a:chExt cx="3505200" cy="2639178"/>
          </a:xfrm>
        </p:grpSpPr>
        <p:pic>
          <p:nvPicPr>
            <p:cNvPr id="17" name="Picture 20" descr="Picture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908" y="4038600"/>
              <a:ext cx="3479692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6"/>
            <p:cNvSpPr txBox="1">
              <a:spLocks noChangeArrowheads="1"/>
            </p:cNvSpPr>
            <p:nvPr/>
          </p:nvSpPr>
          <p:spPr bwMode="auto">
            <a:xfrm>
              <a:off x="533400" y="6400800"/>
              <a:ext cx="3363683" cy="27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Simplified </a:t>
              </a:r>
              <a:r>
                <a:rPr lang="en-US" sz="1200" dirty="0" err="1">
                  <a:latin typeface="Calibri" pitchFamily="34" charset="0"/>
                </a:rPr>
                <a:t>statigraphy</a:t>
              </a:r>
              <a:r>
                <a:rPr lang="en-US" sz="1200" dirty="0">
                  <a:latin typeface="Calibri" pitchFamily="34" charset="0"/>
                </a:rPr>
                <a:t> ( Kauffman et al.(2008)</a:t>
              </a:r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 bwMode="auto">
          <a:xfrm>
            <a:off x="381000" y="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Geology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Beartooth,Montana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1758" y="3581400"/>
            <a:ext cx="1712242" cy="208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Survey Layout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80180"/>
            <a:ext cx="7620000" cy="58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733800" y="335280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YBRA  CAMP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953000" y="3799580"/>
            <a:ext cx="1752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24400" y="3799580"/>
            <a:ext cx="2057400" cy="16282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20904666">
            <a:off x="5096642" y="3951980"/>
            <a:ext cx="173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Gravity profile 1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51"/>
          <p:cNvGrpSpPr/>
          <p:nvPr/>
        </p:nvGrpSpPr>
        <p:grpSpPr>
          <a:xfrm>
            <a:off x="6553200" y="3342380"/>
            <a:ext cx="1051891" cy="533400"/>
            <a:chOff x="6553200" y="3342380"/>
            <a:chExt cx="1051891" cy="533400"/>
          </a:xfrm>
        </p:grpSpPr>
        <p:sp>
          <p:nvSpPr>
            <p:cNvPr id="32" name="6-Point Star 31"/>
            <p:cNvSpPr/>
            <p:nvPr/>
          </p:nvSpPr>
          <p:spPr>
            <a:xfrm>
              <a:off x="6934200" y="3723380"/>
              <a:ext cx="152400" cy="152400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6-Point Star 32"/>
            <p:cNvSpPr/>
            <p:nvPr/>
          </p:nvSpPr>
          <p:spPr>
            <a:xfrm>
              <a:off x="7010400" y="3723380"/>
              <a:ext cx="152400" cy="152400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53200" y="3342380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YB 1  YB2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334000" y="342900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Seismic line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6200000" flipH="1">
            <a:off x="5715000" y="3200400"/>
            <a:ext cx="2057400" cy="38100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4603991">
            <a:off x="5374945" y="2221982"/>
            <a:ext cx="173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Gravity profile 2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648200" y="3886200"/>
            <a:ext cx="2971800" cy="45720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1038039">
            <a:off x="5661177" y="4282239"/>
            <a:ext cx="115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Tear Zone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85800" y="5832296"/>
            <a:ext cx="762000" cy="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5800" y="6096000"/>
            <a:ext cx="7620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685800" y="6324600"/>
            <a:ext cx="762000" cy="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6-Point Star 43"/>
          <p:cNvSpPr/>
          <p:nvPr/>
        </p:nvSpPr>
        <p:spPr>
          <a:xfrm>
            <a:off x="1219200" y="5552180"/>
            <a:ext cx="152400" cy="152400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66800" y="5018780"/>
            <a:ext cx="69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0" y="5399780"/>
            <a:ext cx="108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Borehole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4000" y="5628380"/>
            <a:ext cx="15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Gravity profile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0" y="585698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Seismic 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0" y="6085580"/>
            <a:ext cx="115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Tear Fault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-381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Data acquisition  (well logging)</a:t>
            </a:r>
          </a:p>
        </p:txBody>
      </p:sp>
      <p:grpSp>
        <p:nvGrpSpPr>
          <p:cNvPr id="16387" name="Group 512"/>
          <p:cNvGrpSpPr>
            <a:grpSpLocks/>
          </p:cNvGrpSpPr>
          <p:nvPr/>
        </p:nvGrpSpPr>
        <p:grpSpPr bwMode="auto">
          <a:xfrm>
            <a:off x="228600" y="1066800"/>
            <a:ext cx="5562600" cy="4724400"/>
            <a:chOff x="7104" y="15686"/>
            <a:chExt cx="1986" cy="1405"/>
          </a:xfrm>
        </p:grpSpPr>
        <p:grpSp>
          <p:nvGrpSpPr>
            <p:cNvPr id="16389" name="Group 454"/>
            <p:cNvGrpSpPr>
              <a:grpSpLocks/>
            </p:cNvGrpSpPr>
            <p:nvPr/>
          </p:nvGrpSpPr>
          <p:grpSpPr bwMode="auto">
            <a:xfrm>
              <a:off x="7104" y="15696"/>
              <a:ext cx="1979" cy="1392"/>
              <a:chOff x="7104" y="15696"/>
              <a:chExt cx="1979" cy="1392"/>
            </a:xfrm>
          </p:grpSpPr>
          <p:pic>
            <p:nvPicPr>
              <p:cNvPr id="16392" name="Picture 1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42" y="15696"/>
                <a:ext cx="941" cy="7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6393" name="Picture 18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 t="48837" b="9302"/>
              <a:stretch>
                <a:fillRect/>
              </a:stretch>
            </p:blipFill>
            <p:spPr bwMode="auto">
              <a:xfrm>
                <a:off x="7104" y="16512"/>
                <a:ext cx="100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6394" name="TextBox 12"/>
              <p:cNvSpPr txBox="1">
                <a:spLocks noChangeArrowheads="1"/>
              </p:cNvSpPr>
              <p:nvPr/>
            </p:nvSpPr>
            <p:spPr bwMode="auto">
              <a:xfrm>
                <a:off x="7839" y="16828"/>
                <a:ext cx="354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>
                    <a:solidFill>
                      <a:srgbClr val="FFFF00"/>
                    </a:solidFill>
                    <a:latin typeface="Lucida Sans Unicode" pitchFamily="34" charset="0"/>
                    <a:cs typeface="Arial" charset="0"/>
                  </a:rPr>
                  <a:t>Logging cable</a:t>
                </a:r>
              </a:p>
            </p:txBody>
          </p:sp>
          <p:sp>
            <p:nvSpPr>
              <p:cNvPr id="16395" name="TextBox 15"/>
              <p:cNvSpPr txBox="1">
                <a:spLocks noChangeArrowheads="1"/>
              </p:cNvSpPr>
              <p:nvPr/>
            </p:nvSpPr>
            <p:spPr bwMode="auto">
              <a:xfrm>
                <a:off x="7799" y="16681"/>
                <a:ext cx="190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>
                    <a:solidFill>
                      <a:srgbClr val="FFFF00"/>
                    </a:solidFill>
                    <a:latin typeface="Lucida Sans Unicode" pitchFamily="34" charset="0"/>
                    <a:cs typeface="Arial" charset="0"/>
                  </a:rPr>
                  <a:t>winch</a:t>
                </a:r>
              </a:p>
            </p:txBody>
          </p:sp>
          <p:sp>
            <p:nvSpPr>
              <p:cNvPr id="16396" name="TextBox 19"/>
              <p:cNvSpPr txBox="1">
                <a:spLocks noChangeArrowheads="1"/>
              </p:cNvSpPr>
              <p:nvPr/>
            </p:nvSpPr>
            <p:spPr bwMode="auto">
              <a:xfrm>
                <a:off x="8592" y="15840"/>
                <a:ext cx="304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>
                    <a:solidFill>
                      <a:srgbClr val="FFFF00"/>
                    </a:solidFill>
                    <a:latin typeface="Arial "/>
                    <a:cs typeface="Arial" charset="0"/>
                  </a:rPr>
                  <a:t>Tripod stand</a:t>
                </a:r>
              </a:p>
            </p:txBody>
          </p:sp>
          <p:sp>
            <p:nvSpPr>
              <p:cNvPr id="16397" name="TextBox 19"/>
              <p:cNvSpPr txBox="1">
                <a:spLocks noChangeArrowheads="1"/>
              </p:cNvSpPr>
              <p:nvPr/>
            </p:nvSpPr>
            <p:spPr bwMode="auto">
              <a:xfrm>
                <a:off x="8832" y="16080"/>
                <a:ext cx="154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>
                    <a:solidFill>
                      <a:srgbClr val="FFFF00"/>
                    </a:solidFill>
                    <a:cs typeface="Arial" charset="0"/>
                  </a:rPr>
                  <a:t>Well</a:t>
                </a:r>
              </a:p>
            </p:txBody>
          </p:sp>
        </p:grpSp>
        <p:pic>
          <p:nvPicPr>
            <p:cNvPr id="1639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6375" r="7047" b="29332"/>
            <a:stretch>
              <a:fillRect/>
            </a:stretch>
          </p:blipFill>
          <p:spPr bwMode="auto">
            <a:xfrm>
              <a:off x="8142" y="16512"/>
              <a:ext cx="948" cy="5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391" name="Picture 308"/>
            <p:cNvPicPr>
              <a:picLocks noChangeAspect="1" noChangeArrowheads="1"/>
            </p:cNvPicPr>
            <p:nvPr/>
          </p:nvPicPr>
          <p:blipFill>
            <a:blip r:embed="rId5" cstate="print"/>
            <a:srcRect l="4546"/>
            <a:stretch>
              <a:fillRect/>
            </a:stretch>
          </p:blipFill>
          <p:spPr bwMode="auto">
            <a:xfrm>
              <a:off x="7104" y="15686"/>
              <a:ext cx="1008" cy="79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9" name="TextBox 38"/>
          <p:cNvSpPr txBox="1"/>
          <p:nvPr/>
        </p:nvSpPr>
        <p:spPr>
          <a:xfrm>
            <a:off x="5791200" y="990600"/>
            <a:ext cx="33528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4389438">
              <a:buFont typeface="Wingdings" pitchFamily="2" charset="2"/>
              <a:buChar char="q"/>
            </a:pPr>
            <a:r>
              <a:rPr lang="en-US" dirty="0">
                <a:latin typeface="Calibri" pitchFamily="34" charset="0"/>
              </a:rPr>
              <a:t>Following logs has been run in YB1 and YB2</a:t>
            </a:r>
          </a:p>
          <a:p>
            <a:pPr algn="just" defTabSz="4389438"/>
            <a:endParaRPr lang="en-US" dirty="0">
              <a:latin typeface="Calibri" pitchFamily="34" charset="0"/>
            </a:endParaRPr>
          </a:p>
          <a:p>
            <a:pPr algn="just" defTabSz="4389438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Natural gamma,</a:t>
            </a:r>
          </a:p>
          <a:p>
            <a:pPr algn="just" defTabSz="4389438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Spontaneous Potential</a:t>
            </a:r>
          </a:p>
          <a:p>
            <a:pPr algn="just" defTabSz="4389438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Resistivity, </a:t>
            </a:r>
          </a:p>
          <a:p>
            <a:pPr algn="just" defTabSz="4389438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Full wave sonic, </a:t>
            </a:r>
          </a:p>
          <a:p>
            <a:pPr algn="just" defTabSz="4389438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Acoustic televiewer </a:t>
            </a:r>
          </a:p>
          <a:p>
            <a:pPr algn="just" defTabSz="4389438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Neutron porosity. </a:t>
            </a:r>
          </a:p>
          <a:p>
            <a:pPr algn="just" defTabSz="4389438"/>
            <a:endParaRPr lang="en-US" b="1" dirty="0">
              <a:latin typeface="Calibri" pitchFamily="34" charset="0"/>
            </a:endParaRPr>
          </a:p>
          <a:p>
            <a:pPr algn="just" defTabSz="4389438">
              <a:buFont typeface="Wingdings" pitchFamily="2" charset="2"/>
              <a:buChar char="q"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Century geophysical</a:t>
            </a:r>
          </a:p>
          <a:p>
            <a:pPr algn="just" defTabSz="4389438"/>
            <a:r>
              <a:rPr lang="en-US" dirty="0">
                <a:latin typeface="Calibri" pitchFamily="34" charset="0"/>
              </a:rPr>
              <a:t>Students log the wells along with field </a:t>
            </a:r>
            <a:r>
              <a:rPr lang="en-US" dirty="0" smtClean="0">
                <a:latin typeface="Calibri" pitchFamily="34" charset="0"/>
              </a:rPr>
              <a:t>instructors.</a:t>
            </a:r>
            <a:endParaRPr lang="en-US" sz="2000" dirty="0">
              <a:latin typeface="Calibri" pitchFamily="34" charset="0"/>
            </a:endParaRPr>
          </a:p>
          <a:p>
            <a:pPr algn="just" defTabSz="4389438"/>
            <a:endParaRPr lang="en-US" sz="2000" dirty="0">
              <a:latin typeface="Calibri" pitchFamily="34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343400" y="4724400"/>
            <a:ext cx="4876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FF00"/>
                </a:solidFill>
                <a:latin typeface="Lucida Sans Unicode" pitchFamily="34" charset="0"/>
                <a:cs typeface="Arial" charset="0"/>
              </a:rPr>
              <a:t>Well 2</a:t>
            </a:r>
            <a:endParaRPr lang="en-US" sz="800" dirty="0">
              <a:solidFill>
                <a:srgbClr val="FFFF00"/>
              </a:solidFill>
              <a:latin typeface="Lucida Sans Unicode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Data acquisition VSP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28600" y="990600"/>
            <a:ext cx="3657600" cy="3733800"/>
            <a:chOff x="14706600" y="25369838"/>
            <a:chExt cx="2438400" cy="2314575"/>
          </a:xfrm>
        </p:grpSpPr>
        <p:pic>
          <p:nvPicPr>
            <p:cNvPr id="17457" name="Picture 4" descr="C:\Users\Charles 2\Desktop\Desktop\Desktop\Geophysics Field Camp Pics\VSP Pics\DSC00223.JPG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 l="33505" t="66122" r="5730" b="16049"/>
            <a:stretch>
              <a:fillRect/>
            </a:stretch>
          </p:blipFill>
          <p:spPr bwMode="auto">
            <a:xfrm>
              <a:off x="14782800" y="26660475"/>
              <a:ext cx="2355850" cy="441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458" name="TextBox 16"/>
            <p:cNvSpPr txBox="1">
              <a:spLocks noChangeArrowheads="1"/>
            </p:cNvSpPr>
            <p:nvPr/>
          </p:nvSpPr>
          <p:spPr bwMode="auto">
            <a:xfrm>
              <a:off x="14782800" y="26693813"/>
              <a:ext cx="956672" cy="13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3-C </a:t>
              </a:r>
              <a:r>
                <a:rPr lang="en-US" sz="800" b="1" dirty="0" err="1">
                  <a:solidFill>
                    <a:srgbClr val="FF0000"/>
                  </a:solidFill>
                </a:rPr>
                <a:t>Downhole</a:t>
              </a:r>
              <a:r>
                <a:rPr lang="en-US" sz="800" b="1" dirty="0">
                  <a:solidFill>
                    <a:srgbClr val="FF0000"/>
                  </a:solidFill>
                </a:rPr>
                <a:t> Geophone </a:t>
              </a:r>
            </a:p>
          </p:txBody>
        </p:sp>
        <p:pic>
          <p:nvPicPr>
            <p:cNvPr id="17459" name="Picture 3" descr="C:\Users\Charles 2\Desktop\Desktop\Desktop\Geophysics Field Camp Pics\VSP Pics\DSC00228.JPG"/>
            <p:cNvPicPr>
              <a:picLocks noChangeAspect="1" noChangeArrowheads="1"/>
            </p:cNvPicPr>
            <p:nvPr/>
          </p:nvPicPr>
          <p:blipFill>
            <a:blip r:embed="rId3" cstate="print"/>
            <a:srcRect t="41481" b="30302"/>
            <a:stretch>
              <a:fillRect/>
            </a:stretch>
          </p:blipFill>
          <p:spPr bwMode="auto">
            <a:xfrm>
              <a:off x="14782800" y="27173238"/>
              <a:ext cx="2362200" cy="511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17460" name="Group 514"/>
            <p:cNvGrpSpPr>
              <a:grpSpLocks/>
            </p:cNvGrpSpPr>
            <p:nvPr/>
          </p:nvGrpSpPr>
          <p:grpSpPr bwMode="auto">
            <a:xfrm>
              <a:off x="14706600" y="25369838"/>
              <a:ext cx="2438400" cy="1212850"/>
              <a:chOff x="9312" y="15696"/>
              <a:chExt cx="1488" cy="764"/>
            </a:xfrm>
          </p:grpSpPr>
          <p:pic>
            <p:nvPicPr>
              <p:cNvPr id="17462" name="Picture 2" descr="C:\Users\Charles 2\Desktop\Desktop\Desktop\Geophysics Field Camp Pics\VSP Pics\DSC0023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6563" b="14063"/>
              <a:stretch>
                <a:fillRect/>
              </a:stretch>
            </p:blipFill>
            <p:spPr bwMode="auto">
              <a:xfrm>
                <a:off x="9360" y="15696"/>
                <a:ext cx="1440" cy="7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7463" name="TextBox 3"/>
              <p:cNvSpPr txBox="1">
                <a:spLocks noChangeArrowheads="1"/>
              </p:cNvSpPr>
              <p:nvPr/>
            </p:nvSpPr>
            <p:spPr bwMode="auto">
              <a:xfrm>
                <a:off x="9504" y="15792"/>
                <a:ext cx="96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 b="1" dirty="0" err="1">
                    <a:solidFill>
                      <a:srgbClr val="FF0000"/>
                    </a:solidFill>
                    <a:cs typeface="Arial" charset="0"/>
                  </a:rPr>
                  <a:t>Geostuff</a:t>
                </a:r>
                <a:endParaRPr lang="en-US" sz="800" b="1" dirty="0">
                  <a:solidFill>
                    <a:srgbClr val="FF0000"/>
                  </a:solidFill>
                  <a:cs typeface="Arial" charset="0"/>
                </a:endParaRPr>
              </a:p>
              <a:p>
                <a:r>
                  <a:rPr lang="en-US" sz="800" b="1" dirty="0">
                    <a:solidFill>
                      <a:srgbClr val="FF0000"/>
                    </a:solidFill>
                    <a:cs typeface="Arial" charset="0"/>
                  </a:rPr>
                  <a:t> Data Collector</a:t>
                </a:r>
              </a:p>
            </p:txBody>
          </p:sp>
          <p:sp>
            <p:nvSpPr>
              <p:cNvPr id="17464" name="TextBox 4"/>
              <p:cNvSpPr txBox="1">
                <a:spLocks noChangeArrowheads="1"/>
              </p:cNvSpPr>
              <p:nvPr/>
            </p:nvSpPr>
            <p:spPr bwMode="auto">
              <a:xfrm>
                <a:off x="9769" y="15974"/>
                <a:ext cx="247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b="1" dirty="0" err="1">
                    <a:solidFill>
                      <a:srgbClr val="FF0000"/>
                    </a:solidFill>
                    <a:cs typeface="Arial" charset="0"/>
                  </a:rPr>
                  <a:t>Geostuff</a:t>
                </a:r>
                <a:endParaRPr lang="en-US" sz="800" b="1" dirty="0">
                  <a:solidFill>
                    <a:srgbClr val="FF0000"/>
                  </a:solidFill>
                  <a:cs typeface="Arial" charset="0"/>
                </a:endParaRPr>
              </a:p>
              <a:p>
                <a:r>
                  <a:rPr lang="en-US" sz="800" b="1" dirty="0">
                    <a:solidFill>
                      <a:srgbClr val="FF0000"/>
                    </a:solidFill>
                    <a:cs typeface="Arial" charset="0"/>
                  </a:rPr>
                  <a:t>Digitizer</a:t>
                </a:r>
              </a:p>
            </p:txBody>
          </p:sp>
          <p:sp>
            <p:nvSpPr>
              <p:cNvPr id="17465" name="TextBox 6"/>
              <p:cNvSpPr txBox="1">
                <a:spLocks noChangeArrowheads="1"/>
              </p:cNvSpPr>
              <p:nvPr/>
            </p:nvSpPr>
            <p:spPr bwMode="auto">
              <a:xfrm>
                <a:off x="10464" y="16032"/>
                <a:ext cx="229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  <a:cs typeface="Arial" charset="0"/>
                  </a:rPr>
                  <a:t>Inverter</a:t>
                </a:r>
              </a:p>
            </p:txBody>
          </p:sp>
          <p:sp>
            <p:nvSpPr>
              <p:cNvPr id="17466" name="TextBox 6"/>
              <p:cNvSpPr txBox="1">
                <a:spLocks noChangeArrowheads="1"/>
              </p:cNvSpPr>
              <p:nvPr/>
            </p:nvSpPr>
            <p:spPr bwMode="auto">
              <a:xfrm>
                <a:off x="9312" y="16224"/>
                <a:ext cx="57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  <a:cs typeface="Arial" charset="0"/>
                  </a:rPr>
                  <a:t>VSP recording cables</a:t>
                </a:r>
              </a:p>
            </p:txBody>
          </p:sp>
          <p:sp>
            <p:nvSpPr>
              <p:cNvPr id="17467" name="TextBox 6"/>
              <p:cNvSpPr txBox="1">
                <a:spLocks noChangeArrowheads="1"/>
              </p:cNvSpPr>
              <p:nvPr/>
            </p:nvSpPr>
            <p:spPr bwMode="auto">
              <a:xfrm>
                <a:off x="9648" y="16320"/>
                <a:ext cx="601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  <a:cs typeface="Arial" charset="0"/>
                  </a:rPr>
                  <a:t>Source Trigger Cable</a:t>
                </a:r>
              </a:p>
            </p:txBody>
          </p:sp>
        </p:grpSp>
        <p:sp>
          <p:nvSpPr>
            <p:cNvPr id="17461" name="TextBox 16"/>
            <p:cNvSpPr txBox="1">
              <a:spLocks noChangeArrowheads="1"/>
            </p:cNvSpPr>
            <p:nvPr/>
          </p:nvSpPr>
          <p:spPr bwMode="auto">
            <a:xfrm>
              <a:off x="15011400" y="27203400"/>
              <a:ext cx="1600200" cy="13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</a:rPr>
                <a:t>VSP source, 10 lb hammer </a:t>
              </a:r>
            </a:p>
          </p:txBody>
        </p:sp>
      </p:grpSp>
      <p:graphicFrame>
        <p:nvGraphicFramePr>
          <p:cNvPr id="17" name="Group 54"/>
          <p:cNvGraphicFramePr>
            <a:graphicFrameLocks noGrp="1"/>
          </p:cNvGraphicFramePr>
          <p:nvPr/>
        </p:nvGraphicFramePr>
        <p:xfrm>
          <a:off x="5105400" y="990600"/>
          <a:ext cx="3352800" cy="3554095"/>
        </p:xfrm>
        <a:graphic>
          <a:graphicData uri="http://schemas.openxmlformats.org/drawingml/2006/table">
            <a:tbl>
              <a:tblPr/>
              <a:tblGrid>
                <a:gridCol w="1393825"/>
                <a:gridCol w="1958975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of well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(YB1 &amp;YB2) Cemented and cased (PVC)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 of the wells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YBRA camp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Distance between wells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Well depth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Yb1 :30 m , Yb2 :60 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sensor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component down-hole locking geophone.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Recording unit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Dell Tough book laptop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Sampler and digitizer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Geostuff and geode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Controller software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Seismodule by Geometrics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Sampling interval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length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lb Hammer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Shot location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3.77 m from YB2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53" name="TextBox 20"/>
          <p:cNvSpPr txBox="1">
            <a:spLocks noChangeArrowheads="1"/>
          </p:cNvSpPr>
          <p:nvPr/>
        </p:nvSpPr>
        <p:spPr bwMode="auto">
          <a:xfrm>
            <a:off x="381000" y="5348288"/>
            <a:ext cx="853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              Vertical </a:t>
            </a:r>
            <a:r>
              <a:rPr lang="en-US" dirty="0">
                <a:latin typeface="Calibri" pitchFamily="34" charset="0"/>
              </a:rPr>
              <a:t>Seismic Profiling was conducted simultaneously in two wells.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752600" y="1905000"/>
            <a:ext cx="5715000" cy="4495800"/>
            <a:chOff x="1905000" y="1905000"/>
            <a:chExt cx="5298692" cy="3962400"/>
          </a:xfrm>
        </p:grpSpPr>
        <p:pic>
          <p:nvPicPr>
            <p:cNvPr id="17455" name="Picture 3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5000" y="1905000"/>
              <a:ext cx="5298692" cy="39624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456" name="TextBox 18"/>
            <p:cNvSpPr txBox="1">
              <a:spLocks noChangeArrowheads="1"/>
            </p:cNvSpPr>
            <p:nvPr/>
          </p:nvSpPr>
          <p:spPr bwMode="auto">
            <a:xfrm>
              <a:off x="3809862" y="5257800"/>
              <a:ext cx="1539764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VSP geometry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Data acquisition (surface seismic)</a:t>
            </a:r>
          </a:p>
        </p:txBody>
      </p:sp>
      <p:grpSp>
        <p:nvGrpSpPr>
          <p:cNvPr id="18435" name="Group 511"/>
          <p:cNvGrpSpPr>
            <a:grpSpLocks noGrp="1"/>
          </p:cNvGrpSpPr>
          <p:nvPr>
            <p:ph idx="1"/>
          </p:nvPr>
        </p:nvGrpSpPr>
        <p:grpSpPr bwMode="auto">
          <a:xfrm>
            <a:off x="171450" y="1235075"/>
            <a:ext cx="5830888" cy="5470525"/>
            <a:chOff x="7277" y="17952"/>
            <a:chExt cx="2624" cy="2453"/>
          </a:xfrm>
        </p:grpSpPr>
        <p:pic>
          <p:nvPicPr>
            <p:cNvPr id="18474" name="Picture 3" descr="C:\Users\Charles 2\Desktop\Desktop\Desktop\Geophysics Field Camp Pics\P1010389.JPG"/>
            <p:cNvPicPr>
              <a:picLocks noChangeArrowheads="1"/>
            </p:cNvPicPr>
            <p:nvPr/>
          </p:nvPicPr>
          <p:blipFill>
            <a:blip r:embed="rId2" cstate="print"/>
            <a:srcRect l="11765" r="23529"/>
            <a:stretch>
              <a:fillRect/>
            </a:stretch>
          </p:blipFill>
          <p:spPr bwMode="auto">
            <a:xfrm>
              <a:off x="8400" y="19008"/>
              <a:ext cx="105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75" name="Picture 5" descr="C:\Users\Charles 2\Desktop\Desktop\Desktop\Geophysics Field Camp Pics\P1010375.JPG"/>
            <p:cNvPicPr>
              <a:picLocks noChangeArrowheads="1"/>
            </p:cNvPicPr>
            <p:nvPr/>
          </p:nvPicPr>
          <p:blipFill>
            <a:blip r:embed="rId3" cstate="print"/>
            <a:srcRect l="17647" t="24242" r="19608" b="18182"/>
            <a:stretch>
              <a:fillRect/>
            </a:stretch>
          </p:blipFill>
          <p:spPr bwMode="auto">
            <a:xfrm>
              <a:off x="8352" y="17952"/>
              <a:ext cx="1200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76" name="Picture 4" descr="C:\Users\Charles 2\Desktop\Desktop\Desktop\Geophysics Field Camp Pics\P1010370.JPG"/>
            <p:cNvPicPr>
              <a:picLocks noChangeArrowheads="1"/>
            </p:cNvPicPr>
            <p:nvPr/>
          </p:nvPicPr>
          <p:blipFill>
            <a:blip r:embed="rId4" cstate="print"/>
            <a:srcRect t="14323" r="22221" b="11198"/>
            <a:stretch>
              <a:fillRect/>
            </a:stretch>
          </p:blipFill>
          <p:spPr bwMode="auto">
            <a:xfrm>
              <a:off x="7296" y="17952"/>
              <a:ext cx="1008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7392" y="18672"/>
              <a:ext cx="35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rgbClr val="FFFF00"/>
                  </a:solidFill>
                  <a:latin typeface="+mj-lt"/>
                  <a:cs typeface="Arial" pitchFamily="34" charset="0"/>
                </a:rPr>
                <a:t>Propelled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rgbClr val="FFFF00"/>
                  </a:solidFill>
                  <a:latin typeface="+mj-lt"/>
                  <a:cs typeface="Arial" pitchFamily="34" charset="0"/>
                </a:rPr>
                <a:t>Energy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>
                  <a:solidFill>
                    <a:srgbClr val="FFFF00"/>
                  </a:solidFill>
                  <a:latin typeface="+mj-lt"/>
                  <a:cs typeface="Arial" pitchFamily="34" charset="0"/>
                </a:rPr>
                <a:t>Generator</a:t>
              </a: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8400" y="18528"/>
              <a:ext cx="140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FFFF00"/>
                  </a:solidFill>
                  <a:latin typeface="+mj-lt"/>
                  <a:cs typeface="Arial" pitchFamily="34" charset="0"/>
                </a:rPr>
                <a:t>Data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FFFF00"/>
                  </a:solidFill>
                  <a:latin typeface="+mj-lt"/>
                  <a:cs typeface="Arial" pitchFamily="34" charset="0"/>
                </a:rPr>
                <a:t>Recorder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FFFF00"/>
                  </a:solidFill>
                  <a:latin typeface="+mj-lt"/>
                  <a:cs typeface="Arial" pitchFamily="34" charset="0"/>
                </a:rPr>
                <a:t>[Geometrics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err="1">
                  <a:solidFill>
                    <a:srgbClr val="FFFF00"/>
                  </a:solidFill>
                  <a:latin typeface="+mj-lt"/>
                  <a:cs typeface="Arial" pitchFamily="34" charset="0"/>
                </a:rPr>
                <a:t>Stratavisor</a:t>
              </a:r>
              <a:r>
                <a:rPr lang="en-US" sz="1100" b="1" dirty="0">
                  <a:solidFill>
                    <a:srgbClr val="FFFF00"/>
                  </a:solidFill>
                  <a:latin typeface="+mj-lt"/>
                  <a:cs typeface="Arial" pitchFamily="34" charset="0"/>
                </a:rPr>
                <a:t>]</a:t>
              </a:r>
            </a:p>
          </p:txBody>
        </p:sp>
        <p:pic>
          <p:nvPicPr>
            <p:cNvPr id="18479" name="Picture 2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77" y="19061"/>
              <a:ext cx="1069" cy="134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8496" y="19056"/>
              <a:ext cx="1405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00"/>
                  </a:solidFill>
                  <a:latin typeface="+mj-lt"/>
                  <a:cs typeface="Arial" pitchFamily="34" charset="0"/>
                </a:rPr>
                <a:t>Vertical planted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00"/>
                  </a:solidFill>
                  <a:latin typeface="+mj-lt"/>
                  <a:cs typeface="Arial" pitchFamily="34" charset="0"/>
                </a:rPr>
                <a:t>Oyo Geophone </a:t>
              </a: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7430" y="19099"/>
              <a:ext cx="140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FFFF00"/>
                  </a:solidFill>
                  <a:latin typeface="+mj-lt"/>
                  <a:cs typeface="Arial" pitchFamily="34" charset="0"/>
                </a:rPr>
                <a:t>Survey line</a:t>
              </a:r>
            </a:p>
          </p:txBody>
        </p:sp>
      </p:grpSp>
      <p:graphicFrame>
        <p:nvGraphicFramePr>
          <p:cNvPr id="18485" name="Group 53"/>
          <p:cNvGraphicFramePr>
            <a:graphicFrameLocks noGrp="1"/>
          </p:cNvGraphicFramePr>
          <p:nvPr/>
        </p:nvGraphicFramePr>
        <p:xfrm>
          <a:off x="5486400" y="1295400"/>
          <a:ext cx="3200400" cy="2890204"/>
        </p:xfrm>
        <a:graphic>
          <a:graphicData uri="http://schemas.openxmlformats.org/drawingml/2006/table">
            <a:tbl>
              <a:tblPr/>
              <a:tblGrid>
                <a:gridCol w="946150"/>
                <a:gridCol w="225425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Line Location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YBRA camp near  70 m from well 2 ( camp location:45°11’15”N 109°14’55” )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Line orientation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E-W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 of geophone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 vertical geophones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Source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 lb accelerated weight drop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Recording unit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Stratavisor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Geophone interval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m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Source interval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m (between geophones)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Sampling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0.25ms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Record length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1.0 s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 of shots/station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471" name="Group 17"/>
          <p:cNvGrpSpPr>
            <a:grpSpLocks/>
          </p:cNvGrpSpPr>
          <p:nvPr/>
        </p:nvGrpSpPr>
        <p:grpSpPr bwMode="auto">
          <a:xfrm>
            <a:off x="5105400" y="4495800"/>
            <a:ext cx="3851275" cy="2209800"/>
            <a:chOff x="5105400" y="4495800"/>
            <a:chExt cx="3850928" cy="2209800"/>
          </a:xfrm>
        </p:grpSpPr>
        <p:pic>
          <p:nvPicPr>
            <p:cNvPr id="18472" name="Picture 210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400" y="4495800"/>
              <a:ext cx="3850928" cy="2209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629263" y="6324600"/>
              <a:ext cx="11254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</a:rPr>
                <a:t>Raw Data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6" name="Group 20"/>
          <p:cNvGrpSpPr>
            <a:grpSpLocks/>
          </p:cNvGrpSpPr>
          <p:nvPr/>
        </p:nvGrpSpPr>
        <p:grpSpPr bwMode="auto">
          <a:xfrm>
            <a:off x="7315200" y="1066800"/>
            <a:ext cx="609600" cy="5638800"/>
            <a:chOff x="7315200" y="1066800"/>
            <a:chExt cx="609600" cy="5638800"/>
          </a:xfrm>
        </p:grpSpPr>
        <p:sp>
          <p:nvSpPr>
            <p:cNvPr id="8" name="Can 7"/>
            <p:cNvSpPr/>
            <p:nvPr/>
          </p:nvSpPr>
          <p:spPr>
            <a:xfrm>
              <a:off x="7315200" y="1524000"/>
              <a:ext cx="609600" cy="5181600"/>
            </a:xfrm>
            <a:prstGeom prst="can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71" name="TextBox 12"/>
            <p:cNvSpPr txBox="1">
              <a:spLocks noChangeArrowheads="1"/>
            </p:cNvSpPr>
            <p:nvPr/>
          </p:nvSpPr>
          <p:spPr bwMode="auto">
            <a:xfrm>
              <a:off x="7315200" y="1066800"/>
              <a:ext cx="6046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YB1 </a:t>
              </a:r>
            </a:p>
          </p:txBody>
        </p:sp>
      </p:grpSp>
      <p:sp>
        <p:nvSpPr>
          <p:cNvPr id="11" name="Can 10"/>
          <p:cNvSpPr/>
          <p:nvPr/>
        </p:nvSpPr>
        <p:spPr>
          <a:xfrm>
            <a:off x="7315200" y="3810000"/>
            <a:ext cx="609600" cy="2895600"/>
          </a:xfrm>
          <a:prstGeom prst="can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1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Processing and Interpretation 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066800"/>
            <a:ext cx="580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Lithology interpretation from cuttings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752600"/>
            <a:ext cx="6477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The wells were drilled with a water-well rig by Douglas Drilling using compressed air.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Cutting samples were collected every 5 ft 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From the cuttings, the first 7m is interpreted to be regolith (landslide, </a:t>
            </a:r>
            <a:r>
              <a:rPr lang="en-US" sz="2000" dirty="0" err="1">
                <a:latin typeface="Calibri" pitchFamily="34" charset="0"/>
              </a:rPr>
              <a:t>colluvium</a:t>
            </a:r>
            <a:r>
              <a:rPr lang="en-US" sz="2000" dirty="0">
                <a:latin typeface="Calibri" pitchFamily="34" charset="0"/>
              </a:rPr>
              <a:t>, and pediment deposits).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At 7m (22 ft), carbonates were encountered (possibly Mississippian Madison limestone),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At 40m (122 ft), a red bed was entered (unconformable 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Amsden formation or the later Triassic Chugwater formation).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315200" y="2362200"/>
            <a:ext cx="2057400" cy="1817688"/>
            <a:chOff x="7315200" y="2286000"/>
            <a:chExt cx="2057400" cy="1817132"/>
          </a:xfrm>
        </p:grpSpPr>
        <p:sp>
          <p:nvSpPr>
            <p:cNvPr id="10" name="Can 9"/>
            <p:cNvSpPr/>
            <p:nvPr/>
          </p:nvSpPr>
          <p:spPr>
            <a:xfrm>
              <a:off x="7315200" y="2286000"/>
              <a:ext cx="609600" cy="1752064"/>
            </a:xfrm>
            <a:prstGeom prst="can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65" name="TextBox 14"/>
            <p:cNvSpPr txBox="1">
              <a:spLocks noChangeArrowheads="1"/>
            </p:cNvSpPr>
            <p:nvPr/>
          </p:nvSpPr>
          <p:spPr bwMode="auto">
            <a:xfrm>
              <a:off x="8001000" y="3733800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40 m </a:t>
              </a:r>
            </a:p>
          </p:txBody>
        </p:sp>
      </p:grpSp>
      <p:grpSp>
        <p:nvGrpSpPr>
          <p:cNvPr id="19467" name="Group 17"/>
          <p:cNvGrpSpPr>
            <a:grpSpLocks/>
          </p:cNvGrpSpPr>
          <p:nvPr/>
        </p:nvGrpSpPr>
        <p:grpSpPr bwMode="auto">
          <a:xfrm>
            <a:off x="7315200" y="1524000"/>
            <a:ext cx="2133600" cy="1066800"/>
            <a:chOff x="7315200" y="1524000"/>
            <a:chExt cx="2133600" cy="914400"/>
          </a:xfrm>
        </p:grpSpPr>
        <p:sp>
          <p:nvSpPr>
            <p:cNvPr id="19468" name="TextBox 13"/>
            <p:cNvSpPr txBox="1">
              <a:spLocks noChangeArrowheads="1"/>
            </p:cNvSpPr>
            <p:nvPr/>
          </p:nvSpPr>
          <p:spPr bwMode="auto">
            <a:xfrm>
              <a:off x="8077200" y="2057400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7 m </a:t>
              </a:r>
            </a:p>
          </p:txBody>
        </p:sp>
        <p:sp>
          <p:nvSpPr>
            <p:cNvPr id="9" name="Can 8"/>
            <p:cNvSpPr/>
            <p:nvPr/>
          </p:nvSpPr>
          <p:spPr>
            <a:xfrm>
              <a:off x="7315200" y="1524000"/>
              <a:ext cx="609600" cy="914400"/>
            </a:xfrm>
            <a:prstGeom prst="can">
              <a:avLst/>
            </a:prstGeom>
            <a:blipFill>
              <a:blip r:embed="rId5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915400" cy="147002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Processing and Interpretation 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3800" b="1" dirty="0">
                <a:solidFill>
                  <a:schemeClr val="bg1"/>
                </a:solidFill>
                <a:latin typeface="+mn-lt"/>
              </a:rPr>
              <a:t>Well </a:t>
            </a:r>
            <a:r>
              <a:rPr lang="en-US" sz="3800" b="1" dirty="0" smtClean="0">
                <a:solidFill>
                  <a:schemeClr val="bg1"/>
                </a:solidFill>
                <a:latin typeface="+mn-lt"/>
              </a:rPr>
              <a:t>logs )</a:t>
            </a:r>
            <a:r>
              <a:rPr lang="en-US" sz="3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59104"/>
            <a:ext cx="4648200" cy="411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16" name="Group 15"/>
          <p:cNvGrpSpPr/>
          <p:nvPr/>
        </p:nvGrpSpPr>
        <p:grpSpPr>
          <a:xfrm>
            <a:off x="152400" y="1371600"/>
            <a:ext cx="4102746" cy="5246688"/>
            <a:chOff x="152400" y="1371600"/>
            <a:chExt cx="4102746" cy="5246688"/>
          </a:xfrm>
        </p:grpSpPr>
        <p:pic>
          <p:nvPicPr>
            <p:cNvPr id="20484" name="Picture 5" descr="well.bmp"/>
            <p:cNvPicPr>
              <a:picLocks noChangeAspect="1"/>
            </p:cNvPicPr>
            <p:nvPr/>
          </p:nvPicPr>
          <p:blipFill>
            <a:blip r:embed="rId3" cstate="print"/>
            <a:srcRect t="3342"/>
            <a:stretch>
              <a:fillRect/>
            </a:stretch>
          </p:blipFill>
          <p:spPr bwMode="auto">
            <a:xfrm>
              <a:off x="152400" y="1371600"/>
              <a:ext cx="4102746" cy="46370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0486" name="TextBox 11"/>
            <p:cNvSpPr txBox="1">
              <a:spLocks noChangeArrowheads="1"/>
            </p:cNvSpPr>
            <p:nvPr/>
          </p:nvSpPr>
          <p:spPr bwMode="auto">
            <a:xfrm>
              <a:off x="2057400" y="6248400"/>
              <a:ext cx="538163" cy="3698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YB1</a:t>
              </a:r>
            </a:p>
          </p:txBody>
        </p:sp>
      </p:grpSp>
      <p:sp>
        <p:nvSpPr>
          <p:cNvPr id="20487" name="TextBox 12"/>
          <p:cNvSpPr txBox="1">
            <a:spLocks noChangeArrowheads="1"/>
          </p:cNvSpPr>
          <p:nvPr/>
        </p:nvSpPr>
        <p:spPr bwMode="auto">
          <a:xfrm>
            <a:off x="6324600" y="6172200"/>
            <a:ext cx="538163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YB2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905000"/>
            <a:ext cx="3733800" cy="2286000"/>
          </a:xfrm>
          <a:prstGeom prst="rect">
            <a:avLst/>
          </a:prstGeom>
          <a:solidFill>
            <a:srgbClr val="FC10FC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Carbonate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4191000"/>
            <a:ext cx="3733800" cy="1905000"/>
          </a:xfrm>
          <a:prstGeom prst="rect">
            <a:avLst/>
          </a:prstGeom>
          <a:solidFill>
            <a:srgbClr val="BC7E2C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Shale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4400" y="1828800"/>
            <a:ext cx="4267200" cy="2286000"/>
          </a:xfrm>
          <a:prstGeom prst="rect">
            <a:avLst/>
          </a:prstGeom>
          <a:solidFill>
            <a:srgbClr val="FC10FC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Carbonate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4400" y="4114800"/>
            <a:ext cx="4267200" cy="1524000"/>
          </a:xfrm>
          <a:prstGeom prst="rect">
            <a:avLst/>
          </a:prstGeom>
          <a:solidFill>
            <a:srgbClr val="BC7E2C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Shale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969</Words>
  <Application>Microsoft Office PowerPoint</Application>
  <PresentationFormat>On-screen Show (4:3)</PresentationFormat>
  <Paragraphs>216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Content</vt:lpstr>
      <vt:lpstr>Slide 3</vt:lpstr>
      <vt:lpstr>Survey Layout </vt:lpstr>
      <vt:lpstr>Data acquisition  (well logging)</vt:lpstr>
      <vt:lpstr>Data acquisition VSP</vt:lpstr>
      <vt:lpstr>Data acquisition (surface seismic)</vt:lpstr>
      <vt:lpstr>Processing and Interpretation  </vt:lpstr>
      <vt:lpstr>Slide 9</vt:lpstr>
      <vt:lpstr>  Well log (Televiewer)</vt:lpstr>
      <vt:lpstr>Slide 11</vt:lpstr>
      <vt:lpstr>          </vt:lpstr>
      <vt:lpstr>Slide 13</vt:lpstr>
      <vt:lpstr>Slide 14</vt:lpstr>
      <vt:lpstr>Conclusion</vt:lpstr>
      <vt:lpstr>Future work </vt:lpstr>
      <vt:lpstr> </vt:lpstr>
    </vt:vector>
  </TitlesOfParts>
  <Company>Geosciences, 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Systems Manager</dc:creator>
  <cp:lastModifiedBy>Systems Manager</cp:lastModifiedBy>
  <cp:revision>135</cp:revision>
  <dcterms:created xsi:type="dcterms:W3CDTF">2010-04-19T17:05:07Z</dcterms:created>
  <dcterms:modified xsi:type="dcterms:W3CDTF">2010-05-07T18:50:29Z</dcterms:modified>
</cp:coreProperties>
</file>