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5" r:id="rId1"/>
  </p:sldMasterIdLst>
  <p:notesMasterIdLst>
    <p:notesMasterId r:id="rId20"/>
  </p:notesMasterIdLst>
  <p:sldIdLst>
    <p:sldId id="256" r:id="rId2"/>
    <p:sldId id="352" r:id="rId3"/>
    <p:sldId id="293" r:id="rId4"/>
    <p:sldId id="318" r:id="rId5"/>
    <p:sldId id="288" r:id="rId6"/>
    <p:sldId id="290" r:id="rId7"/>
    <p:sldId id="330" r:id="rId8"/>
    <p:sldId id="321" r:id="rId9"/>
    <p:sldId id="328" r:id="rId10"/>
    <p:sldId id="337" r:id="rId11"/>
    <p:sldId id="338" r:id="rId12"/>
    <p:sldId id="292" r:id="rId13"/>
    <p:sldId id="339" r:id="rId14"/>
    <p:sldId id="356" r:id="rId15"/>
    <p:sldId id="272" r:id="rId16"/>
    <p:sldId id="320" r:id="rId17"/>
    <p:sldId id="348" r:id="rId18"/>
    <p:sldId id="349"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88810" autoAdjust="0"/>
  </p:normalViewPr>
  <p:slideViewPr>
    <p:cSldViewPr>
      <p:cViewPr varScale="1">
        <p:scale>
          <a:sx n="117" d="100"/>
          <a:sy n="117" d="100"/>
        </p:scale>
        <p:origin x="-16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8520750-EE8F-4F9D-A4EA-179E7866EBB6}" type="datetimeFigureOut">
              <a:rPr lang="en-US"/>
              <a:pPr>
                <a:defRPr/>
              </a:pPr>
              <a:t>5/2/2012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7C2C82E-251C-4EA2-8FEB-6EB1BFD65689}" type="slidenum">
              <a:rPr lang="en-US"/>
              <a:pPr>
                <a:defRPr/>
              </a:pPr>
              <a:t>‹#›</a:t>
            </a:fld>
            <a:endParaRPr lang="en-US"/>
          </a:p>
        </p:txBody>
      </p:sp>
    </p:spTree>
    <p:extLst>
      <p:ext uri="{BB962C8B-B14F-4D97-AF65-F5344CB8AC3E}">
        <p14:creationId xmlns:p14="http://schemas.microsoft.com/office/powerpoint/2010/main" val="2258782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486CD8AC-C307-41A2-9F63-1A5F2DD5F58F}" type="slidenum">
              <a:rPr lang="en-US" smtClean="0">
                <a:latin typeface="Calibri" pitchFamily="34" charset="0"/>
              </a:rPr>
              <a:pPr eaLnBrk="1" fontAlgn="base" hangingPunct="1">
                <a:spcBef>
                  <a:spcPct val="0"/>
                </a:spcBef>
                <a:spcAft>
                  <a:spcPct val="0"/>
                </a:spcAft>
              </a:pPr>
              <a:t>1</a:t>
            </a:fld>
            <a:endParaRPr 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To understand mirror image technique, we first performed this imaging technique on synthetic dataset which is generated from the </a:t>
            </a:r>
            <a:r>
              <a:rPr lang="en-US" dirty="0" err="1" smtClean="0"/>
              <a:t>Seatrail</a:t>
            </a:r>
            <a:r>
              <a:rPr lang="en-US" dirty="0" smtClean="0"/>
              <a:t> Atlantis OBN survey by using 3D finite-differences method. </a:t>
            </a:r>
          </a:p>
          <a:p>
            <a:r>
              <a:rPr lang="en-US" dirty="0" smtClean="0"/>
              <a:t>I extract the water bottom depths from real Seatrial OBN dataset, to create a synthetic model with the same depth of the sea floor as in real survey. The model consists of ocean bottom and three flat reflectors.</a:t>
            </a:r>
          </a:p>
        </p:txBody>
      </p:sp>
      <p:sp>
        <p:nvSpPr>
          <p:cNvPr id="4" name="Slide Number Placeholder 3"/>
          <p:cNvSpPr>
            <a:spLocks noGrp="1"/>
          </p:cNvSpPr>
          <p:nvPr>
            <p:ph type="sldNum" sz="quarter" idx="5"/>
          </p:nvPr>
        </p:nvSpPr>
        <p:spPr/>
        <p:txBody>
          <a:bodyPr/>
          <a:lstStyle/>
          <a:p>
            <a:pPr>
              <a:defRPr/>
            </a:pPr>
            <a:fld id="{B8C89148-413B-4F75-B52D-EC7542F2E470}"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Reverse time migration (RTM) can be used as a tool for the migration of multiples. RTM uses the full wave-equation modeling to image the data. That is why reverse time migration is a powerful tool which can effectively handle multi-arrival seismic waves. </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D2D57E03-DEB8-4CB2-9BF4-00115471DF31}"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2D524D1-2367-4434-82F2-976F39C95ACE}" type="slidenum">
              <a:rPr lang="en-US" smtClean="0"/>
              <a:pPr>
                <a:defRPr/>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C2C82E-251C-4EA2-8FEB-6EB1BFD65689}" type="slidenum">
              <a:rPr lang="en-US" smtClean="0"/>
              <a:pPr>
                <a:defRPr/>
              </a:pPr>
              <a:t>2</a:t>
            </a:fld>
            <a:endParaRPr lang="en-US"/>
          </a:p>
        </p:txBody>
      </p:sp>
    </p:spTree>
    <p:extLst>
      <p:ext uri="{BB962C8B-B14F-4D97-AF65-F5344CB8AC3E}">
        <p14:creationId xmlns:p14="http://schemas.microsoft.com/office/powerpoint/2010/main" val="1791885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B004A318-C646-4906-A165-2D9683FD9631}" type="slidenum">
              <a:rPr lang="en-US" smtClean="0">
                <a:latin typeface="Calibri" pitchFamily="34" charset="0"/>
              </a:rPr>
              <a:pPr eaLnBrk="1" fontAlgn="base" hangingPunct="1">
                <a:spcBef>
                  <a:spcPct val="0"/>
                </a:spcBef>
                <a:spcAft>
                  <a:spcPct val="0"/>
                </a:spcAft>
              </a:pPr>
              <a:t>5</a:t>
            </a:fld>
            <a:endParaRPr 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As mentioned earlier, the economical and practical acquisition geometry for ocean-bottom node survey (OBN) is using sparse node intervals with dense grid of shots.  However, the sparse node geometry provides poor illumination for shallow reflectors which are shallower under the seabed than the node intervals. </a:t>
            </a:r>
          </a:p>
          <a:p>
            <a:endParaRPr lang="en-US" smtClean="0"/>
          </a:p>
          <a:p>
            <a:r>
              <a:rPr lang="en-US" smtClean="0"/>
              <a:t>The OBN multiples (down-going wavefield) can be used to have a better structural image of subsurface from wider. The multiples reflect from the same reflectors which the primary waves reflect from. However, multiples take longer wave path and cover wider area than primaries.</a:t>
            </a:r>
          </a:p>
          <a:p>
            <a:endParaRPr lang="en-US" smtClean="0"/>
          </a:p>
          <a:p>
            <a:r>
              <a:rPr lang="en-US" smtClean="0"/>
              <a:t>Another advantage of multiples over the primaries is that multiples can provide more information than primaries. This is because multiples consist of up-going primaries that reverberate once in the water layer.</a:t>
            </a:r>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3964B8A-3A15-4E5E-8C72-6D3472F8CE6D}"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As mentioned earlier, the economical and practical acquisition geometry for ocean-bottom node survey (OBN) is using sparse node intervals with dense grid of shots.  However, the sparse node geometry provides poor illumination for shallow reflectors which are shallower under the seabed than the node intervals. Imaging of down-going wavefield provides better and extended illumination of subsurface reflectors than imaging of primaries. This is because primaries cannot reach the shadow zones to illuminate. However, multiples can penetrate into the earth to illuminate the shadow zones.</a:t>
            </a:r>
          </a:p>
        </p:txBody>
      </p:sp>
      <p:sp>
        <p:nvSpPr>
          <p:cNvPr id="4" name="Slide Number Placeholder 3"/>
          <p:cNvSpPr>
            <a:spLocks noGrp="1"/>
          </p:cNvSpPr>
          <p:nvPr>
            <p:ph type="sldNum" sz="quarter" idx="5"/>
          </p:nvPr>
        </p:nvSpPr>
        <p:spPr/>
        <p:txBody>
          <a:bodyPr/>
          <a:lstStyle/>
          <a:p>
            <a:pPr>
              <a:defRPr/>
            </a:pPr>
            <a:fld id="{2E189E8C-2FBF-415E-8D2A-64671B23E07F}"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water-column surface related multiples can be classified in two types: source-side and receiver-side multiples. Source-side multiples travel between ocean bottom and the sea surface, then reflect from subsurface reflectors before recording. However, receiver-side multiples reflect from subsurface reflector first, then reflect from sea surface and record </a:t>
            </a:r>
          </a:p>
          <a:p>
            <a:endParaRPr lang="en-US" smtClean="0"/>
          </a:p>
          <a:p>
            <a:r>
              <a:rPr lang="en-US" smtClean="0"/>
              <a:t>White (1965) was the first to recognize that the receiver side water layer multiples can be removed by combining the pressure and velocity phones. Since pressure is a scalar quantity, which means it is independent of the up-going (U) or down-going direction (D),  U and D pressure wavefields have the same polarity on the seafloor pressure recording.</a:t>
            </a:r>
          </a:p>
          <a:p>
            <a:endParaRPr lang="en-US" smtClean="0"/>
          </a:p>
          <a:p>
            <a:r>
              <a:rPr lang="en-US" smtClean="0"/>
              <a:t>Therefore, wavefield separation into up-going and down-going wavefield on the ocean bottom can be obtained by combining of hydrophone and geophone (PZ summation)</a:t>
            </a:r>
          </a:p>
          <a:p>
            <a:endParaRPr lang="en-US" smtClean="0"/>
          </a:p>
        </p:txBody>
      </p:sp>
      <p:sp>
        <p:nvSpPr>
          <p:cNvPr id="4" name="Slide Number Placeholder 3"/>
          <p:cNvSpPr>
            <a:spLocks noGrp="1"/>
          </p:cNvSpPr>
          <p:nvPr>
            <p:ph type="sldNum" sz="quarter" idx="5"/>
          </p:nvPr>
        </p:nvSpPr>
        <p:spPr/>
        <p:txBody>
          <a:bodyPr/>
          <a:lstStyle/>
          <a:p>
            <a:pPr>
              <a:defRPr/>
            </a:pPr>
            <a:fld id="{4D3DCD69-FF59-437E-BE8B-002979DFB0D3}"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DC4FDE1-C896-46EA-8EC7-723563D4FE57}"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8D158DE-8A13-4A97-9DEF-580FAC82824E}"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D9D7BD7-9D8B-4835-8264-27B83BA81CF6}"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pPr>
              <a:defRPr/>
            </a:pPr>
            <a:fld id="{21156A8C-2B03-4EDB-AA20-ACBB6C46F9F2}" type="datetime1">
              <a:rPr lang="en-US" smtClean="0"/>
              <a:pPr>
                <a:defRPr/>
              </a:pPr>
              <a:t>5/2/2012</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B6F2ADAD-208B-4390-8BE2-F13AD708D7E7}" type="slidenum">
              <a:rPr lang="en-US" smtClean="0"/>
              <a:pPr>
                <a:defRPr/>
              </a:pPr>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8C289B3-A8C9-4AD8-9646-6BE3AB8A66CB}" type="datetime1">
              <a:rPr lang="en-US" smtClean="0"/>
              <a:pPr>
                <a:defRPr/>
              </a:pPr>
              <a:t>5/2/2012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CDE2E-A629-4269-BD30-378201764572}" type="slidenum">
              <a:rPr lang="en-US" smtClean="0"/>
              <a:pPr>
                <a:defRPr/>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86C44C6-9F53-48BA-99BF-64201C353A04}" type="datetime1">
              <a:rPr lang="en-US" smtClean="0"/>
              <a:pPr>
                <a:defRPr/>
              </a:pPr>
              <a:t>5/2/2012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59AEEE-0914-4137-B100-3E8CE7765DFF}" type="slidenum">
              <a:rPr lang="en-US" smtClean="0"/>
              <a:pPr>
                <a:defRPr/>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B74762E-5176-478E-8F9F-F610513E32A9}" type="datetime1">
              <a:rPr lang="en-US" smtClean="0"/>
              <a:pPr>
                <a:defRPr/>
              </a:pPr>
              <a:t>5/2/2012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C74080E-911D-4C9D-BF1B-CF14C42A1A85}" type="slidenum">
              <a:rPr lang="en-US" smtClean="0"/>
              <a:pPr>
                <a:defRPr/>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AD041AB-A873-4ABF-B5BB-4D2A6A3F4B0F}" type="datetime1">
              <a:rPr lang="en-US" smtClean="0"/>
              <a:pPr>
                <a:defRPr/>
              </a:pPr>
              <a:t>5/2/2012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AE5AB25-BC68-4B6C-8553-87B95A1C9716}"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934FA6B6-BFDE-4955-8897-3C0C2CD2051E}" type="datetime1">
              <a:rPr lang="en-US" smtClean="0"/>
              <a:pPr>
                <a:defRPr/>
              </a:pPr>
              <a:t>5/2/2012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9EF4A5F-CCA6-4290-B412-DD2A54588D49}" type="slidenum">
              <a:rPr lang="en-US" smtClean="0"/>
              <a:pPr>
                <a:defRPr/>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0C15E8FB-E38E-4F31-A980-03188CA173AD}" type="datetime1">
              <a:rPr lang="en-US" smtClean="0"/>
              <a:pPr>
                <a:defRPr/>
              </a:pPr>
              <a:t>5/2/2012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6DE9FE2-FC0E-4806-A2B2-CEB11ED65E27}" type="slidenum">
              <a:rPr lang="en-US" smtClean="0"/>
              <a:pPr>
                <a:defRPr/>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E7F82E31-4A13-4BD4-8126-F1F644B7AC7A}" type="datetime1">
              <a:rPr lang="en-US" smtClean="0"/>
              <a:pPr>
                <a:defRPr/>
              </a:pPr>
              <a:t>5/2/2012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3167D24-FAD1-4756-8F8C-07A9B7A9293F}" type="slidenum">
              <a:rPr lang="en-US" smtClean="0"/>
              <a:pPr>
                <a:defRPr/>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2F3A19-BC80-48C8-A8E8-65A6B28319DD}" type="datetime1">
              <a:rPr lang="en-US" smtClean="0"/>
              <a:pPr>
                <a:defRPr/>
              </a:pPr>
              <a:t>5/2/2012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6AED939-3856-4E2B-8CB6-B9B7185E347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C04BFA9-B098-430C-89FA-E770CC57A2E9}" type="datetime1">
              <a:rPr lang="en-US" smtClean="0"/>
              <a:pPr>
                <a:defRPr/>
              </a:pPr>
              <a:t>5/2/2012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6C30D6C-6B1C-4660-A46F-6B09C58F25FB}"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7797AA0-FCE1-4CDC-98C1-448B17DA8AFC}" type="datetime1">
              <a:rPr lang="en-US" smtClean="0"/>
              <a:pPr>
                <a:defRPr/>
              </a:pPr>
              <a:t>5/2/2012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8900D66-2CA7-4512-8AF3-6D17450D5888}"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a:defRPr/>
            </a:pPr>
            <a:fld id="{1DBDD679-81CD-4DE4-9BB4-824068D607FC}" type="datetime1">
              <a:rPr lang="en-US" smtClean="0"/>
              <a:pPr>
                <a:defRPr/>
              </a:pPr>
              <a:t>5/2/2012</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a:defRPr/>
            </a:pPr>
            <a:fld id="{87841973-1FEB-4788-90A3-9E5794E070CF}"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1000" y="1524000"/>
            <a:ext cx="8229600" cy="3276600"/>
          </a:xfrm>
        </p:spPr>
        <p:txBody>
          <a:bodyPr>
            <a:noAutofit/>
          </a:bodyPr>
          <a:lstStyle/>
          <a:p>
            <a:pPr>
              <a:defRPr/>
            </a:pPr>
            <a:r>
              <a:rPr lang="en-US" sz="2400" b="1" dirty="0">
                <a:solidFill>
                  <a:schemeClr val="accent1"/>
                </a:solidFill>
                <a:latin typeface="Calibri" pitchFamily="34" charset="0"/>
                <a:cs typeface="Calibri" pitchFamily="34" charset="0"/>
              </a:rPr>
              <a:t>Mirror migration of ocean-bottom node data: </a:t>
            </a:r>
            <a:r>
              <a:rPr lang="en-US" sz="2400" b="1" dirty="0" smtClean="0">
                <a:solidFill>
                  <a:schemeClr val="accent1"/>
                </a:solidFill>
                <a:latin typeface="Calibri" pitchFamily="34" charset="0"/>
                <a:cs typeface="Calibri" pitchFamily="34" charset="0"/>
              </a:rPr>
              <a:t/>
            </a:r>
            <a:br>
              <a:rPr lang="en-US" sz="2400" b="1" dirty="0" smtClean="0">
                <a:solidFill>
                  <a:schemeClr val="accent1"/>
                </a:solidFill>
                <a:latin typeface="Calibri" pitchFamily="34" charset="0"/>
                <a:cs typeface="Calibri" pitchFamily="34" charset="0"/>
              </a:rPr>
            </a:br>
            <a:r>
              <a:rPr lang="en-US" sz="2400" b="1" dirty="0" smtClean="0">
                <a:solidFill>
                  <a:schemeClr val="accent1"/>
                </a:solidFill>
                <a:latin typeface="Calibri" pitchFamily="34" charset="0"/>
                <a:cs typeface="Calibri" pitchFamily="34" charset="0"/>
              </a:rPr>
              <a:t>Atlantis</a:t>
            </a:r>
            <a:r>
              <a:rPr lang="en-US" sz="2400" b="1" dirty="0">
                <a:solidFill>
                  <a:schemeClr val="accent1"/>
                </a:solidFill>
                <a:latin typeface="Calibri" pitchFamily="34" charset="0"/>
                <a:cs typeface="Calibri" pitchFamily="34" charset="0"/>
              </a:rPr>
              <a:t>, </a:t>
            </a:r>
            <a:r>
              <a:rPr lang="en-US" sz="2400" b="1" dirty="0" smtClean="0">
                <a:solidFill>
                  <a:schemeClr val="accent1"/>
                </a:solidFill>
                <a:latin typeface="Calibri" pitchFamily="34" charset="0"/>
                <a:cs typeface="Calibri" pitchFamily="34" charset="0"/>
              </a:rPr>
              <a:t>Gulf </a:t>
            </a:r>
            <a:r>
              <a:rPr lang="en-US" sz="2400" b="1" dirty="0">
                <a:solidFill>
                  <a:schemeClr val="accent1"/>
                </a:solidFill>
                <a:latin typeface="Calibri" pitchFamily="34" charset="0"/>
                <a:cs typeface="Calibri" pitchFamily="34" charset="0"/>
              </a:rPr>
              <a:t>of Mexico</a:t>
            </a:r>
            <a:r>
              <a:rPr lang="en-US" sz="2400" b="1" dirty="0" smtClean="0">
                <a:solidFill>
                  <a:schemeClr val="accent1"/>
                </a:solidFill>
              </a:rPr>
              <a:t/>
            </a:r>
            <a:br>
              <a:rPr lang="en-US" sz="2400" b="1" dirty="0" smtClean="0">
                <a:solidFill>
                  <a:schemeClr val="accent1"/>
                </a:solidFill>
              </a:rPr>
            </a:br>
            <a:r>
              <a:rPr lang="en-US" sz="2400" b="1" dirty="0" smtClean="0">
                <a:solidFill>
                  <a:schemeClr val="accent1"/>
                </a:solidFill>
              </a:rPr>
              <a:t/>
            </a:r>
            <a:br>
              <a:rPr lang="en-US" sz="2400" b="1" dirty="0" smtClean="0">
                <a:solidFill>
                  <a:schemeClr val="accent1"/>
                </a:solidFill>
              </a:rPr>
            </a:br>
            <a:r>
              <a:rPr lang="en-US" sz="2000" b="1" i="1" dirty="0" smtClean="0">
                <a:solidFill>
                  <a:schemeClr val="accent1"/>
                </a:solidFill>
                <a:latin typeface="Calibri" pitchFamily="34" charset="0"/>
              </a:rPr>
              <a:t>Department of Earth And Atmospheric Sciences</a:t>
            </a:r>
            <a:br>
              <a:rPr lang="en-US" sz="2000" b="1" i="1" dirty="0" smtClean="0">
                <a:solidFill>
                  <a:schemeClr val="accent1"/>
                </a:solidFill>
                <a:latin typeface="Calibri" pitchFamily="34" charset="0"/>
              </a:rPr>
            </a:br>
            <a:r>
              <a:rPr lang="en-US" sz="2000" b="1" i="1" dirty="0" smtClean="0">
                <a:solidFill>
                  <a:schemeClr val="accent1"/>
                </a:solidFill>
                <a:latin typeface="Calibri" pitchFamily="34" charset="0"/>
              </a:rPr>
              <a:t>University of Houston </a:t>
            </a:r>
            <a:br>
              <a:rPr lang="en-US" sz="2000" b="1" i="1" dirty="0" smtClean="0">
                <a:solidFill>
                  <a:schemeClr val="accent1"/>
                </a:solidFill>
                <a:latin typeface="Calibri" pitchFamily="34" charset="0"/>
              </a:rPr>
            </a:br>
            <a:r>
              <a:rPr lang="en-US" sz="2000" b="1" i="1" dirty="0" smtClean="0">
                <a:solidFill>
                  <a:schemeClr val="accent1"/>
                </a:solidFill>
                <a:latin typeface="Calibri" pitchFamily="34" charset="0"/>
              </a:rPr>
              <a:t/>
            </a:r>
            <a:br>
              <a:rPr lang="en-US" sz="2000" b="1" i="1" dirty="0" smtClean="0">
                <a:solidFill>
                  <a:schemeClr val="accent1"/>
                </a:solidFill>
                <a:latin typeface="Calibri" pitchFamily="34" charset="0"/>
              </a:rPr>
            </a:br>
            <a:r>
              <a:rPr lang="en-US" sz="2000" b="1" i="1" dirty="0" smtClean="0">
                <a:solidFill>
                  <a:schemeClr val="accent1"/>
                </a:solidFill>
                <a:latin typeface="Calibri" pitchFamily="34" charset="0"/>
              </a:rPr>
              <a:t/>
            </a:r>
            <a:br>
              <a:rPr lang="en-US" sz="2000" b="1" i="1" dirty="0" smtClean="0">
                <a:solidFill>
                  <a:schemeClr val="accent1"/>
                </a:solidFill>
                <a:latin typeface="Calibri" pitchFamily="34" charset="0"/>
              </a:rPr>
            </a:br>
            <a:r>
              <a:rPr lang="en-US" sz="2000" b="1" i="1" dirty="0" smtClean="0">
                <a:solidFill>
                  <a:schemeClr val="accent1"/>
                </a:solidFill>
                <a:latin typeface="Calibri" pitchFamily="34" charset="0"/>
              </a:rPr>
              <a:t/>
            </a:r>
            <a:br>
              <a:rPr lang="en-US" sz="2000" b="1" i="1" dirty="0" smtClean="0">
                <a:solidFill>
                  <a:schemeClr val="accent1"/>
                </a:solidFill>
                <a:latin typeface="Calibri" pitchFamily="34" charset="0"/>
              </a:rPr>
            </a:br>
            <a:r>
              <a:rPr lang="en-US" sz="2000" b="1" i="1" dirty="0" err="1" smtClean="0">
                <a:solidFill>
                  <a:schemeClr val="accent1"/>
                </a:solidFill>
                <a:latin typeface="Calibri" pitchFamily="34" charset="0"/>
              </a:rPr>
              <a:t>Emin</a:t>
            </a:r>
            <a:r>
              <a:rPr lang="en-US" sz="2000" b="1" i="1" dirty="0" smtClean="0">
                <a:solidFill>
                  <a:schemeClr val="accent1"/>
                </a:solidFill>
                <a:latin typeface="Calibri" pitchFamily="34" charset="0"/>
              </a:rPr>
              <a:t> Emrah </a:t>
            </a:r>
            <a:r>
              <a:rPr lang="en-US" sz="2000" b="1" i="1" dirty="0" err="1" smtClean="0">
                <a:solidFill>
                  <a:schemeClr val="accent1"/>
                </a:solidFill>
                <a:latin typeface="Calibri" pitchFamily="34" charset="0"/>
              </a:rPr>
              <a:t>Pacal</a:t>
            </a:r>
            <a:r>
              <a:rPr lang="en-US" sz="2000" b="1" i="1" dirty="0" smtClean="0">
                <a:solidFill>
                  <a:schemeClr val="accent1"/>
                </a:solidFill>
                <a:latin typeface="Calibri" pitchFamily="34" charset="0"/>
              </a:rPr>
              <a:t/>
            </a:r>
            <a:br>
              <a:rPr lang="en-US" sz="2000" b="1" i="1" dirty="0" smtClean="0">
                <a:solidFill>
                  <a:schemeClr val="accent1"/>
                </a:solidFill>
                <a:latin typeface="Calibri" pitchFamily="34" charset="0"/>
              </a:rPr>
            </a:br>
            <a:r>
              <a:rPr lang="en-US" sz="2000" b="1" i="1" dirty="0" smtClean="0">
                <a:solidFill>
                  <a:schemeClr val="accent1"/>
                </a:solidFill>
                <a:latin typeface="Calibri" pitchFamily="34" charset="0"/>
              </a:rPr>
              <a:t>Advisor: Dr. Robert Stewart</a:t>
            </a:r>
            <a:endParaRPr lang="en-US" sz="2000" b="1" dirty="0" smtClean="0">
              <a:solidFill>
                <a:schemeClr val="accent1"/>
              </a:solidFill>
              <a:effectLst>
                <a:outerShdw blurRad="38100" dist="38100" dir="2700000" algn="tl">
                  <a:srgbClr val="C0C0C0"/>
                </a:outerShdw>
              </a:effectLst>
            </a:endParaRPr>
          </a:p>
        </p:txBody>
      </p:sp>
      <p:pic>
        <p:nvPicPr>
          <p:cNvPr id="13316" name="Picture 9" descr="uh-cougar-branding-marks2"/>
          <p:cNvPicPr>
            <a:picLocks noChangeAspect="1" noChangeArrowheads="1"/>
          </p:cNvPicPr>
          <p:nvPr/>
        </p:nvPicPr>
        <p:blipFill>
          <a:blip r:embed="rId3">
            <a:lum contrast="24000"/>
            <a:extLst>
              <a:ext uri="{28A0092B-C50C-407E-A947-70E740481C1C}">
                <a14:useLocalDpi xmlns:a14="http://schemas.microsoft.com/office/drawing/2010/main" val="0"/>
              </a:ext>
            </a:extLst>
          </a:blip>
          <a:srcRect l="35753" t="50656" r="34567" b="35498"/>
          <a:stretch>
            <a:fillRect/>
          </a:stretch>
        </p:blipFill>
        <p:spPr bwMode="auto">
          <a:xfrm>
            <a:off x="7696200" y="15240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geosclogo_trans"/>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a:stretch>
            <a:fillRect/>
          </a:stretch>
        </p:blipFill>
        <p:spPr bwMode="auto">
          <a:xfrm>
            <a:off x="152400" y="457200"/>
            <a:ext cx="18288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Agl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5257800"/>
            <a:ext cx="226060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a:xfrm>
            <a:off x="4648200" y="6400800"/>
            <a:ext cx="4800600" cy="457200"/>
          </a:xfrm>
          <a:prstGeom prst="rect">
            <a:avLst/>
          </a:prstGeom>
        </p:spPr>
        <p:txBody>
          <a:bodyPr vert="horz" lIns="91440" tIns="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sz="1400" dirty="0" smtClean="0">
                <a:solidFill>
                  <a:schemeClr val="accent1"/>
                </a:solidFill>
                <a:latin typeface="Calibri" pitchFamily="34" charset="0"/>
                <a:cs typeface="Calibri" pitchFamily="34" charset="0"/>
              </a:rPr>
              <a:t>AGL Research Presentations &amp; Update Meeting 2012</a:t>
            </a:r>
            <a:endParaRPr lang="en-US" sz="1400" b="1" dirty="0" smtClean="0">
              <a:solidFill>
                <a:schemeClr val="accent1"/>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18377" y="1600200"/>
            <a:ext cx="4194895" cy="4346956"/>
            <a:chOff x="4718377" y="1600200"/>
            <a:chExt cx="4194895" cy="4346956"/>
          </a:xfrm>
        </p:grpSpPr>
        <p:pic>
          <p:nvPicPr>
            <p:cNvPr id="7" name="Picture 6" descr="C:\Users\Emrah PACAL\Desktop\Thesis Defence\Figures\Bjorn\PSTM_Down_before_stack.jpg"/>
            <p:cNvPicPr>
              <a:picLocks noChangeArrowheads="1"/>
            </p:cNvPicPr>
            <p:nvPr/>
          </p:nvPicPr>
          <p:blipFill rotWithShape="1">
            <a:blip r:embed="rId3">
              <a:extLst>
                <a:ext uri="{28A0092B-C50C-407E-A947-70E740481C1C}">
                  <a14:useLocalDpi xmlns:a14="http://schemas.microsoft.com/office/drawing/2010/main" val="0"/>
                </a:ext>
              </a:extLst>
            </a:blip>
            <a:srcRect l="870" t="11163" r="1390" b="43689"/>
            <a:stretch/>
          </p:blipFill>
          <p:spPr bwMode="auto">
            <a:xfrm>
              <a:off x="4724400" y="1612900"/>
              <a:ext cx="4188872" cy="43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Emrah PACAL\Desktop\Thesis Defence\Figures\Bjorn\PSTM_After_Stack_3.jpg"/>
            <p:cNvPicPr>
              <a:picLocks noChangeArrowheads="1"/>
            </p:cNvPicPr>
            <p:nvPr/>
          </p:nvPicPr>
          <p:blipFill rotWithShape="1">
            <a:blip r:embed="rId4">
              <a:extLst>
                <a:ext uri="{28A0092B-C50C-407E-A947-70E740481C1C}">
                  <a14:useLocalDpi xmlns:a14="http://schemas.microsoft.com/office/drawing/2010/main" val="0"/>
                </a:ext>
              </a:extLst>
            </a:blip>
            <a:srcRect l="870" t="11163" r="1564" b="84817"/>
            <a:stretch/>
          </p:blipFill>
          <p:spPr bwMode="auto">
            <a:xfrm>
              <a:off x="4718377" y="1600200"/>
              <a:ext cx="4187952" cy="38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242888" y="1594756"/>
            <a:ext cx="4187952" cy="4346050"/>
            <a:chOff x="242888" y="1594756"/>
            <a:chExt cx="4187952" cy="4346050"/>
          </a:xfrm>
        </p:grpSpPr>
        <p:pic>
          <p:nvPicPr>
            <p:cNvPr id="6" name="Picture 5" descr="C:\Users\Emrah PACAL\Desktop\Thesis Defence\Figures\Bjorn\PSTM_Up_before_stack1.jpg"/>
            <p:cNvPicPr>
              <a:picLocks noChangeArrowheads="1"/>
            </p:cNvPicPr>
            <p:nvPr/>
          </p:nvPicPr>
          <p:blipFill rotWithShape="1">
            <a:blip r:embed="rId5">
              <a:extLst>
                <a:ext uri="{28A0092B-C50C-407E-A947-70E740481C1C}">
                  <a14:useLocalDpi xmlns:a14="http://schemas.microsoft.com/office/drawing/2010/main" val="0"/>
                </a:ext>
              </a:extLst>
            </a:blip>
            <a:srcRect l="870" t="11409" r="1564" b="43174"/>
            <a:stretch/>
          </p:blipFill>
          <p:spPr bwMode="auto">
            <a:xfrm>
              <a:off x="242888" y="1606550"/>
              <a:ext cx="4187952" cy="43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Users\Emrah PACAL\Desktop\Thesis Defence\Figures\Bjorn\PSTM_After_Stack_3.jpg"/>
            <p:cNvPicPr>
              <a:picLocks noChangeArrowheads="1"/>
            </p:cNvPicPr>
            <p:nvPr/>
          </p:nvPicPr>
          <p:blipFill rotWithShape="1">
            <a:blip r:embed="rId4">
              <a:extLst>
                <a:ext uri="{28A0092B-C50C-407E-A947-70E740481C1C}">
                  <a14:useLocalDpi xmlns:a14="http://schemas.microsoft.com/office/drawing/2010/main" val="0"/>
                </a:ext>
              </a:extLst>
            </a:blip>
            <a:srcRect l="870" t="11163" r="1564" b="84817"/>
            <a:stretch/>
          </p:blipFill>
          <p:spPr bwMode="auto">
            <a:xfrm>
              <a:off x="242888" y="1594756"/>
              <a:ext cx="4187952" cy="38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txBox="1">
            <a:spLocks/>
          </p:cNvSpPr>
          <p:nvPr/>
        </p:nvSpPr>
        <p:spPr>
          <a:xfrm>
            <a:off x="2798763" y="0"/>
            <a:ext cx="3221037"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tx2"/>
                </a:solidFill>
                <a:latin typeface="Calibri" pitchFamily="34" charset="0"/>
                <a:cs typeface="Calibri" pitchFamily="34" charset="0"/>
              </a:rPr>
              <a:t>Mirror Migration</a:t>
            </a:r>
          </a:p>
        </p:txBody>
      </p:sp>
      <p:sp>
        <p:nvSpPr>
          <p:cNvPr id="37891"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4E24E10-96AF-4AB7-8414-F497A80C3B16}" type="slidenum">
              <a:rPr lang="en-US" sz="1200" smtClean="0">
                <a:solidFill>
                  <a:srgbClr val="FF0000"/>
                </a:solidFill>
              </a:rPr>
              <a:pPr eaLnBrk="1" hangingPunct="1"/>
              <a:t>10</a:t>
            </a:fld>
            <a:endParaRPr lang="en-US" sz="1200" smtClean="0">
              <a:solidFill>
                <a:srgbClr val="FF0000"/>
              </a:solidFill>
            </a:endParaRPr>
          </a:p>
        </p:txBody>
      </p:sp>
      <p:sp>
        <p:nvSpPr>
          <p:cNvPr id="10" name="Title 1"/>
          <p:cNvSpPr txBox="1">
            <a:spLocks/>
          </p:cNvSpPr>
          <p:nvPr/>
        </p:nvSpPr>
        <p:spPr>
          <a:xfrm>
            <a:off x="-762000" y="542925"/>
            <a:ext cx="63246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400" b="1" i="1" u="sng" dirty="0" smtClean="0">
                <a:solidFill>
                  <a:schemeClr val="tx2"/>
                </a:solidFill>
                <a:latin typeface="Calibri" pitchFamily="34" charset="0"/>
                <a:cs typeface="Calibri" pitchFamily="34" charset="0"/>
              </a:rPr>
              <a:t>Pre-Stack Time Migration of Atlantis data:</a:t>
            </a:r>
          </a:p>
        </p:txBody>
      </p:sp>
      <p:sp>
        <p:nvSpPr>
          <p:cNvPr id="9" name="TextBox 29"/>
          <p:cNvSpPr txBox="1">
            <a:spLocks noChangeArrowheads="1"/>
          </p:cNvSpPr>
          <p:nvPr/>
        </p:nvSpPr>
        <p:spPr bwMode="auto">
          <a:xfrm>
            <a:off x="4800600" y="6019800"/>
            <a:ext cx="408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tx2"/>
                </a:solidFill>
                <a:latin typeface="Calibri" pitchFamily="34" charset="0"/>
                <a:cs typeface="Calibri" pitchFamily="34" charset="0"/>
              </a:rPr>
              <a:t>The image produced by mirror migration of the </a:t>
            </a:r>
          </a:p>
          <a:p>
            <a:pPr eaLnBrk="1" hangingPunct="1"/>
            <a:r>
              <a:rPr lang="en-US" sz="1400" dirty="0">
                <a:solidFill>
                  <a:schemeClr val="tx2"/>
                </a:solidFill>
                <a:latin typeface="Calibri" pitchFamily="34" charset="0"/>
                <a:cs typeface="Calibri" pitchFamily="34" charset="0"/>
              </a:rPr>
              <a:t>down-going waves</a:t>
            </a:r>
          </a:p>
        </p:txBody>
      </p:sp>
      <p:sp>
        <p:nvSpPr>
          <p:cNvPr id="11" name="TextBox 29"/>
          <p:cNvSpPr txBox="1">
            <a:spLocks noChangeArrowheads="1"/>
          </p:cNvSpPr>
          <p:nvPr/>
        </p:nvSpPr>
        <p:spPr bwMode="auto">
          <a:xfrm>
            <a:off x="304800" y="6019800"/>
            <a:ext cx="4103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tx2"/>
                </a:solidFill>
                <a:latin typeface="Calibri" pitchFamily="34" charset="0"/>
                <a:cs typeface="Calibri" pitchFamily="34" charset="0"/>
              </a:rPr>
              <a:t>The image produced by conventional migration of the up-going waves</a:t>
            </a:r>
          </a:p>
        </p:txBody>
      </p:sp>
      <p:sp>
        <p:nvSpPr>
          <p:cNvPr id="3" name="Oval 2"/>
          <p:cNvSpPr/>
          <p:nvPr/>
        </p:nvSpPr>
        <p:spPr>
          <a:xfrm>
            <a:off x="530717" y="4419600"/>
            <a:ext cx="2364883" cy="14569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4953000" y="4419600"/>
            <a:ext cx="2133600" cy="14569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467600" y="2590800"/>
            <a:ext cx="1382841" cy="1676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2971800" y="2590800"/>
            <a:ext cx="1382841" cy="1676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2"/>
          <p:cNvSpPr txBox="1">
            <a:spLocks noChangeArrowheads="1"/>
          </p:cNvSpPr>
          <p:nvPr/>
        </p:nvSpPr>
        <p:spPr bwMode="auto">
          <a:xfrm>
            <a:off x="33338" y="5635625"/>
            <a:ext cx="383438" cy="307777"/>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700" dirty="0" smtClean="0"/>
              <a:t>Time</a:t>
            </a:r>
            <a:endParaRPr lang="en-US" sz="700" dirty="0"/>
          </a:p>
          <a:p>
            <a:pPr eaLnBrk="1" hangingPunct="1"/>
            <a:r>
              <a:rPr lang="en-US" sz="700" dirty="0" smtClean="0"/>
              <a:t>(sec)</a:t>
            </a:r>
            <a:endParaRPr lang="en-US" sz="700" dirty="0"/>
          </a:p>
        </p:txBody>
      </p:sp>
      <p:sp>
        <p:nvSpPr>
          <p:cNvPr id="19" name="TextBox 2"/>
          <p:cNvSpPr txBox="1">
            <a:spLocks noChangeArrowheads="1"/>
          </p:cNvSpPr>
          <p:nvPr/>
        </p:nvSpPr>
        <p:spPr bwMode="auto">
          <a:xfrm>
            <a:off x="4526658" y="5633029"/>
            <a:ext cx="383438" cy="307777"/>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700" dirty="0" smtClean="0"/>
              <a:t>Time</a:t>
            </a:r>
            <a:endParaRPr lang="en-US" sz="700" dirty="0"/>
          </a:p>
          <a:p>
            <a:pPr eaLnBrk="1" hangingPunct="1"/>
            <a:r>
              <a:rPr lang="en-US" sz="700" dirty="0" smtClean="0"/>
              <a:t>(sec)</a:t>
            </a:r>
            <a:endParaRPr lang="en-US" sz="700" dirty="0"/>
          </a:p>
        </p:txBody>
      </p:sp>
      <p:pic>
        <p:nvPicPr>
          <p:cNvPr id="14" name="Picture 13" descr="C:\Users\Emrah PACAL\Desktop\Thesis Defence\Figures\Bjorn\PSTM_After_Stack_3.jpg"/>
          <p:cNvPicPr>
            <a:picLocks noChangeArrowheads="1"/>
          </p:cNvPicPr>
          <p:nvPr/>
        </p:nvPicPr>
        <p:blipFill rotWithShape="1">
          <a:blip r:embed="rId4">
            <a:extLst>
              <a:ext uri="{28A0092B-C50C-407E-A947-70E740481C1C}">
                <a14:useLocalDpi xmlns:a14="http://schemas.microsoft.com/office/drawing/2010/main" val="0"/>
              </a:ext>
            </a:extLst>
          </a:blip>
          <a:srcRect l="870" t="11163" r="1564" b="43749"/>
          <a:stretch/>
        </p:blipFill>
        <p:spPr bwMode="auto">
          <a:xfrm>
            <a:off x="1600200" y="1600200"/>
            <a:ext cx="5638800" cy="43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 grpId="0" animBg="1"/>
      <p:bldP spid="3" grpId="1" animBg="1"/>
      <p:bldP spid="12" grpId="0" animBg="1"/>
      <p:bldP spid="15" grpId="0" animBg="1"/>
      <p:bldP spid="15" grpId="1" animBg="1"/>
      <p:bldP spid="13" grpId="0" animBg="1"/>
      <p:bldP spid="13" grpId="1" animBg="1"/>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400" y="1600200"/>
            <a:ext cx="4171156" cy="4340605"/>
            <a:chOff x="4724400" y="1600200"/>
            <a:chExt cx="4171156" cy="4340605"/>
          </a:xfrm>
        </p:grpSpPr>
        <p:pic>
          <p:nvPicPr>
            <p:cNvPr id="15" name="Picture 14" descr="C:\Users\Emrah PACAL\Desktop\Thesis Defence\Figures\Bjorn\PSDM_Down_before_stac1.jpg"/>
            <p:cNvPicPr>
              <a:picLocks noChangeArrowheads="1"/>
            </p:cNvPicPr>
            <p:nvPr/>
          </p:nvPicPr>
          <p:blipFill rotWithShape="1">
            <a:blip r:embed="rId3">
              <a:extLst>
                <a:ext uri="{28A0092B-C50C-407E-A947-70E740481C1C}">
                  <a14:useLocalDpi xmlns:a14="http://schemas.microsoft.com/office/drawing/2010/main" val="0"/>
                </a:ext>
              </a:extLst>
            </a:blip>
            <a:srcRect l="870" t="11407" r="1390" b="54093"/>
            <a:stretch/>
          </p:blipFill>
          <p:spPr bwMode="auto">
            <a:xfrm>
              <a:off x="4724400" y="1606549"/>
              <a:ext cx="4170363" cy="43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Users\Emrah PACAL\Desktop\Thesis Defence\Figures\Bjorn\PSDM_after_stack2.jpg"/>
            <p:cNvPicPr>
              <a:picLocks noChangeArrowheads="1"/>
            </p:cNvPicPr>
            <p:nvPr/>
          </p:nvPicPr>
          <p:blipFill rotWithShape="1">
            <a:blip r:embed="rId4">
              <a:extLst>
                <a:ext uri="{28A0092B-C50C-407E-A947-70E740481C1C}">
                  <a14:useLocalDpi xmlns:a14="http://schemas.microsoft.com/office/drawing/2010/main" val="0"/>
                </a:ext>
              </a:extLst>
            </a:blip>
            <a:srcRect l="870" t="11165" r="1219" b="84814"/>
            <a:stretch/>
          </p:blipFill>
          <p:spPr bwMode="auto">
            <a:xfrm>
              <a:off x="4724400" y="1600200"/>
              <a:ext cx="4171156" cy="5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245269" y="1600200"/>
            <a:ext cx="4171156" cy="4340605"/>
            <a:chOff x="245269" y="1600200"/>
            <a:chExt cx="4171156" cy="4340605"/>
          </a:xfrm>
        </p:grpSpPr>
        <p:pic>
          <p:nvPicPr>
            <p:cNvPr id="13" name="Picture 12" descr="C:\Users\Emrah PACAL\Desktop\Thesis Defence\Figures\Bjorn\PSDM_Up_before_stac.jpg"/>
            <p:cNvPicPr>
              <a:picLocks noChangeArrowheads="1"/>
            </p:cNvPicPr>
            <p:nvPr/>
          </p:nvPicPr>
          <p:blipFill rotWithShape="1">
            <a:blip r:embed="rId5">
              <a:extLst>
                <a:ext uri="{28A0092B-C50C-407E-A947-70E740481C1C}">
                  <a14:useLocalDpi xmlns:a14="http://schemas.microsoft.com/office/drawing/2010/main" val="0"/>
                </a:ext>
              </a:extLst>
            </a:blip>
            <a:srcRect l="870" t="11650" r="1564" b="53851"/>
            <a:stretch/>
          </p:blipFill>
          <p:spPr bwMode="auto">
            <a:xfrm>
              <a:off x="247650" y="1606549"/>
              <a:ext cx="4168775" cy="43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Users\Emrah PACAL\Desktop\Thesis Defence\Figures\Bjorn\PSDM_after_stack2.jpg"/>
            <p:cNvPicPr>
              <a:picLocks noChangeArrowheads="1"/>
            </p:cNvPicPr>
            <p:nvPr/>
          </p:nvPicPr>
          <p:blipFill rotWithShape="1">
            <a:blip r:embed="rId4">
              <a:extLst>
                <a:ext uri="{28A0092B-C50C-407E-A947-70E740481C1C}">
                  <a14:useLocalDpi xmlns:a14="http://schemas.microsoft.com/office/drawing/2010/main" val="0"/>
                </a:ext>
              </a:extLst>
            </a:blip>
            <a:srcRect l="870" t="11165" r="1219" b="84814"/>
            <a:stretch/>
          </p:blipFill>
          <p:spPr bwMode="auto">
            <a:xfrm>
              <a:off x="245269" y="1600200"/>
              <a:ext cx="4171156" cy="5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txBox="1">
            <a:spLocks/>
          </p:cNvSpPr>
          <p:nvPr/>
        </p:nvSpPr>
        <p:spPr>
          <a:xfrm>
            <a:off x="2798763" y="0"/>
            <a:ext cx="3221037"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tx2"/>
                </a:solidFill>
                <a:latin typeface="Calibri" pitchFamily="34" charset="0"/>
                <a:cs typeface="Calibri" pitchFamily="34" charset="0"/>
              </a:rPr>
              <a:t>Mirror Migration</a:t>
            </a:r>
          </a:p>
        </p:txBody>
      </p:sp>
      <p:sp>
        <p:nvSpPr>
          <p:cNvPr id="38915"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AD80DFD-5D28-4C49-969B-D9C60E9293CF}" type="slidenum">
              <a:rPr lang="en-US" sz="1200" smtClean="0">
                <a:solidFill>
                  <a:srgbClr val="FF0000"/>
                </a:solidFill>
              </a:rPr>
              <a:pPr eaLnBrk="1" hangingPunct="1"/>
              <a:t>11</a:t>
            </a:fld>
            <a:endParaRPr lang="en-US" sz="1200" smtClean="0">
              <a:solidFill>
                <a:srgbClr val="FF0000"/>
              </a:solidFill>
            </a:endParaRPr>
          </a:p>
        </p:txBody>
      </p:sp>
      <p:sp>
        <p:nvSpPr>
          <p:cNvPr id="10" name="Title 1"/>
          <p:cNvSpPr txBox="1">
            <a:spLocks/>
          </p:cNvSpPr>
          <p:nvPr/>
        </p:nvSpPr>
        <p:spPr>
          <a:xfrm>
            <a:off x="-685800" y="542925"/>
            <a:ext cx="63246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400" b="1" i="1" u="sng" dirty="0" smtClean="0">
                <a:solidFill>
                  <a:schemeClr val="tx2"/>
                </a:solidFill>
                <a:latin typeface="Calibri" pitchFamily="34" charset="0"/>
                <a:cs typeface="Calibri" pitchFamily="34" charset="0"/>
              </a:rPr>
              <a:t>Pre-Stack Depth Migration of Atlantis data:</a:t>
            </a:r>
          </a:p>
        </p:txBody>
      </p:sp>
      <p:sp>
        <p:nvSpPr>
          <p:cNvPr id="9" name="TextBox 29"/>
          <p:cNvSpPr txBox="1">
            <a:spLocks noChangeArrowheads="1"/>
          </p:cNvSpPr>
          <p:nvPr/>
        </p:nvSpPr>
        <p:spPr bwMode="auto">
          <a:xfrm>
            <a:off x="4800600" y="6019800"/>
            <a:ext cx="408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tx2"/>
                </a:solidFill>
                <a:latin typeface="Calibri" pitchFamily="34" charset="0"/>
                <a:cs typeface="Calibri" pitchFamily="34" charset="0"/>
              </a:rPr>
              <a:t>The image produced by mirror migration of the </a:t>
            </a:r>
          </a:p>
          <a:p>
            <a:pPr eaLnBrk="1" hangingPunct="1"/>
            <a:r>
              <a:rPr lang="en-US" sz="1400" dirty="0">
                <a:solidFill>
                  <a:schemeClr val="tx2"/>
                </a:solidFill>
                <a:latin typeface="Calibri" pitchFamily="34" charset="0"/>
                <a:cs typeface="Calibri" pitchFamily="34" charset="0"/>
              </a:rPr>
              <a:t>down-going waves</a:t>
            </a:r>
          </a:p>
        </p:txBody>
      </p:sp>
      <p:sp>
        <p:nvSpPr>
          <p:cNvPr id="11" name="TextBox 29"/>
          <p:cNvSpPr txBox="1">
            <a:spLocks noChangeArrowheads="1"/>
          </p:cNvSpPr>
          <p:nvPr/>
        </p:nvSpPr>
        <p:spPr bwMode="auto">
          <a:xfrm>
            <a:off x="304800" y="6019800"/>
            <a:ext cx="4103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tx2"/>
                </a:solidFill>
                <a:latin typeface="Calibri" pitchFamily="34" charset="0"/>
                <a:cs typeface="Calibri" pitchFamily="34" charset="0"/>
              </a:rPr>
              <a:t>The image produced by conventional migration of the up-going waves</a:t>
            </a:r>
          </a:p>
        </p:txBody>
      </p:sp>
      <p:sp>
        <p:nvSpPr>
          <p:cNvPr id="16" name="Oval 15"/>
          <p:cNvSpPr/>
          <p:nvPr/>
        </p:nvSpPr>
        <p:spPr>
          <a:xfrm>
            <a:off x="457200" y="3962400"/>
            <a:ext cx="2019300" cy="15192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4953000" y="3962400"/>
            <a:ext cx="1981200" cy="15192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Oval 1"/>
          <p:cNvSpPr/>
          <p:nvPr/>
        </p:nvSpPr>
        <p:spPr>
          <a:xfrm>
            <a:off x="2798763" y="2562225"/>
            <a:ext cx="1544637" cy="15525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7391400" y="2514600"/>
            <a:ext cx="1371600" cy="1447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26" name="TextBox 2"/>
          <p:cNvSpPr txBox="1">
            <a:spLocks noChangeArrowheads="1"/>
          </p:cNvSpPr>
          <p:nvPr/>
        </p:nvSpPr>
        <p:spPr bwMode="auto">
          <a:xfrm>
            <a:off x="33338" y="5635625"/>
            <a:ext cx="423862" cy="307975"/>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700" dirty="0"/>
              <a:t>Depth</a:t>
            </a:r>
          </a:p>
          <a:p>
            <a:pPr eaLnBrk="1" hangingPunct="1"/>
            <a:r>
              <a:rPr lang="en-US" sz="700" dirty="0"/>
              <a:t>(km)</a:t>
            </a:r>
          </a:p>
        </p:txBody>
      </p:sp>
      <p:sp>
        <p:nvSpPr>
          <p:cNvPr id="38927" name="TextBox 19"/>
          <p:cNvSpPr txBox="1">
            <a:spLocks noChangeArrowheads="1"/>
          </p:cNvSpPr>
          <p:nvPr/>
        </p:nvSpPr>
        <p:spPr bwMode="auto">
          <a:xfrm>
            <a:off x="4511675" y="5632450"/>
            <a:ext cx="422275" cy="307975"/>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700" dirty="0"/>
              <a:t>Depth</a:t>
            </a:r>
          </a:p>
          <a:p>
            <a:pPr eaLnBrk="1" hangingPunct="1"/>
            <a:r>
              <a:rPr lang="en-US" sz="700" dirty="0"/>
              <a:t>(km</a:t>
            </a:r>
            <a:r>
              <a:rPr lang="en-US" sz="700" dirty="0">
                <a:solidFill>
                  <a:schemeClr val="bg1"/>
                </a:solidFill>
              </a:rPr>
              <a:t>)</a:t>
            </a:r>
          </a:p>
        </p:txBody>
      </p:sp>
      <p:pic>
        <p:nvPicPr>
          <p:cNvPr id="19" name="Picture 18" descr="C:\Users\Emrah PACAL\Desktop\Thesis Defence\Figures\Bjorn\PSDM_after_stack2.jpg"/>
          <p:cNvPicPr>
            <a:picLocks noChangeArrowheads="1"/>
          </p:cNvPicPr>
          <p:nvPr/>
        </p:nvPicPr>
        <p:blipFill rotWithShape="1">
          <a:blip r:embed="rId4">
            <a:extLst>
              <a:ext uri="{28A0092B-C50C-407E-A947-70E740481C1C}">
                <a14:useLocalDpi xmlns:a14="http://schemas.microsoft.com/office/drawing/2010/main" val="0"/>
              </a:ext>
            </a:extLst>
          </a:blip>
          <a:srcRect l="870" t="11165" r="1219" b="54033"/>
          <a:stretch/>
        </p:blipFill>
        <p:spPr bwMode="auto">
          <a:xfrm>
            <a:off x="1881188" y="1600200"/>
            <a:ext cx="5362575" cy="43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xit" presetSubtype="0" fill="hold" grpId="0" nodeType="with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38926"/>
                                        </p:tgtEl>
                                      </p:cBhvr>
                                    </p:animEffect>
                                    <p:set>
                                      <p:cBhvr>
                                        <p:cTn id="44" dur="1" fill="hold">
                                          <p:stCondLst>
                                            <p:cond delay="499"/>
                                          </p:stCondLst>
                                        </p:cTn>
                                        <p:tgtEl>
                                          <p:spTgt spid="38926"/>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38927"/>
                                        </p:tgtEl>
                                      </p:cBhvr>
                                    </p:animEffect>
                                    <p:set>
                                      <p:cBhvr>
                                        <p:cTn id="47" dur="1" fill="hold">
                                          <p:stCondLst>
                                            <p:cond delay="499"/>
                                          </p:stCondLst>
                                        </p:cTn>
                                        <p:tgtEl>
                                          <p:spTgt spid="3892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animBg="1"/>
      <p:bldP spid="16" grpId="1" animBg="1"/>
      <p:bldP spid="17" grpId="0" animBg="1"/>
      <p:bldP spid="2" grpId="0" animBg="1"/>
      <p:bldP spid="18" grpId="0" animBg="1"/>
      <p:bldP spid="18" grpId="1" animBg="1"/>
      <p:bldP spid="38926" grpId="0"/>
      <p:bldP spid="389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TextBox 29"/>
          <p:cNvSpPr txBox="1">
            <a:spLocks noChangeArrowheads="1"/>
          </p:cNvSpPr>
          <p:nvPr/>
        </p:nvSpPr>
        <p:spPr bwMode="auto">
          <a:xfrm>
            <a:off x="1371600" y="6245225"/>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Interval Velocity Model </a:t>
            </a:r>
          </a:p>
        </p:txBody>
      </p:sp>
      <p:sp>
        <p:nvSpPr>
          <p:cNvPr id="30724"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9004FA7-8DBD-4267-A740-F2FA9211F003}" type="slidenum">
              <a:rPr lang="en-US" sz="1200" smtClean="0">
                <a:solidFill>
                  <a:srgbClr val="FF0000"/>
                </a:solidFill>
              </a:rPr>
              <a:pPr eaLnBrk="1" hangingPunct="1"/>
              <a:t>12</a:t>
            </a:fld>
            <a:endParaRPr lang="en-US" sz="1200" smtClean="0">
              <a:solidFill>
                <a:srgbClr val="FF0000"/>
              </a:solidFill>
            </a:endParaRPr>
          </a:p>
        </p:txBody>
      </p:sp>
      <p:sp>
        <p:nvSpPr>
          <p:cNvPr id="9" name="Title 1"/>
          <p:cNvSpPr txBox="1">
            <a:spLocks/>
          </p:cNvSpPr>
          <p:nvPr/>
        </p:nvSpPr>
        <p:spPr>
          <a:xfrm>
            <a:off x="3124200" y="0"/>
            <a:ext cx="28956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accent1"/>
                </a:solidFill>
                <a:latin typeface="Calibri" pitchFamily="34" charset="0"/>
                <a:cs typeface="Calibri" pitchFamily="34" charset="0"/>
              </a:rPr>
              <a:t>Mirror Imaging</a:t>
            </a:r>
          </a:p>
        </p:txBody>
      </p:sp>
      <p:sp>
        <p:nvSpPr>
          <p:cNvPr id="10" name="Title 1"/>
          <p:cNvSpPr txBox="1">
            <a:spLocks/>
          </p:cNvSpPr>
          <p:nvPr/>
        </p:nvSpPr>
        <p:spPr>
          <a:xfrm>
            <a:off x="-533400" y="533400"/>
            <a:ext cx="42672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400" b="1" i="1" u="sng" dirty="0" smtClean="0">
                <a:solidFill>
                  <a:schemeClr val="accent1"/>
                </a:solidFill>
                <a:latin typeface="Calibri" pitchFamily="34" charset="0"/>
                <a:cs typeface="Calibri" pitchFamily="34" charset="0"/>
              </a:rPr>
              <a:t>Synthetic Data Generation:</a:t>
            </a:r>
          </a:p>
        </p:txBody>
      </p:sp>
      <p:pic>
        <p:nvPicPr>
          <p:cNvPr id="11" name="Picture 10" descr="C:\Users\Emrah PACAL\Desktop\Thesis Defence\Figures\Bjorn\Vel_Mod.jpg"/>
          <p:cNvPicPr>
            <a:picLocks noChangeAspect="1" noChangeArrowheads="1"/>
          </p:cNvPicPr>
          <p:nvPr/>
        </p:nvPicPr>
        <p:blipFill>
          <a:blip r:embed="rId3">
            <a:extLst>
              <a:ext uri="{28A0092B-C50C-407E-A947-70E740481C1C}">
                <a14:useLocalDpi xmlns:a14="http://schemas.microsoft.com/office/drawing/2010/main" val="0"/>
              </a:ext>
            </a:extLst>
          </a:blip>
          <a:srcRect l="803" t="8681" r="2730" b="2800"/>
          <a:stretch>
            <a:fillRect/>
          </a:stretch>
        </p:blipFill>
        <p:spPr bwMode="auto">
          <a:xfrm>
            <a:off x="342900" y="1494945"/>
            <a:ext cx="5067300" cy="46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
          <p:cNvSpPr txBox="1">
            <a:spLocks noChangeArrowheads="1"/>
          </p:cNvSpPr>
          <p:nvPr/>
        </p:nvSpPr>
        <p:spPr bwMode="auto">
          <a:xfrm>
            <a:off x="844550" y="2667000"/>
            <a:ext cx="2193925" cy="2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15000"/>
              </a:lnSpc>
              <a:spcAft>
                <a:spcPts val="1000"/>
              </a:spcAft>
            </a:pPr>
            <a:r>
              <a:rPr lang="en-US" sz="1100" b="1" dirty="0">
                <a:latin typeface="Calibri" pitchFamily="34" charset="0"/>
                <a:ea typeface="Calibri" pitchFamily="34" charset="0"/>
                <a:cs typeface="Times New Roman" pitchFamily="18" charset="0"/>
              </a:rPr>
              <a:t>V</a:t>
            </a:r>
            <a:r>
              <a:rPr lang="en-US" sz="1100" b="1" baseline="-25000" dirty="0">
                <a:latin typeface="Calibri" pitchFamily="34" charset="0"/>
                <a:ea typeface="Calibri" pitchFamily="34" charset="0"/>
                <a:cs typeface="Times New Roman" pitchFamily="18" charset="0"/>
              </a:rPr>
              <a:t>1</a:t>
            </a:r>
            <a:r>
              <a:rPr lang="en-US" sz="1100" b="1" dirty="0">
                <a:latin typeface="Calibri" pitchFamily="34" charset="0"/>
                <a:ea typeface="Calibri" pitchFamily="34" charset="0"/>
                <a:cs typeface="Times New Roman" pitchFamily="18" charset="0"/>
              </a:rPr>
              <a:t>= 1500 m/</a:t>
            </a:r>
            <a:r>
              <a:rPr lang="en-US" sz="1100" b="1" dirty="0" err="1">
                <a:latin typeface="Calibri" pitchFamily="34" charset="0"/>
                <a:ea typeface="Calibri" pitchFamily="34" charset="0"/>
                <a:cs typeface="Times New Roman" pitchFamily="18" charset="0"/>
              </a:rPr>
              <a:t>sn</a:t>
            </a:r>
            <a:endParaRPr lang="en-US" sz="1100" dirty="0">
              <a:latin typeface="Calibri" pitchFamily="34" charset="0"/>
              <a:ea typeface="Calibri" pitchFamily="34" charset="0"/>
              <a:cs typeface="Times New Roman" pitchFamily="18" charset="0"/>
            </a:endParaRPr>
          </a:p>
        </p:txBody>
      </p:sp>
      <p:sp>
        <p:nvSpPr>
          <p:cNvPr id="14" name="Text Box 2"/>
          <p:cNvSpPr txBox="1">
            <a:spLocks noChangeArrowheads="1"/>
          </p:cNvSpPr>
          <p:nvPr/>
        </p:nvSpPr>
        <p:spPr bwMode="auto">
          <a:xfrm>
            <a:off x="854075" y="3200400"/>
            <a:ext cx="2193925" cy="2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15000"/>
              </a:lnSpc>
              <a:spcAft>
                <a:spcPts val="1000"/>
              </a:spcAft>
            </a:pPr>
            <a:r>
              <a:rPr lang="en-US" sz="1100" b="1" dirty="0">
                <a:latin typeface="Calibri" pitchFamily="34" charset="0"/>
                <a:ea typeface="Calibri" pitchFamily="34" charset="0"/>
                <a:cs typeface="Times New Roman" pitchFamily="18" charset="0"/>
              </a:rPr>
              <a:t>V</a:t>
            </a:r>
            <a:r>
              <a:rPr lang="en-US" sz="1100" b="1" baseline="-25000" dirty="0">
                <a:latin typeface="Calibri" pitchFamily="34" charset="0"/>
                <a:ea typeface="Calibri" pitchFamily="34" charset="0"/>
                <a:cs typeface="Times New Roman" pitchFamily="18" charset="0"/>
              </a:rPr>
              <a:t>2</a:t>
            </a:r>
            <a:r>
              <a:rPr lang="en-US" sz="1100" b="1" dirty="0">
                <a:latin typeface="Calibri" pitchFamily="34" charset="0"/>
                <a:ea typeface="Calibri" pitchFamily="34" charset="0"/>
                <a:cs typeface="Times New Roman" pitchFamily="18" charset="0"/>
              </a:rPr>
              <a:t>= 2500 m/</a:t>
            </a:r>
            <a:r>
              <a:rPr lang="en-US" sz="1100" b="1" dirty="0" err="1">
                <a:latin typeface="Calibri" pitchFamily="34" charset="0"/>
                <a:ea typeface="Calibri" pitchFamily="34" charset="0"/>
                <a:cs typeface="Times New Roman" pitchFamily="18" charset="0"/>
              </a:rPr>
              <a:t>sn</a:t>
            </a:r>
            <a:endParaRPr lang="en-US" sz="1100" dirty="0">
              <a:latin typeface="Calibri" pitchFamily="34" charset="0"/>
              <a:ea typeface="Calibri" pitchFamily="34" charset="0"/>
              <a:cs typeface="Times New Roman" pitchFamily="18" charset="0"/>
            </a:endParaRPr>
          </a:p>
        </p:txBody>
      </p:sp>
      <p:sp>
        <p:nvSpPr>
          <p:cNvPr id="15" name="Text Box 2"/>
          <p:cNvSpPr txBox="1">
            <a:spLocks noChangeArrowheads="1"/>
          </p:cNvSpPr>
          <p:nvPr/>
        </p:nvSpPr>
        <p:spPr bwMode="auto">
          <a:xfrm>
            <a:off x="859518" y="3553580"/>
            <a:ext cx="2193925" cy="2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15000"/>
              </a:lnSpc>
              <a:spcAft>
                <a:spcPts val="1000"/>
              </a:spcAft>
            </a:pPr>
            <a:r>
              <a:rPr lang="en-US" sz="1100" b="1" dirty="0">
                <a:latin typeface="Calibri" pitchFamily="34" charset="0"/>
                <a:ea typeface="Calibri" pitchFamily="34" charset="0"/>
                <a:cs typeface="Times New Roman" pitchFamily="18" charset="0"/>
              </a:rPr>
              <a:t>V</a:t>
            </a:r>
            <a:r>
              <a:rPr lang="en-US" sz="1100" b="1" baseline="-25000" dirty="0">
                <a:latin typeface="Calibri" pitchFamily="34" charset="0"/>
                <a:ea typeface="Calibri" pitchFamily="34" charset="0"/>
                <a:cs typeface="Times New Roman" pitchFamily="18" charset="0"/>
              </a:rPr>
              <a:t>3</a:t>
            </a:r>
            <a:r>
              <a:rPr lang="en-US" sz="1100" b="1" dirty="0">
                <a:latin typeface="Calibri" pitchFamily="34" charset="0"/>
                <a:ea typeface="Calibri" pitchFamily="34" charset="0"/>
                <a:cs typeface="Times New Roman" pitchFamily="18" charset="0"/>
              </a:rPr>
              <a:t>= 3000 m/</a:t>
            </a:r>
            <a:r>
              <a:rPr lang="en-US" sz="1100" b="1" dirty="0" err="1">
                <a:latin typeface="Calibri" pitchFamily="34" charset="0"/>
                <a:ea typeface="Calibri" pitchFamily="34" charset="0"/>
                <a:cs typeface="Times New Roman" pitchFamily="18" charset="0"/>
              </a:rPr>
              <a:t>sn</a:t>
            </a:r>
            <a:endParaRPr lang="en-US" sz="1100" dirty="0">
              <a:latin typeface="Calibri" pitchFamily="34" charset="0"/>
              <a:ea typeface="Calibri" pitchFamily="34" charset="0"/>
              <a:cs typeface="Times New Roman" pitchFamily="18" charset="0"/>
            </a:endParaRPr>
          </a:p>
        </p:txBody>
      </p:sp>
      <p:sp>
        <p:nvSpPr>
          <p:cNvPr id="16" name="Text Box 2"/>
          <p:cNvSpPr txBox="1">
            <a:spLocks noChangeArrowheads="1"/>
          </p:cNvSpPr>
          <p:nvPr/>
        </p:nvSpPr>
        <p:spPr bwMode="auto">
          <a:xfrm>
            <a:off x="854075" y="4103687"/>
            <a:ext cx="2193925" cy="275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15000"/>
              </a:lnSpc>
              <a:spcAft>
                <a:spcPts val="1000"/>
              </a:spcAft>
            </a:pPr>
            <a:r>
              <a:rPr lang="en-US" sz="1100" b="1" dirty="0">
                <a:latin typeface="Calibri" pitchFamily="34" charset="0"/>
                <a:ea typeface="Calibri" pitchFamily="34" charset="0"/>
                <a:cs typeface="Times New Roman" pitchFamily="18" charset="0"/>
              </a:rPr>
              <a:t>V</a:t>
            </a:r>
            <a:r>
              <a:rPr lang="en-US" sz="1100" b="1" baseline="-25000" dirty="0">
                <a:latin typeface="Calibri" pitchFamily="34" charset="0"/>
                <a:ea typeface="Calibri" pitchFamily="34" charset="0"/>
                <a:cs typeface="Times New Roman" pitchFamily="18" charset="0"/>
              </a:rPr>
              <a:t>4</a:t>
            </a:r>
            <a:r>
              <a:rPr lang="en-US" sz="1100" b="1" dirty="0">
                <a:latin typeface="Calibri" pitchFamily="34" charset="0"/>
                <a:ea typeface="Calibri" pitchFamily="34" charset="0"/>
                <a:cs typeface="Times New Roman" pitchFamily="18" charset="0"/>
              </a:rPr>
              <a:t>= 3500 m/</a:t>
            </a:r>
            <a:r>
              <a:rPr lang="en-US" sz="1100" b="1" dirty="0" err="1">
                <a:latin typeface="Calibri" pitchFamily="34" charset="0"/>
                <a:ea typeface="Calibri" pitchFamily="34" charset="0"/>
                <a:cs typeface="Times New Roman" pitchFamily="18" charset="0"/>
              </a:rPr>
              <a:t>sn</a:t>
            </a:r>
            <a:endParaRPr lang="en-US" sz="1100" dirty="0">
              <a:latin typeface="Calibri" pitchFamily="34" charset="0"/>
              <a:ea typeface="Calibri" pitchFamily="34" charset="0"/>
              <a:cs typeface="Times New Roman" pitchFamily="18" charset="0"/>
            </a:endParaRPr>
          </a:p>
        </p:txBody>
      </p:sp>
      <p:sp>
        <p:nvSpPr>
          <p:cNvPr id="17" name="Text Box 2"/>
          <p:cNvSpPr txBox="1">
            <a:spLocks noChangeArrowheads="1"/>
          </p:cNvSpPr>
          <p:nvPr/>
        </p:nvSpPr>
        <p:spPr bwMode="auto">
          <a:xfrm>
            <a:off x="854075" y="4741863"/>
            <a:ext cx="2193925" cy="2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15000"/>
              </a:lnSpc>
              <a:spcAft>
                <a:spcPts val="1000"/>
              </a:spcAft>
            </a:pPr>
            <a:r>
              <a:rPr lang="en-US" sz="1100" b="1" dirty="0">
                <a:latin typeface="Calibri" pitchFamily="34" charset="0"/>
                <a:ea typeface="Calibri" pitchFamily="34" charset="0"/>
                <a:cs typeface="Times New Roman" pitchFamily="18" charset="0"/>
              </a:rPr>
              <a:t>V</a:t>
            </a:r>
            <a:r>
              <a:rPr lang="en-US" sz="1100" b="1" baseline="-25000" dirty="0">
                <a:latin typeface="Calibri" pitchFamily="34" charset="0"/>
                <a:ea typeface="Calibri" pitchFamily="34" charset="0"/>
                <a:cs typeface="Times New Roman" pitchFamily="18" charset="0"/>
              </a:rPr>
              <a:t>5</a:t>
            </a:r>
            <a:r>
              <a:rPr lang="en-US" sz="1100" b="1" dirty="0">
                <a:latin typeface="Calibri" pitchFamily="34" charset="0"/>
                <a:ea typeface="Calibri" pitchFamily="34" charset="0"/>
                <a:cs typeface="Times New Roman" pitchFamily="18" charset="0"/>
              </a:rPr>
              <a:t>= 4000 m/</a:t>
            </a:r>
            <a:r>
              <a:rPr lang="en-US" sz="1100" b="1" dirty="0" err="1">
                <a:latin typeface="Calibri" pitchFamily="34" charset="0"/>
                <a:ea typeface="Calibri" pitchFamily="34" charset="0"/>
                <a:cs typeface="Times New Roman" pitchFamily="18" charset="0"/>
              </a:rPr>
              <a:t>sn</a:t>
            </a:r>
            <a:endParaRPr lang="en-US" sz="1100" dirty="0">
              <a:latin typeface="Calibri" pitchFamily="34" charset="0"/>
              <a:ea typeface="Calibri" pitchFamily="34" charset="0"/>
              <a:cs typeface="Times New Roman" pitchFamily="18" charset="0"/>
            </a:endParaRPr>
          </a:p>
        </p:txBody>
      </p:sp>
      <p:pic>
        <p:nvPicPr>
          <p:cNvPr id="18" name="Picture 17" descr="C:\Users\Emrah PACAL\Desktop\Thesis Defence\Figures\Bjorn\Synth_dataset.jpg"/>
          <p:cNvPicPr/>
          <p:nvPr/>
        </p:nvPicPr>
        <p:blipFill rotWithShape="1">
          <a:blip r:embed="rId4"/>
          <a:srcRect l="802" t="7440" r="2409" b="2329"/>
          <a:stretch/>
        </p:blipFill>
        <p:spPr bwMode="auto">
          <a:xfrm>
            <a:off x="3505200" y="1524000"/>
            <a:ext cx="5019675" cy="515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Rounded Rectangular Callout 1"/>
          <p:cNvSpPr/>
          <p:nvPr/>
        </p:nvSpPr>
        <p:spPr>
          <a:xfrm>
            <a:off x="1815419" y="1965325"/>
            <a:ext cx="1371600" cy="609600"/>
          </a:xfrm>
          <a:prstGeom prst="wedgeRoundRectCallout">
            <a:avLst>
              <a:gd name="adj1" fmla="val 281767"/>
              <a:gd name="adj2" fmla="val 60375"/>
              <a:gd name="adj3" fmla="val 16667"/>
            </a:avLst>
          </a:prstGeom>
          <a:noFill/>
          <a:ln w="19050">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600" dirty="0">
                <a:solidFill>
                  <a:schemeClr val="accent1"/>
                </a:solidFill>
              </a:rPr>
              <a:t>Direct Arrivals</a:t>
            </a:r>
          </a:p>
        </p:txBody>
      </p:sp>
      <p:sp>
        <p:nvSpPr>
          <p:cNvPr id="19" name="Rounded Rectangular Callout 18"/>
          <p:cNvSpPr/>
          <p:nvPr/>
        </p:nvSpPr>
        <p:spPr>
          <a:xfrm>
            <a:off x="1564821" y="2991870"/>
            <a:ext cx="1371600" cy="609600"/>
          </a:xfrm>
          <a:prstGeom prst="wedgeRoundRectCallout">
            <a:avLst>
              <a:gd name="adj1" fmla="val 305672"/>
              <a:gd name="adj2" fmla="val 47304"/>
              <a:gd name="adj3" fmla="val 16667"/>
            </a:avLst>
          </a:prstGeom>
          <a:noFill/>
          <a:ln w="19050">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600" dirty="0">
                <a:solidFill>
                  <a:schemeClr val="accent1"/>
                </a:solidFill>
              </a:rPr>
              <a:t>Primaries</a:t>
            </a:r>
          </a:p>
        </p:txBody>
      </p:sp>
      <p:sp>
        <p:nvSpPr>
          <p:cNvPr id="20" name="Rounded Rectangular Callout 19"/>
          <p:cNvSpPr/>
          <p:nvPr/>
        </p:nvSpPr>
        <p:spPr>
          <a:xfrm>
            <a:off x="1219200" y="4329906"/>
            <a:ext cx="1752600" cy="609600"/>
          </a:xfrm>
          <a:prstGeom prst="wedgeRoundRectCallout">
            <a:avLst>
              <a:gd name="adj1" fmla="val 209668"/>
              <a:gd name="adj2" fmla="val -56732"/>
              <a:gd name="adj3" fmla="val 16667"/>
            </a:avLst>
          </a:prstGeom>
          <a:noFill/>
          <a:ln w="19050">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600" dirty="0">
                <a:solidFill>
                  <a:schemeClr val="accent1"/>
                </a:solidFill>
              </a:rPr>
              <a:t>Water- Bottom Multiples</a:t>
            </a:r>
          </a:p>
        </p:txBody>
      </p:sp>
      <p:sp>
        <p:nvSpPr>
          <p:cNvPr id="21" name="Rounded Rectangular Callout 20"/>
          <p:cNvSpPr/>
          <p:nvPr/>
        </p:nvSpPr>
        <p:spPr>
          <a:xfrm>
            <a:off x="730704" y="5716588"/>
            <a:ext cx="1752600" cy="609600"/>
          </a:xfrm>
          <a:prstGeom prst="wedgeRoundRectCallout">
            <a:avLst>
              <a:gd name="adj1" fmla="val 158617"/>
              <a:gd name="adj2" fmla="val -135356"/>
              <a:gd name="adj3" fmla="val 16667"/>
            </a:avLst>
          </a:prstGeom>
          <a:noFill/>
          <a:ln w="19050">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600" dirty="0">
                <a:solidFill>
                  <a:schemeClr val="accent1"/>
                </a:solidFill>
              </a:rPr>
              <a:t>Receiver-side multiples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39942"/>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13" grpId="0"/>
      <p:bldP spid="14" grpId="0"/>
      <p:bldP spid="15" grpId="0"/>
      <p:bldP spid="16" grpId="0"/>
      <p:bldP spid="17" grpId="0"/>
      <p:bldP spid="2"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798763" y="0"/>
            <a:ext cx="3221037"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accent1"/>
                </a:solidFill>
                <a:latin typeface="Calibri" pitchFamily="34" charset="0"/>
                <a:cs typeface="Calibri" pitchFamily="34" charset="0"/>
              </a:rPr>
              <a:t>Mirror Migration</a:t>
            </a:r>
          </a:p>
        </p:txBody>
      </p:sp>
      <p:sp>
        <p:nvSpPr>
          <p:cNvPr id="39939"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1B07ED7-2F3B-442E-ACBC-039306E9B531}" type="slidenum">
              <a:rPr lang="en-US" sz="1200" smtClean="0">
                <a:solidFill>
                  <a:srgbClr val="FF0000"/>
                </a:solidFill>
              </a:rPr>
              <a:pPr eaLnBrk="1" hangingPunct="1"/>
              <a:t>13</a:t>
            </a:fld>
            <a:endParaRPr lang="en-US" sz="1200" smtClean="0">
              <a:solidFill>
                <a:srgbClr val="FF0000"/>
              </a:solidFill>
            </a:endParaRPr>
          </a:p>
        </p:txBody>
      </p:sp>
      <p:sp>
        <p:nvSpPr>
          <p:cNvPr id="10" name="Title 1"/>
          <p:cNvSpPr txBox="1">
            <a:spLocks/>
          </p:cNvSpPr>
          <p:nvPr/>
        </p:nvSpPr>
        <p:spPr>
          <a:xfrm>
            <a:off x="0" y="542925"/>
            <a:ext cx="63246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400" b="1" i="1" u="sng" dirty="0" smtClean="0">
                <a:solidFill>
                  <a:schemeClr val="accent1"/>
                </a:solidFill>
                <a:latin typeface="Calibri" pitchFamily="34" charset="0"/>
                <a:cs typeface="Calibri" pitchFamily="34" charset="0"/>
              </a:rPr>
              <a:t>Reverse Time Migration (RTM) of Synthetic data:</a:t>
            </a:r>
          </a:p>
        </p:txBody>
      </p:sp>
      <p:pic>
        <p:nvPicPr>
          <p:cNvPr id="39941" name="Picture 18" descr="C:\Users\Emrah PACAL\Desktop\Thesis Defence\Figures\Bjorn\Up-Down_Synth.jpg"/>
          <p:cNvPicPr>
            <a:picLocks noChangeAspect="1" noChangeArrowheads="1"/>
          </p:cNvPicPr>
          <p:nvPr/>
        </p:nvPicPr>
        <p:blipFill>
          <a:blip r:embed="rId3">
            <a:extLst>
              <a:ext uri="{28A0092B-C50C-407E-A947-70E740481C1C}">
                <a14:useLocalDpi xmlns:a14="http://schemas.microsoft.com/office/drawing/2010/main" val="0"/>
              </a:ext>
            </a:extLst>
          </a:blip>
          <a:srcRect l="801" t="9375" r="48418" b="2457"/>
          <a:stretch>
            <a:fillRect/>
          </a:stretch>
        </p:blipFill>
        <p:spPr bwMode="auto">
          <a:xfrm>
            <a:off x="558800" y="2057400"/>
            <a:ext cx="3849688"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 19"/>
          <p:cNvGrpSpPr>
            <a:grpSpLocks/>
          </p:cNvGrpSpPr>
          <p:nvPr/>
        </p:nvGrpSpPr>
        <p:grpSpPr bwMode="auto">
          <a:xfrm>
            <a:off x="4730750" y="2063750"/>
            <a:ext cx="3879850" cy="3635375"/>
            <a:chOff x="5499100" y="3932238"/>
            <a:chExt cx="2578100" cy="2484437"/>
          </a:xfrm>
        </p:grpSpPr>
        <p:pic>
          <p:nvPicPr>
            <p:cNvPr id="39947" name="Picture 17" descr="C:\Users\Emrah PACAL\Desktop\Thesis Defence\Figures\Bjorn\Up-Down_Synth.jpg"/>
            <p:cNvPicPr>
              <a:picLocks noChangeAspect="1" noChangeArrowheads="1"/>
            </p:cNvPicPr>
            <p:nvPr/>
          </p:nvPicPr>
          <p:blipFill>
            <a:blip r:embed="rId4">
              <a:extLst>
                <a:ext uri="{28A0092B-C50C-407E-A947-70E740481C1C}">
                  <a14:useLocalDpi xmlns:a14="http://schemas.microsoft.com/office/drawing/2010/main" val="0"/>
                </a:ext>
              </a:extLst>
            </a:blip>
            <a:srcRect l="801" t="9375" r="94217" b="2457"/>
            <a:stretch>
              <a:fillRect/>
            </a:stretch>
          </p:blipFill>
          <p:spPr bwMode="auto">
            <a:xfrm>
              <a:off x="5499100" y="3932238"/>
              <a:ext cx="2159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19" descr="C:\Users\Emrah PACAL\Desktop\Thesis Defence\Figures\Bjorn\Up-Down_Synth.jpg"/>
            <p:cNvPicPr>
              <a:picLocks noChangeAspect="1" noChangeArrowheads="1"/>
            </p:cNvPicPr>
            <p:nvPr/>
          </p:nvPicPr>
          <p:blipFill>
            <a:blip r:embed="rId5">
              <a:extLst>
                <a:ext uri="{28A0092B-C50C-407E-A947-70E740481C1C}">
                  <a14:useLocalDpi xmlns:a14="http://schemas.microsoft.com/office/drawing/2010/main" val="0"/>
                </a:ext>
              </a:extLst>
            </a:blip>
            <a:srcRect l="51869" t="9375" r="1442" b="2457"/>
            <a:stretch>
              <a:fillRect/>
            </a:stretch>
          </p:blipFill>
          <p:spPr bwMode="auto">
            <a:xfrm>
              <a:off x="5715000" y="3932238"/>
              <a:ext cx="23622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descr="C:\Users\Emrah PACAL\Desktop\Thesis Defence\Figures\Bjorn\Synt_Up_RTM.jpg"/>
          <p:cNvPicPr>
            <a:picLocks noChangeAspect="1" noChangeArrowheads="1"/>
          </p:cNvPicPr>
          <p:nvPr/>
        </p:nvPicPr>
        <p:blipFill>
          <a:blip r:embed="rId6">
            <a:extLst>
              <a:ext uri="{28A0092B-C50C-407E-A947-70E740481C1C}">
                <a14:useLocalDpi xmlns:a14="http://schemas.microsoft.com/office/drawing/2010/main" val="0"/>
              </a:ext>
            </a:extLst>
          </a:blip>
          <a:srcRect l="961" t="8104" r="2724" b="2605"/>
          <a:stretch>
            <a:fillRect/>
          </a:stretch>
        </p:blipFill>
        <p:spPr bwMode="auto">
          <a:xfrm>
            <a:off x="284163" y="1676400"/>
            <a:ext cx="41243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C:\Users\Emrah PACAL\Desktop\Thesis Defence\Figures\Bjorn\Synt_Down_RTM1.jpg"/>
          <p:cNvPicPr>
            <a:picLocks noChangeAspect="1" noChangeArrowheads="1"/>
          </p:cNvPicPr>
          <p:nvPr/>
        </p:nvPicPr>
        <p:blipFill>
          <a:blip r:embed="rId7">
            <a:extLst>
              <a:ext uri="{28A0092B-C50C-407E-A947-70E740481C1C}">
                <a14:useLocalDpi xmlns:a14="http://schemas.microsoft.com/office/drawing/2010/main" val="0"/>
              </a:ext>
            </a:extLst>
          </a:blip>
          <a:srcRect l="1122" t="7961" r="2724" b="2605"/>
          <a:stretch>
            <a:fillRect/>
          </a:stretch>
        </p:blipFill>
        <p:spPr bwMode="auto">
          <a:xfrm>
            <a:off x="4730750" y="1676400"/>
            <a:ext cx="41036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9"/>
          <p:cNvSpPr txBox="1">
            <a:spLocks noChangeArrowheads="1"/>
          </p:cNvSpPr>
          <p:nvPr/>
        </p:nvSpPr>
        <p:spPr bwMode="auto">
          <a:xfrm>
            <a:off x="4800600" y="6019800"/>
            <a:ext cx="408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The image produced by mirror reverse time migration of the synthetic down-going waves</a:t>
            </a:r>
          </a:p>
        </p:txBody>
      </p:sp>
      <p:sp>
        <p:nvSpPr>
          <p:cNvPr id="26" name="TextBox 29"/>
          <p:cNvSpPr txBox="1">
            <a:spLocks noChangeArrowheads="1"/>
          </p:cNvSpPr>
          <p:nvPr/>
        </p:nvSpPr>
        <p:spPr bwMode="auto">
          <a:xfrm>
            <a:off x="304800" y="6019800"/>
            <a:ext cx="4103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The image produced by conventional reverse time migration of the synthetic up-going waves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ppt_x</p:attrName>
                                        </p:attrNameLst>
                                      </p:cBhvr>
                                      <p:tavLst>
                                        <p:tav tm="0">
                                          <p:val>
                                            <p:strVal val="#ppt_x"/>
                                          </p:val>
                                        </p:tav>
                                        <p:tav tm="100000">
                                          <p:val>
                                            <p:strVal val="#ppt_x"/>
                                          </p:val>
                                        </p:tav>
                                      </p:tavLst>
                                    </p:anim>
                                    <p:anim calcmode="lin" valueType="num">
                                      <p:cBhvr>
                                        <p:cTn id="9" dur="75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50"/>
                                        <p:tgtEl>
                                          <p:spTgt spid="24"/>
                                        </p:tgtEl>
                                      </p:cBhvr>
                                    </p:animEffect>
                                    <p:anim calcmode="lin" valueType="num">
                                      <p:cBhvr>
                                        <p:cTn id="13" dur="750" fill="hold"/>
                                        <p:tgtEl>
                                          <p:spTgt spid="24"/>
                                        </p:tgtEl>
                                        <p:attrNameLst>
                                          <p:attrName>ppt_x</p:attrName>
                                        </p:attrNameLst>
                                      </p:cBhvr>
                                      <p:tavLst>
                                        <p:tav tm="0">
                                          <p:val>
                                            <p:strVal val="#ppt_x"/>
                                          </p:val>
                                        </p:tav>
                                        <p:tav tm="100000">
                                          <p:val>
                                            <p:strVal val="#ppt_x"/>
                                          </p:val>
                                        </p:tav>
                                      </p:tavLst>
                                    </p:anim>
                                    <p:anim calcmode="lin" valueType="num">
                                      <p:cBhvr>
                                        <p:cTn id="14" dur="75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612775"/>
            <a:ext cx="63246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400" b="1" i="1" u="sng" dirty="0" smtClean="0">
                <a:solidFill>
                  <a:schemeClr val="accent1"/>
                </a:solidFill>
                <a:latin typeface="Calibri" pitchFamily="34" charset="0"/>
                <a:cs typeface="Calibri" pitchFamily="34" charset="0"/>
              </a:rPr>
              <a:t>Reverse Time Migration (RTM) of Atlantis data:</a:t>
            </a:r>
          </a:p>
        </p:txBody>
      </p:sp>
      <p:sp>
        <p:nvSpPr>
          <p:cNvPr id="3" name="Title 1"/>
          <p:cNvSpPr txBox="1">
            <a:spLocks/>
          </p:cNvSpPr>
          <p:nvPr/>
        </p:nvSpPr>
        <p:spPr>
          <a:xfrm>
            <a:off x="2798763" y="0"/>
            <a:ext cx="3221037"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accent1"/>
                </a:solidFill>
                <a:latin typeface="Calibri" pitchFamily="34" charset="0"/>
                <a:cs typeface="Calibri" pitchFamily="34" charset="0"/>
              </a:rPr>
              <a:t>Mirror Migration</a:t>
            </a:r>
          </a:p>
        </p:txBody>
      </p:sp>
      <p:pic>
        <p:nvPicPr>
          <p:cNvPr id="5" name="Picture 2" descr="C:\Users\Emrah PACAL\Downloads\RTM_new_1.jpg"/>
          <p:cNvPicPr>
            <a:picLocks noChangeAspect="1" noChangeArrowheads="1"/>
          </p:cNvPicPr>
          <p:nvPr/>
        </p:nvPicPr>
        <p:blipFill rotWithShape="1">
          <a:blip r:embed="rId2">
            <a:extLst>
              <a:ext uri="{28A0092B-C50C-407E-A947-70E740481C1C}">
                <a14:useLocalDpi xmlns:a14="http://schemas.microsoft.com/office/drawing/2010/main" val="0"/>
              </a:ext>
            </a:extLst>
          </a:blip>
          <a:srcRect t="11866" r="1681" b="55834"/>
          <a:stretch/>
        </p:blipFill>
        <p:spPr bwMode="auto">
          <a:xfrm>
            <a:off x="685800" y="1981200"/>
            <a:ext cx="7772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a:spLocks/>
          </p:cNvSpPr>
          <p:nvPr/>
        </p:nvSpPr>
        <p:spPr>
          <a:xfrm>
            <a:off x="1295400" y="4267200"/>
            <a:ext cx="1443038"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Oval 6"/>
          <p:cNvSpPr>
            <a:spLocks/>
          </p:cNvSpPr>
          <p:nvPr/>
        </p:nvSpPr>
        <p:spPr>
          <a:xfrm>
            <a:off x="3107012" y="3543300"/>
            <a:ext cx="1388788" cy="952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Oval 9"/>
          <p:cNvSpPr>
            <a:spLocks/>
          </p:cNvSpPr>
          <p:nvPr/>
        </p:nvSpPr>
        <p:spPr>
          <a:xfrm>
            <a:off x="4953000" y="4267200"/>
            <a:ext cx="1443038"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Oval 10"/>
          <p:cNvSpPr>
            <a:spLocks/>
          </p:cNvSpPr>
          <p:nvPr/>
        </p:nvSpPr>
        <p:spPr>
          <a:xfrm>
            <a:off x="6764612" y="3543300"/>
            <a:ext cx="1388788" cy="952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2" name="TextBox 29"/>
          <p:cNvSpPr txBox="1">
            <a:spLocks noChangeArrowheads="1"/>
          </p:cNvSpPr>
          <p:nvPr/>
        </p:nvSpPr>
        <p:spPr bwMode="auto">
          <a:xfrm>
            <a:off x="4901139" y="5953125"/>
            <a:ext cx="378566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The image produced by mirror reverse time migration of the down-going waves</a:t>
            </a:r>
          </a:p>
        </p:txBody>
      </p:sp>
      <p:sp>
        <p:nvSpPr>
          <p:cNvPr id="13" name="TextBox 29"/>
          <p:cNvSpPr txBox="1">
            <a:spLocks noChangeArrowheads="1"/>
          </p:cNvSpPr>
          <p:nvPr/>
        </p:nvSpPr>
        <p:spPr bwMode="auto">
          <a:xfrm>
            <a:off x="711201" y="5953125"/>
            <a:ext cx="379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The image produced by conventional reverse time migration of the up-going waves</a:t>
            </a:r>
          </a:p>
        </p:txBody>
      </p:sp>
    </p:spTree>
    <p:extLst>
      <p:ext uri="{BB962C8B-B14F-4D97-AF65-F5344CB8AC3E}">
        <p14:creationId xmlns:p14="http://schemas.microsoft.com/office/powerpoint/2010/main" val="137430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685800" y="1516082"/>
            <a:ext cx="7924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Arial" charset="0"/>
              <a:buChar char="•"/>
              <a:defRPr/>
            </a:pPr>
            <a:r>
              <a:rPr lang="en-US" dirty="0" smtClean="0">
                <a:solidFill>
                  <a:schemeClr val="accent1"/>
                </a:solidFill>
                <a:latin typeface="Gill Sans MT" pitchFamily="34" charset="0"/>
              </a:rPr>
              <a:t>   </a:t>
            </a:r>
            <a:r>
              <a:rPr lang="en-US" dirty="0" smtClean="0">
                <a:solidFill>
                  <a:schemeClr val="accent1"/>
                </a:solidFill>
                <a:latin typeface="Calibri" pitchFamily="34" charset="0"/>
                <a:cs typeface="Calibri" pitchFamily="34" charset="0"/>
              </a:rPr>
              <a:t>Structures </a:t>
            </a:r>
            <a:r>
              <a:rPr lang="en-US" dirty="0">
                <a:solidFill>
                  <a:schemeClr val="accent1"/>
                </a:solidFill>
                <a:latin typeface="Calibri" pitchFamily="34" charset="0"/>
                <a:cs typeface="Calibri" pitchFamily="34" charset="0"/>
              </a:rPr>
              <a:t>under complex overburdens such as subsalt can be imaged with  </a:t>
            </a:r>
            <a:r>
              <a:rPr lang="en-US" dirty="0" smtClean="0">
                <a:solidFill>
                  <a:schemeClr val="accent1"/>
                </a:solidFill>
                <a:latin typeface="Calibri" pitchFamily="34" charset="0"/>
                <a:cs typeface="Calibri" pitchFamily="34" charset="0"/>
              </a:rPr>
              <a:t>  OBN </a:t>
            </a:r>
            <a:r>
              <a:rPr lang="en-US" dirty="0">
                <a:solidFill>
                  <a:schemeClr val="accent1"/>
                </a:solidFill>
                <a:latin typeface="Calibri" pitchFamily="34" charset="0"/>
                <a:cs typeface="Calibri" pitchFamily="34" charset="0"/>
              </a:rPr>
              <a:t>system</a:t>
            </a:r>
            <a:r>
              <a:rPr lang="en-US" dirty="0" smtClean="0">
                <a:solidFill>
                  <a:schemeClr val="accent1"/>
                </a:solidFill>
                <a:latin typeface="Calibri" pitchFamily="34" charset="0"/>
                <a:cs typeface="Calibri" pitchFamily="34" charset="0"/>
              </a:rPr>
              <a:t>.</a:t>
            </a:r>
          </a:p>
          <a:p>
            <a:pPr algn="just" eaLnBrk="1" hangingPunct="1">
              <a:buFont typeface="Arial" charset="0"/>
              <a:buChar char="•"/>
              <a:defRPr/>
            </a:pPr>
            <a:endParaRPr lang="en-US" dirty="0">
              <a:solidFill>
                <a:schemeClr val="accent1"/>
              </a:solidFill>
              <a:latin typeface="Calibri" pitchFamily="34" charset="0"/>
              <a:cs typeface="Calibri" pitchFamily="34" charset="0"/>
            </a:endParaRPr>
          </a:p>
          <a:p>
            <a:pPr algn="just" eaLnBrk="1" hangingPunct="1">
              <a:buFont typeface="Arial" charset="0"/>
              <a:buChar char="•"/>
              <a:defRPr/>
            </a:pPr>
            <a:r>
              <a:rPr lang="en-US" dirty="0" smtClean="0">
                <a:solidFill>
                  <a:schemeClr val="accent1"/>
                </a:solidFill>
              </a:rPr>
              <a:t>   Acquiring </a:t>
            </a:r>
            <a:r>
              <a:rPr lang="en-US" dirty="0">
                <a:solidFill>
                  <a:schemeClr val="accent1"/>
                </a:solidFill>
              </a:rPr>
              <a:t>the data on the sea floor from deep water, with a large distance between nodes makes the conventional processing steps difficult to apply for OBN </a:t>
            </a:r>
            <a:r>
              <a:rPr lang="en-US" dirty="0" smtClean="0">
                <a:solidFill>
                  <a:schemeClr val="accent1"/>
                </a:solidFill>
              </a:rPr>
              <a:t>data.</a:t>
            </a:r>
          </a:p>
          <a:p>
            <a:pPr algn="just" eaLnBrk="1" hangingPunct="1">
              <a:buFont typeface="Arial" charset="0"/>
              <a:buChar char="•"/>
              <a:defRPr/>
            </a:pPr>
            <a:endParaRPr lang="en-US" dirty="0">
              <a:solidFill>
                <a:schemeClr val="accent1"/>
              </a:solidFill>
              <a:latin typeface="Calibri" pitchFamily="34" charset="0"/>
              <a:cs typeface="Calibri" pitchFamily="34" charset="0"/>
            </a:endParaRPr>
          </a:p>
          <a:p>
            <a:pPr algn="just" eaLnBrk="1" hangingPunct="1">
              <a:buFont typeface="Arial" charset="0"/>
              <a:buChar char="•"/>
              <a:defRPr/>
            </a:pPr>
            <a:r>
              <a:rPr lang="en-US" dirty="0" smtClean="0">
                <a:solidFill>
                  <a:schemeClr val="accent1"/>
                </a:solidFill>
                <a:latin typeface="Calibri" pitchFamily="34" charset="0"/>
                <a:cs typeface="Calibri" pitchFamily="34" charset="0"/>
              </a:rPr>
              <a:t>   Processing and imaging of the OBN data is now main challenge. However mirror migration results show that it can be an effective solution for this challenge.</a:t>
            </a:r>
          </a:p>
          <a:p>
            <a:pPr algn="just" eaLnBrk="1" hangingPunct="1">
              <a:buFont typeface="Arial" charset="0"/>
              <a:buChar char="•"/>
              <a:defRPr/>
            </a:pPr>
            <a:endParaRPr lang="en-US" dirty="0">
              <a:solidFill>
                <a:schemeClr val="accent1"/>
              </a:solidFill>
              <a:latin typeface="Calibri" pitchFamily="34" charset="0"/>
              <a:cs typeface="Calibri" pitchFamily="34" charset="0"/>
            </a:endParaRPr>
          </a:p>
          <a:p>
            <a:pPr algn="just" eaLnBrk="1" hangingPunct="1">
              <a:buFont typeface="Arial" charset="0"/>
              <a:buChar char="•"/>
              <a:defRPr/>
            </a:pPr>
            <a:r>
              <a:rPr lang="en-US" dirty="0" smtClean="0">
                <a:solidFill>
                  <a:schemeClr val="accent1"/>
                </a:solidFill>
                <a:latin typeface="Calibri" pitchFamily="34" charset="0"/>
                <a:cs typeface="Calibri" pitchFamily="34" charset="0"/>
              </a:rPr>
              <a:t>    The </a:t>
            </a:r>
            <a:r>
              <a:rPr lang="en-US" dirty="0">
                <a:solidFill>
                  <a:schemeClr val="accent1"/>
                </a:solidFill>
                <a:latin typeface="Calibri" pitchFamily="34" charset="0"/>
                <a:cs typeface="Calibri" pitchFamily="34" charset="0"/>
              </a:rPr>
              <a:t>down-going waves contain no primaries, only multiples. However, they provide a better image than the up-going waves, which contain mostly primaries</a:t>
            </a:r>
            <a:r>
              <a:rPr lang="en-US" dirty="0" smtClean="0">
                <a:solidFill>
                  <a:schemeClr val="accent1"/>
                </a:solidFill>
                <a:latin typeface="Calibri" pitchFamily="34" charset="0"/>
                <a:cs typeface="Calibri" pitchFamily="34" charset="0"/>
              </a:rPr>
              <a:t>.</a:t>
            </a:r>
          </a:p>
          <a:p>
            <a:pPr>
              <a:defRPr/>
            </a:pPr>
            <a:endParaRPr lang="en-US" dirty="0">
              <a:solidFill>
                <a:schemeClr val="accent1"/>
              </a:solidFill>
              <a:latin typeface="Gill Sans MT" pitchFamily="34" charset="0"/>
            </a:endParaRPr>
          </a:p>
          <a:p>
            <a:pPr marL="285750" indent="-285750">
              <a:buFont typeface="Arial" pitchFamily="34" charset="0"/>
              <a:buChar char="•"/>
              <a:defRPr/>
            </a:pPr>
            <a:endParaRPr lang="en-US" dirty="0" smtClean="0">
              <a:solidFill>
                <a:schemeClr val="accent1"/>
              </a:solidFill>
              <a:latin typeface="Gill Sans MT" pitchFamily="34" charset="0"/>
            </a:endParaRPr>
          </a:p>
        </p:txBody>
      </p:sp>
      <p:sp>
        <p:nvSpPr>
          <p:cNvPr id="6" name="Title 1"/>
          <p:cNvSpPr txBox="1">
            <a:spLocks/>
          </p:cNvSpPr>
          <p:nvPr/>
        </p:nvSpPr>
        <p:spPr>
          <a:xfrm>
            <a:off x="2743200" y="0"/>
            <a:ext cx="28956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accent1"/>
                </a:solidFill>
                <a:latin typeface="Calibri" pitchFamily="34" charset="0"/>
                <a:cs typeface="Calibri" pitchFamily="34" charset="0"/>
              </a:rPr>
              <a:t>Conclusion</a:t>
            </a:r>
          </a:p>
        </p:txBody>
      </p:sp>
      <p:sp>
        <p:nvSpPr>
          <p:cNvPr id="41988"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701803E-83A2-4742-AEBB-D3481848D5AE}" type="slidenum">
              <a:rPr lang="en-US" sz="1200" smtClean="0">
                <a:solidFill>
                  <a:srgbClr val="FF0000"/>
                </a:solidFill>
              </a:rPr>
              <a:pPr eaLnBrk="1" hangingPunct="1"/>
              <a:t>15</a:t>
            </a:fld>
            <a:endParaRPr lang="en-US" sz="1200" smtClean="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BCA122-776D-43F0-AD03-8CF60CAC8164}" type="slidenum">
              <a:rPr lang="en-US" sz="1200" smtClean="0">
                <a:solidFill>
                  <a:srgbClr val="FF0000"/>
                </a:solidFill>
              </a:rPr>
              <a:pPr eaLnBrk="1" hangingPunct="1"/>
              <a:t>16</a:t>
            </a:fld>
            <a:endParaRPr lang="en-US" sz="1200" smtClean="0">
              <a:solidFill>
                <a:srgbClr val="FF0000"/>
              </a:solidFill>
            </a:endParaRPr>
          </a:p>
        </p:txBody>
      </p:sp>
      <p:sp>
        <p:nvSpPr>
          <p:cNvPr id="3" name="Title 1"/>
          <p:cNvSpPr>
            <a:spLocks/>
          </p:cNvSpPr>
          <p:nvPr/>
        </p:nvSpPr>
        <p:spPr bwMode="auto">
          <a:xfrm>
            <a:off x="685800" y="457200"/>
            <a:ext cx="74977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u="sng" dirty="0">
                <a:solidFill>
                  <a:schemeClr val="accent1"/>
                </a:solidFill>
                <a:effectLst>
                  <a:outerShdw blurRad="38100" dist="38100" dir="2700000" algn="tl">
                    <a:srgbClr val="C0C0C0"/>
                  </a:outerShdw>
                </a:effectLst>
                <a:latin typeface="Segoe UI Semibold" pitchFamily="34" charset="0"/>
              </a:rPr>
              <a:t>Reference List</a:t>
            </a:r>
          </a:p>
        </p:txBody>
      </p:sp>
      <p:sp>
        <p:nvSpPr>
          <p:cNvPr id="4" name="TextBox 3"/>
          <p:cNvSpPr txBox="1">
            <a:spLocks noChangeArrowheads="1"/>
          </p:cNvSpPr>
          <p:nvPr/>
        </p:nvSpPr>
        <p:spPr bwMode="auto">
          <a:xfrm>
            <a:off x="609600" y="1335088"/>
            <a:ext cx="7620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Arial" charset="0"/>
              <a:buChar char="•"/>
              <a:defRPr/>
            </a:pPr>
            <a:r>
              <a:rPr lang="en-US" dirty="0" smtClean="0">
                <a:solidFill>
                  <a:schemeClr val="accent1"/>
                </a:solidFill>
                <a:latin typeface="Gill Sans MT" pitchFamily="34" charset="0"/>
              </a:rPr>
              <a:t> </a:t>
            </a:r>
            <a:r>
              <a:rPr lang="en-US" sz="1400" dirty="0" smtClean="0">
                <a:solidFill>
                  <a:schemeClr val="accent1"/>
                </a:solidFill>
                <a:latin typeface="Gill Sans MT" pitchFamily="34" charset="0"/>
              </a:rPr>
              <a:t>Maxwell, P., </a:t>
            </a:r>
            <a:r>
              <a:rPr lang="en-US" sz="1400" dirty="0" err="1" smtClean="0">
                <a:solidFill>
                  <a:schemeClr val="accent1"/>
                </a:solidFill>
                <a:latin typeface="Gill Sans MT" pitchFamily="34" charset="0"/>
              </a:rPr>
              <a:t>Grion</a:t>
            </a:r>
            <a:r>
              <a:rPr lang="en-US" sz="1400" dirty="0" smtClean="0">
                <a:solidFill>
                  <a:schemeClr val="accent1"/>
                </a:solidFill>
                <a:latin typeface="Gill Sans MT" pitchFamily="34" charset="0"/>
              </a:rPr>
              <a:t>, S., </a:t>
            </a:r>
            <a:r>
              <a:rPr lang="en-US" sz="1400" dirty="0" err="1" smtClean="0">
                <a:solidFill>
                  <a:schemeClr val="accent1"/>
                </a:solidFill>
                <a:latin typeface="Gill Sans MT" pitchFamily="34" charset="0"/>
              </a:rPr>
              <a:t>Haugland</a:t>
            </a:r>
            <a:r>
              <a:rPr lang="en-US" sz="1400" dirty="0" smtClean="0">
                <a:solidFill>
                  <a:schemeClr val="accent1"/>
                </a:solidFill>
                <a:latin typeface="Gill Sans MT" pitchFamily="34" charset="0"/>
              </a:rPr>
              <a:t>, T., and Ronen, S., 2007, A New Ocean Bottom 	Node System: 	Offshore Technology Conference.</a:t>
            </a:r>
          </a:p>
          <a:p>
            <a:pPr algn="just" eaLnBrk="1" hangingPunct="1">
              <a:buFont typeface="Arial" charset="0"/>
              <a:buChar char="•"/>
              <a:defRPr/>
            </a:pPr>
            <a:r>
              <a:rPr lang="en-US" sz="1400" dirty="0" smtClean="0">
                <a:solidFill>
                  <a:schemeClr val="accent1"/>
                </a:solidFill>
                <a:latin typeface="Gill Sans MT" pitchFamily="34" charset="0"/>
              </a:rPr>
              <a:t> </a:t>
            </a:r>
            <a:r>
              <a:rPr lang="en-US" sz="1400" dirty="0" err="1" smtClean="0">
                <a:solidFill>
                  <a:schemeClr val="accent1"/>
                </a:solidFill>
                <a:latin typeface="Gill Sans MT" pitchFamily="34" charset="0"/>
              </a:rPr>
              <a:t>Beaudoin</a:t>
            </a:r>
            <a:r>
              <a:rPr lang="en-US" sz="1400" dirty="0" smtClean="0">
                <a:solidFill>
                  <a:schemeClr val="accent1"/>
                </a:solidFill>
                <a:latin typeface="Gill Sans MT" pitchFamily="34" charset="0"/>
              </a:rPr>
              <a:t>, G., 2010, Imaging the invisible- BP’s path to OBN node: SEG, 	Expanded 	Abstracts.</a:t>
            </a:r>
          </a:p>
          <a:p>
            <a:pPr algn="just" eaLnBrk="1" hangingPunct="1">
              <a:buFont typeface="Arial" charset="0"/>
              <a:buChar char="•"/>
              <a:defRPr/>
            </a:pPr>
            <a:r>
              <a:rPr lang="en-US" sz="1400" dirty="0" smtClean="0">
                <a:solidFill>
                  <a:schemeClr val="accent1"/>
                </a:solidFill>
                <a:latin typeface="Gill Sans MT" pitchFamily="34" charset="0"/>
              </a:rPr>
              <a:t> Wang, Y., S. </a:t>
            </a:r>
            <a:r>
              <a:rPr lang="en-US" sz="1400" dirty="0" err="1" smtClean="0">
                <a:solidFill>
                  <a:schemeClr val="accent1"/>
                </a:solidFill>
                <a:latin typeface="Gill Sans MT" pitchFamily="34" charset="0"/>
              </a:rPr>
              <a:t>Grion</a:t>
            </a:r>
            <a:r>
              <a:rPr lang="en-US" sz="1400" dirty="0" smtClean="0">
                <a:solidFill>
                  <a:schemeClr val="accent1"/>
                </a:solidFill>
                <a:latin typeface="Gill Sans MT" pitchFamily="34" charset="0"/>
              </a:rPr>
              <a:t>, and R. Bale, 2010, Up-down </a:t>
            </a:r>
            <a:r>
              <a:rPr lang="en-US" sz="1400" dirty="0" err="1" smtClean="0">
                <a:solidFill>
                  <a:schemeClr val="accent1"/>
                </a:solidFill>
                <a:latin typeface="Gill Sans MT" pitchFamily="34" charset="0"/>
              </a:rPr>
              <a:t>deconvolution</a:t>
            </a:r>
            <a:r>
              <a:rPr lang="en-US" sz="1400" dirty="0" smtClean="0">
                <a:solidFill>
                  <a:schemeClr val="accent1"/>
                </a:solidFill>
                <a:latin typeface="Gill Sans MT" pitchFamily="34" charset="0"/>
              </a:rPr>
              <a:t> in the presence of 	subsurface 	structure: 72nd Meeting, EAGE, Extended Abstract.</a:t>
            </a:r>
          </a:p>
          <a:p>
            <a:pPr algn="just" eaLnBrk="1" hangingPunct="1">
              <a:buFont typeface="Arial" charset="0"/>
              <a:buChar char="•"/>
              <a:defRPr/>
            </a:pPr>
            <a:r>
              <a:rPr lang="en-GB" sz="1400" dirty="0" smtClean="0">
                <a:solidFill>
                  <a:schemeClr val="accent1"/>
                </a:solidFill>
                <a:latin typeface="Calibri" pitchFamily="34" charset="0"/>
                <a:cs typeface="Calibri" pitchFamily="34" charset="0"/>
              </a:rPr>
              <a:t> Ronen, S., </a:t>
            </a:r>
            <a:r>
              <a:rPr lang="en-GB" sz="1400" dirty="0" err="1" smtClean="0">
                <a:solidFill>
                  <a:schemeClr val="accent1"/>
                </a:solidFill>
                <a:latin typeface="Calibri" pitchFamily="34" charset="0"/>
                <a:cs typeface="Calibri" pitchFamily="34" charset="0"/>
              </a:rPr>
              <a:t>Comeaux</a:t>
            </a:r>
            <a:r>
              <a:rPr lang="en-GB" sz="1400" dirty="0" smtClean="0">
                <a:solidFill>
                  <a:schemeClr val="accent1"/>
                </a:solidFill>
                <a:latin typeface="Calibri" pitchFamily="34" charset="0"/>
                <a:cs typeface="Calibri" pitchFamily="34" charset="0"/>
              </a:rPr>
              <a:t>, L., and </a:t>
            </a:r>
            <a:r>
              <a:rPr lang="en-GB" sz="1400" dirty="0" err="1" smtClean="0">
                <a:solidFill>
                  <a:schemeClr val="accent1"/>
                </a:solidFill>
                <a:latin typeface="Calibri" pitchFamily="34" charset="0"/>
                <a:cs typeface="Calibri" pitchFamily="34" charset="0"/>
              </a:rPr>
              <a:t>Mioa</a:t>
            </a:r>
            <a:r>
              <a:rPr lang="en-GB" sz="1400" dirty="0" smtClean="0">
                <a:solidFill>
                  <a:schemeClr val="accent1"/>
                </a:solidFill>
                <a:latin typeface="Calibri" pitchFamily="34" charset="0"/>
                <a:cs typeface="Calibri" pitchFamily="34" charset="0"/>
              </a:rPr>
              <a:t>, X., 2005, Imaging </a:t>
            </a:r>
            <a:r>
              <a:rPr lang="en-GB" sz="1400" dirty="0" err="1" smtClean="0">
                <a:solidFill>
                  <a:schemeClr val="accent1"/>
                </a:solidFill>
                <a:latin typeface="Calibri" pitchFamily="34" charset="0"/>
                <a:cs typeface="Calibri" pitchFamily="34" charset="0"/>
              </a:rPr>
              <a:t>Downgoing</a:t>
            </a:r>
            <a:r>
              <a:rPr lang="en-GB" sz="1400" dirty="0" smtClean="0">
                <a:solidFill>
                  <a:schemeClr val="accent1"/>
                </a:solidFill>
                <a:latin typeface="Calibri" pitchFamily="34" charset="0"/>
                <a:cs typeface="Calibri" pitchFamily="34" charset="0"/>
              </a:rPr>
              <a:t> waves from 	Ocean 	Bottom Stations: 75</a:t>
            </a:r>
            <a:r>
              <a:rPr lang="en-GB" sz="1400" baseline="30000" dirty="0" smtClean="0">
                <a:solidFill>
                  <a:schemeClr val="accent1"/>
                </a:solidFill>
                <a:latin typeface="Calibri" pitchFamily="34" charset="0"/>
                <a:cs typeface="Calibri" pitchFamily="34" charset="0"/>
              </a:rPr>
              <a:t>th</a:t>
            </a:r>
            <a:r>
              <a:rPr lang="en-GB" sz="1400" dirty="0" smtClean="0">
                <a:solidFill>
                  <a:schemeClr val="accent1"/>
                </a:solidFill>
                <a:latin typeface="Calibri" pitchFamily="34" charset="0"/>
                <a:cs typeface="Calibri" pitchFamily="34" charset="0"/>
              </a:rPr>
              <a:t> Annual International Meeting, SEG, 	Expanded 	Abstracts.</a:t>
            </a:r>
          </a:p>
          <a:p>
            <a:pPr algn="just" eaLnBrk="1" hangingPunct="1">
              <a:buFont typeface="Arial" charset="0"/>
              <a:buChar char="•"/>
              <a:defRPr/>
            </a:pPr>
            <a:r>
              <a:rPr lang="en-GB" sz="1400" dirty="0" smtClean="0">
                <a:solidFill>
                  <a:schemeClr val="accent1"/>
                </a:solidFill>
                <a:latin typeface="Calibri" pitchFamily="34" charset="0"/>
                <a:cs typeface="Calibri" pitchFamily="34" charset="0"/>
              </a:rPr>
              <a:t> Burch, T., Hornby, B., </a:t>
            </a:r>
            <a:r>
              <a:rPr lang="en-GB" sz="1400" dirty="0" err="1" smtClean="0">
                <a:solidFill>
                  <a:schemeClr val="accent1"/>
                </a:solidFill>
                <a:latin typeface="Calibri" pitchFamily="34" charset="0"/>
                <a:cs typeface="Calibri" pitchFamily="34" charset="0"/>
              </a:rPr>
              <a:t>Sugianto</a:t>
            </a:r>
            <a:r>
              <a:rPr lang="en-GB" sz="1400" dirty="0" smtClean="0">
                <a:solidFill>
                  <a:schemeClr val="accent1"/>
                </a:solidFill>
                <a:latin typeface="Calibri" pitchFamily="34" charset="0"/>
                <a:cs typeface="Calibri" pitchFamily="34" charset="0"/>
              </a:rPr>
              <a:t>, H., and Nolte, B., 2010, Subsalt 3D imaging at 	</a:t>
            </a:r>
            <a:r>
              <a:rPr lang="en-GB" sz="1400" dirty="0" err="1" smtClean="0">
                <a:solidFill>
                  <a:schemeClr val="accent1"/>
                </a:solidFill>
                <a:latin typeface="Calibri" pitchFamily="34" charset="0"/>
                <a:cs typeface="Calibri" pitchFamily="34" charset="0"/>
              </a:rPr>
              <a:t>Deimos</a:t>
            </a:r>
            <a:r>
              <a:rPr lang="en-GB" sz="1400" dirty="0" smtClean="0">
                <a:solidFill>
                  <a:schemeClr val="accent1"/>
                </a:solidFill>
                <a:latin typeface="Calibri" pitchFamily="34" charset="0"/>
                <a:cs typeface="Calibri" pitchFamily="34" charset="0"/>
              </a:rPr>
              <a:t> field 	in the </a:t>
            </a:r>
            <a:r>
              <a:rPr lang="en-GB" sz="1400" dirty="0" err="1" smtClean="0">
                <a:solidFill>
                  <a:schemeClr val="accent1"/>
                </a:solidFill>
                <a:latin typeface="Calibri" pitchFamily="34" charset="0"/>
                <a:cs typeface="Calibri" pitchFamily="34" charset="0"/>
              </a:rPr>
              <a:t>deepwater</a:t>
            </a:r>
            <a:r>
              <a:rPr lang="en-GB" sz="1400" dirty="0" smtClean="0">
                <a:solidFill>
                  <a:schemeClr val="accent1"/>
                </a:solidFill>
                <a:latin typeface="Calibri" pitchFamily="34" charset="0"/>
                <a:cs typeface="Calibri" pitchFamily="34" charset="0"/>
              </a:rPr>
              <a:t> GOM: Special Section-Borehole 	Geophysics, 	The Leading Edge.</a:t>
            </a:r>
          </a:p>
          <a:p>
            <a:pPr algn="just" eaLnBrk="1" hangingPunct="1">
              <a:buFont typeface="Arial" charset="0"/>
              <a:buChar char="•"/>
              <a:defRPr/>
            </a:pPr>
            <a:r>
              <a:rPr lang="en-US" sz="1400" dirty="0" smtClean="0">
                <a:solidFill>
                  <a:schemeClr val="accent1"/>
                </a:solidFill>
                <a:latin typeface="Calibri" pitchFamily="34" charset="0"/>
                <a:cs typeface="Calibri" pitchFamily="34" charset="0"/>
              </a:rPr>
              <a:t> </a:t>
            </a:r>
            <a:r>
              <a:rPr lang="en-US" sz="1400" dirty="0" err="1" smtClean="0">
                <a:solidFill>
                  <a:schemeClr val="accent1"/>
                </a:solidFill>
                <a:latin typeface="Calibri" pitchFamily="34" charset="0"/>
                <a:cs typeface="Calibri" pitchFamily="34" charset="0"/>
              </a:rPr>
              <a:t>Alerini</a:t>
            </a:r>
            <a:r>
              <a:rPr lang="en-US" sz="1400" dirty="0" smtClean="0">
                <a:solidFill>
                  <a:schemeClr val="accent1"/>
                </a:solidFill>
                <a:latin typeface="Calibri" pitchFamily="34" charset="0"/>
                <a:cs typeface="Calibri" pitchFamily="34" charset="0"/>
              </a:rPr>
              <a:t>, M., S. Le </a:t>
            </a:r>
            <a:r>
              <a:rPr lang="en-US" sz="1400" dirty="0" err="1" smtClean="0">
                <a:solidFill>
                  <a:schemeClr val="accent1"/>
                </a:solidFill>
                <a:latin typeface="Calibri" pitchFamily="34" charset="0"/>
                <a:cs typeface="Calibri" pitchFamily="34" charset="0"/>
              </a:rPr>
              <a:t>Bégat</a:t>
            </a:r>
            <a:r>
              <a:rPr lang="en-US" sz="1400" dirty="0" smtClean="0">
                <a:solidFill>
                  <a:schemeClr val="accent1"/>
                </a:solidFill>
                <a:latin typeface="Calibri" pitchFamily="34" charset="0"/>
                <a:cs typeface="Calibri" pitchFamily="34" charset="0"/>
              </a:rPr>
              <a:t>, G. </a:t>
            </a:r>
            <a:r>
              <a:rPr lang="en-US" sz="1400" dirty="0" err="1" smtClean="0">
                <a:solidFill>
                  <a:schemeClr val="accent1"/>
                </a:solidFill>
                <a:latin typeface="Calibri" pitchFamily="34" charset="0"/>
                <a:cs typeface="Calibri" pitchFamily="34" charset="0"/>
              </a:rPr>
              <a:t>Lambaré</a:t>
            </a:r>
            <a:r>
              <a:rPr lang="en-US" sz="1400" dirty="0" smtClean="0">
                <a:solidFill>
                  <a:schemeClr val="accent1"/>
                </a:solidFill>
                <a:latin typeface="Calibri" pitchFamily="34" charset="0"/>
                <a:cs typeface="Calibri" pitchFamily="34" charset="0"/>
              </a:rPr>
              <a:t>, and R. </a:t>
            </a:r>
            <a:r>
              <a:rPr lang="en-US" sz="1400" dirty="0" err="1" smtClean="0">
                <a:solidFill>
                  <a:schemeClr val="accent1"/>
                </a:solidFill>
                <a:latin typeface="Calibri" pitchFamily="34" charset="0"/>
                <a:cs typeface="Calibri" pitchFamily="34" charset="0"/>
              </a:rPr>
              <a:t>Baina</a:t>
            </a:r>
            <a:r>
              <a:rPr lang="en-US" sz="1400" dirty="0" smtClean="0">
                <a:solidFill>
                  <a:schemeClr val="accent1"/>
                </a:solidFill>
                <a:latin typeface="Calibri" pitchFamily="34" charset="0"/>
                <a:cs typeface="Calibri" pitchFamily="34" charset="0"/>
              </a:rPr>
              <a:t>, 2002, 2D PP- and 	PS-	</a:t>
            </a:r>
            <a:r>
              <a:rPr lang="en-US" sz="1400" dirty="0" err="1" smtClean="0">
                <a:solidFill>
                  <a:schemeClr val="accent1"/>
                </a:solidFill>
                <a:latin typeface="Calibri" pitchFamily="34" charset="0"/>
                <a:cs typeface="Calibri" pitchFamily="34" charset="0"/>
              </a:rPr>
              <a:t>stereotomography</a:t>
            </a:r>
            <a:r>
              <a:rPr lang="en-US" sz="1400" dirty="0" smtClean="0">
                <a:solidFill>
                  <a:schemeClr val="accent1"/>
                </a:solidFill>
                <a:latin typeface="Calibri" pitchFamily="34" charset="0"/>
                <a:cs typeface="Calibri" pitchFamily="34" charset="0"/>
              </a:rPr>
              <a:t> for a multicomponent </a:t>
            </a:r>
            <a:r>
              <a:rPr lang="en-US" sz="1400" dirty="0" err="1" smtClean="0">
                <a:solidFill>
                  <a:schemeClr val="accent1"/>
                </a:solidFill>
                <a:latin typeface="Calibri" pitchFamily="34" charset="0"/>
                <a:cs typeface="Calibri" pitchFamily="34" charset="0"/>
              </a:rPr>
              <a:t>datset</a:t>
            </a:r>
            <a:r>
              <a:rPr lang="en-US" sz="1400" dirty="0" smtClean="0">
                <a:solidFill>
                  <a:schemeClr val="accent1"/>
                </a:solidFill>
                <a:latin typeface="Calibri" pitchFamily="34" charset="0"/>
                <a:cs typeface="Calibri" pitchFamily="34" charset="0"/>
              </a:rPr>
              <a:t>: 72</a:t>
            </a:r>
            <a:r>
              <a:rPr lang="en-US" sz="1400" baseline="30000" dirty="0" smtClean="0">
                <a:solidFill>
                  <a:schemeClr val="accent1"/>
                </a:solidFill>
                <a:latin typeface="Calibri" pitchFamily="34" charset="0"/>
                <a:cs typeface="Calibri" pitchFamily="34" charset="0"/>
              </a:rPr>
              <a:t>nd</a:t>
            </a:r>
            <a:r>
              <a:rPr lang="en-US" sz="1400" dirty="0" smtClean="0">
                <a:solidFill>
                  <a:schemeClr val="accent1"/>
                </a:solidFill>
                <a:latin typeface="Calibri" pitchFamily="34" charset="0"/>
                <a:cs typeface="Calibri" pitchFamily="34" charset="0"/>
              </a:rPr>
              <a:t> Annual 	International Meeting, 	SEG, Expanded Abstracts, 838–841</a:t>
            </a:r>
          </a:p>
          <a:p>
            <a:pPr algn="just" eaLnBrk="1" hangingPunct="1">
              <a:buFont typeface="Arial" charset="0"/>
              <a:buChar char="•"/>
              <a:defRPr/>
            </a:pPr>
            <a:r>
              <a:rPr lang="en-US" sz="1400" dirty="0" smtClean="0">
                <a:solidFill>
                  <a:schemeClr val="accent1"/>
                </a:solidFill>
                <a:latin typeface="Calibri" pitchFamily="34" charset="0"/>
                <a:cs typeface="Calibri" pitchFamily="34" charset="0"/>
              </a:rPr>
              <a:t> </a:t>
            </a:r>
            <a:r>
              <a:rPr lang="en-US" sz="1400" dirty="0" err="1" smtClean="0">
                <a:solidFill>
                  <a:schemeClr val="accent1"/>
                </a:solidFill>
                <a:latin typeface="Calibri" pitchFamily="34" charset="0"/>
                <a:cs typeface="Calibri" pitchFamily="34" charset="0"/>
              </a:rPr>
              <a:t>Ronholt</a:t>
            </a:r>
            <a:r>
              <a:rPr lang="en-US" sz="1400" dirty="0" smtClean="0">
                <a:solidFill>
                  <a:schemeClr val="accent1"/>
                </a:solidFill>
                <a:latin typeface="Calibri" pitchFamily="34" charset="0"/>
                <a:cs typeface="Calibri" pitchFamily="34" charset="0"/>
              </a:rPr>
              <a:t>, G., </a:t>
            </a:r>
            <a:r>
              <a:rPr lang="en-US" sz="1400" dirty="0" err="1" smtClean="0">
                <a:solidFill>
                  <a:schemeClr val="accent1"/>
                </a:solidFill>
                <a:latin typeface="Calibri" pitchFamily="34" charset="0"/>
                <a:cs typeface="Calibri" pitchFamily="34" charset="0"/>
              </a:rPr>
              <a:t>Aronsen</a:t>
            </a:r>
            <a:r>
              <a:rPr lang="en-US" sz="1400" dirty="0" smtClean="0">
                <a:solidFill>
                  <a:schemeClr val="accent1"/>
                </a:solidFill>
                <a:latin typeface="Calibri" pitchFamily="34" charset="0"/>
                <a:cs typeface="Calibri" pitchFamily="34" charset="0"/>
              </a:rPr>
              <a:t>, H. A., </a:t>
            </a:r>
            <a:r>
              <a:rPr lang="en-US" sz="1400" dirty="0" err="1" smtClean="0">
                <a:solidFill>
                  <a:schemeClr val="accent1"/>
                </a:solidFill>
                <a:latin typeface="Calibri" pitchFamily="34" charset="0"/>
                <a:cs typeface="Calibri" pitchFamily="34" charset="0"/>
              </a:rPr>
              <a:t>Guttormsen</a:t>
            </a:r>
            <a:r>
              <a:rPr lang="en-US" sz="1400" dirty="0" smtClean="0">
                <a:solidFill>
                  <a:schemeClr val="accent1"/>
                </a:solidFill>
                <a:latin typeface="Calibri" pitchFamily="34" charset="0"/>
                <a:cs typeface="Calibri" pitchFamily="34" charset="0"/>
              </a:rPr>
              <a:t>, M. S., Johansen, S., and </a:t>
            </a:r>
            <a:r>
              <a:rPr lang="en-US" sz="1400" dirty="0" err="1" smtClean="0">
                <a:solidFill>
                  <a:schemeClr val="accent1"/>
                </a:solidFill>
                <a:latin typeface="Calibri" pitchFamily="34" charset="0"/>
                <a:cs typeface="Calibri" pitchFamily="34" charset="0"/>
              </a:rPr>
              <a:t>Klefstad</a:t>
            </a:r>
            <a:r>
              <a:rPr lang="en-US" sz="1400" dirty="0" smtClean="0">
                <a:solidFill>
                  <a:schemeClr val="accent1"/>
                </a:solidFill>
                <a:latin typeface="Calibri" pitchFamily="34" charset="0"/>
                <a:cs typeface="Calibri" pitchFamily="34" charset="0"/>
              </a:rPr>
              <a:t>, L., 	2008, 	Improved Imaging Using Ocean Bottom Seismic in the </a:t>
            </a:r>
            <a:r>
              <a:rPr lang="en-US" sz="1400" dirty="0" err="1" smtClean="0">
                <a:solidFill>
                  <a:schemeClr val="accent1"/>
                </a:solidFill>
                <a:latin typeface="Calibri" pitchFamily="34" charset="0"/>
                <a:cs typeface="Calibri" pitchFamily="34" charset="0"/>
              </a:rPr>
              <a:t>Snøhvit</a:t>
            </a:r>
            <a:r>
              <a:rPr lang="en-US" sz="1400" dirty="0" smtClean="0">
                <a:solidFill>
                  <a:schemeClr val="accent1"/>
                </a:solidFill>
                <a:latin typeface="Calibri" pitchFamily="34" charset="0"/>
                <a:cs typeface="Calibri" pitchFamily="34" charset="0"/>
              </a:rPr>
              <a:t> 	Field, 70</a:t>
            </a:r>
            <a:r>
              <a:rPr lang="en-US" sz="1400" baseline="30000" dirty="0" smtClean="0">
                <a:solidFill>
                  <a:schemeClr val="accent1"/>
                </a:solidFill>
                <a:latin typeface="Calibri" pitchFamily="34" charset="0"/>
                <a:cs typeface="Calibri" pitchFamily="34" charset="0"/>
              </a:rPr>
              <a:t>th</a:t>
            </a:r>
            <a:r>
              <a:rPr lang="en-US" sz="1400" dirty="0" smtClean="0">
                <a:solidFill>
                  <a:schemeClr val="accent1"/>
                </a:solidFill>
                <a:latin typeface="Calibri" pitchFamily="34" charset="0"/>
                <a:cs typeface="Calibri" pitchFamily="34" charset="0"/>
              </a:rPr>
              <a:t> EAGE 	</a:t>
            </a:r>
            <a:r>
              <a:rPr lang="en-US" sz="1400" dirty="0" err="1" smtClean="0">
                <a:solidFill>
                  <a:schemeClr val="accent1"/>
                </a:solidFill>
                <a:latin typeface="Calibri" pitchFamily="34" charset="0"/>
                <a:cs typeface="Calibri" pitchFamily="34" charset="0"/>
              </a:rPr>
              <a:t>Conference&amp;Exhibition</a:t>
            </a:r>
            <a:r>
              <a:rPr lang="en-US" sz="1400" i="1" dirty="0" smtClean="0">
                <a:solidFill>
                  <a:schemeClr val="accent1"/>
                </a:solidFill>
                <a:latin typeface="Calibri" pitchFamily="34" charset="0"/>
                <a:cs typeface="Calibri" pitchFamily="34" charset="0"/>
              </a:rPr>
              <a:t>.</a:t>
            </a:r>
          </a:p>
          <a:p>
            <a:pPr algn="just" eaLnBrk="1" hangingPunct="1">
              <a:buFont typeface="Arial" charset="0"/>
              <a:buChar char="•"/>
              <a:defRPr/>
            </a:pPr>
            <a:r>
              <a:rPr lang="en-US" sz="1400" i="1" dirty="0">
                <a:solidFill>
                  <a:schemeClr val="accent1"/>
                </a:solidFill>
                <a:latin typeface="Calibri" pitchFamily="34" charset="0"/>
                <a:cs typeface="Calibri" pitchFamily="34" charset="0"/>
              </a:rPr>
              <a:t> </a:t>
            </a:r>
            <a:r>
              <a:rPr lang="en-US" sz="1400" i="1" dirty="0" smtClean="0">
                <a:solidFill>
                  <a:schemeClr val="accent1"/>
                </a:solidFill>
                <a:latin typeface="Calibri" pitchFamily="34" charset="0"/>
                <a:cs typeface="Calibri" pitchFamily="34" charset="0"/>
              </a:rPr>
              <a:t> </a:t>
            </a:r>
            <a:r>
              <a:rPr lang="en-US" sz="1400" dirty="0">
                <a:solidFill>
                  <a:schemeClr val="accent1"/>
                </a:solidFill>
              </a:rPr>
              <a:t>Liu, Y., X. Chang, D. Jin, R. He, and H. Sun, 2011, Reverse time migration of multiples for </a:t>
            </a:r>
            <a:r>
              <a:rPr lang="en-US" sz="1400" dirty="0" smtClean="0">
                <a:solidFill>
                  <a:schemeClr val="accent1"/>
                </a:solidFill>
              </a:rPr>
              <a:t>	subsalt </a:t>
            </a:r>
            <a:r>
              <a:rPr lang="en-US" sz="1400" dirty="0">
                <a:solidFill>
                  <a:schemeClr val="accent1"/>
                </a:solidFill>
              </a:rPr>
              <a:t>imaging: Geophysics, 76, no. </a:t>
            </a:r>
            <a:r>
              <a:rPr lang="en-US" sz="1400" dirty="0" smtClean="0">
                <a:solidFill>
                  <a:schemeClr val="accent1"/>
                </a:solidFill>
              </a:rPr>
              <a:t>5.</a:t>
            </a:r>
            <a:endParaRPr lang="en-US" sz="1400" i="1" dirty="0" smtClean="0">
              <a:solidFill>
                <a:schemeClr val="accent1"/>
              </a:solidFill>
              <a:latin typeface="Calibri" pitchFamily="34" charset="0"/>
              <a:cs typeface="Calibri" pitchFamily="34" charset="0"/>
            </a:endParaRPr>
          </a:p>
          <a:p>
            <a:pPr algn="just" eaLnBrk="1" hangingPunct="1">
              <a:buFont typeface="Arial" charset="0"/>
              <a:buChar char="•"/>
              <a:defRPr/>
            </a:pPr>
            <a:endParaRPr lang="en-US" sz="1400" dirty="0" smtClean="0">
              <a:solidFill>
                <a:schemeClr val="accent1"/>
              </a:solidFill>
              <a:latin typeface="Calibri" pitchFamily="34" charset="0"/>
              <a:cs typeface="Calibri" pitchFamily="34" charset="0"/>
            </a:endParaRPr>
          </a:p>
          <a:p>
            <a:pPr eaLnBrk="1" hangingPunct="1">
              <a:buFont typeface="Arial" charset="0"/>
              <a:buChar char="•"/>
              <a:defRPr/>
            </a:pPr>
            <a:endParaRPr lang="en-GB" dirty="0" smtClean="0">
              <a:solidFill>
                <a:schemeClr val="accent1"/>
              </a:solidFill>
              <a:latin typeface="Calibri" pitchFamily="34" charset="0"/>
              <a:cs typeface="Calibri" pitchFamily="34" charset="0"/>
            </a:endParaRPr>
          </a:p>
          <a:p>
            <a:pPr marL="285750" indent="-285750">
              <a:buFont typeface="Arial" pitchFamily="34" charset="0"/>
              <a:buChar char="•"/>
              <a:defRPr/>
            </a:pPr>
            <a:endParaRPr lang="en-US" dirty="0" smtClean="0">
              <a:solidFill>
                <a:schemeClr val="accent1"/>
              </a:solidFill>
              <a:latin typeface="Gill Sans MT"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2541588" y="5638800"/>
            <a:ext cx="38592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accent1"/>
                </a:solidFill>
                <a:latin typeface="Calibri" pitchFamily="34" charset="0"/>
                <a:cs typeface="Calibri" pitchFamily="34" charset="0"/>
              </a:rPr>
              <a:t>   </a:t>
            </a:r>
            <a:r>
              <a:rPr lang="en-US" sz="4000" b="1" dirty="0">
                <a:solidFill>
                  <a:schemeClr val="accent1"/>
                </a:solidFill>
                <a:latin typeface="Bradley Hand ITC" pitchFamily="66" charset="0"/>
                <a:cs typeface="Calibri" pitchFamily="34" charset="0"/>
              </a:rPr>
              <a:t>THANK YOU </a:t>
            </a:r>
          </a:p>
        </p:txBody>
      </p:sp>
      <p:sp>
        <p:nvSpPr>
          <p:cNvPr id="3" name="Title 1"/>
          <p:cNvSpPr>
            <a:spLocks/>
          </p:cNvSpPr>
          <p:nvPr/>
        </p:nvSpPr>
        <p:spPr bwMode="auto">
          <a:xfrm>
            <a:off x="685800" y="457200"/>
            <a:ext cx="74977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u="sng" dirty="0">
                <a:solidFill>
                  <a:schemeClr val="accent1"/>
                </a:solidFill>
                <a:effectLst>
                  <a:outerShdw blurRad="38100" dist="38100" dir="2700000" algn="tl">
                    <a:srgbClr val="C0C0C0"/>
                  </a:outerShdw>
                </a:effectLst>
                <a:latin typeface="Segoe UI Semibold" pitchFamily="34" charset="0"/>
              </a:rPr>
              <a:t>Acknowledgement</a:t>
            </a:r>
          </a:p>
        </p:txBody>
      </p:sp>
      <p:sp>
        <p:nvSpPr>
          <p:cNvPr id="44043"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9C38809-8D71-40B2-B638-3106B874FC8B}" type="slidenum">
              <a:rPr lang="en-US" sz="1200" smtClean="0">
                <a:solidFill>
                  <a:srgbClr val="FF0000"/>
                </a:solidFill>
              </a:rPr>
              <a:pPr eaLnBrk="1" hangingPunct="1"/>
              <a:t>17</a:t>
            </a:fld>
            <a:endParaRPr lang="en-US" sz="1200" smtClean="0">
              <a:solidFill>
                <a:srgbClr val="FF0000"/>
              </a:solidFill>
            </a:endParaRPr>
          </a:p>
        </p:txBody>
      </p:sp>
      <p:grpSp>
        <p:nvGrpSpPr>
          <p:cNvPr id="2" name="Group 1"/>
          <p:cNvGrpSpPr/>
          <p:nvPr/>
        </p:nvGrpSpPr>
        <p:grpSpPr>
          <a:xfrm>
            <a:off x="2040938" y="1298558"/>
            <a:ext cx="3600666" cy="2820707"/>
            <a:chOff x="597345" y="1524000"/>
            <a:chExt cx="3600666" cy="2820707"/>
          </a:xfrm>
        </p:grpSpPr>
        <p:sp>
          <p:nvSpPr>
            <p:cNvPr id="44035" name="Rectangle 6"/>
            <p:cNvSpPr>
              <a:spLocks noChangeArrowheads="1"/>
            </p:cNvSpPr>
            <p:nvPr/>
          </p:nvSpPr>
          <p:spPr bwMode="auto">
            <a:xfrm>
              <a:off x="597345" y="1524000"/>
              <a:ext cx="29107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Clr>
                  <a:schemeClr val="accent2"/>
                </a:buClr>
                <a:buFont typeface="Wingdings" pitchFamily="2" charset="2"/>
                <a:buChar char="q"/>
              </a:pPr>
              <a:r>
                <a:rPr lang="en-US" sz="2400" dirty="0">
                  <a:solidFill>
                    <a:schemeClr val="accent1"/>
                  </a:solidFill>
                </a:rPr>
                <a:t> </a:t>
              </a:r>
              <a:r>
                <a:rPr lang="en-US" sz="2400" dirty="0">
                  <a:solidFill>
                    <a:schemeClr val="accent1"/>
                  </a:solidFill>
                  <a:latin typeface="Calibri" pitchFamily="34" charset="0"/>
                  <a:cs typeface="Calibri" pitchFamily="34" charset="0"/>
                </a:rPr>
                <a:t>Dr. Robert Stewart</a:t>
              </a:r>
            </a:p>
          </p:txBody>
        </p:sp>
        <p:sp>
          <p:nvSpPr>
            <p:cNvPr id="44036" name="Rectangle 7"/>
            <p:cNvSpPr>
              <a:spLocks noChangeArrowheads="1"/>
            </p:cNvSpPr>
            <p:nvPr/>
          </p:nvSpPr>
          <p:spPr bwMode="auto">
            <a:xfrm>
              <a:off x="597345" y="3883042"/>
              <a:ext cx="36006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Clr>
                  <a:schemeClr val="accent2"/>
                </a:buClr>
                <a:buFont typeface="Wingdings" pitchFamily="2" charset="2"/>
                <a:buChar char="q"/>
              </a:pPr>
              <a:r>
                <a:rPr lang="en-US" sz="2400" dirty="0">
                  <a:solidFill>
                    <a:schemeClr val="accent1"/>
                  </a:solidFill>
                  <a:latin typeface="Calibri" pitchFamily="34" charset="0"/>
                  <a:cs typeface="Calibri" pitchFamily="34" charset="0"/>
                </a:rPr>
                <a:t> My collogues in the AGL</a:t>
              </a:r>
            </a:p>
          </p:txBody>
        </p:sp>
        <p:sp>
          <p:nvSpPr>
            <p:cNvPr id="44037" name="Rectangle 8"/>
            <p:cNvSpPr>
              <a:spLocks noChangeArrowheads="1"/>
            </p:cNvSpPr>
            <p:nvPr/>
          </p:nvSpPr>
          <p:spPr bwMode="auto">
            <a:xfrm>
              <a:off x="597345" y="2463799"/>
              <a:ext cx="29038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Clr>
                  <a:schemeClr val="accent2"/>
                </a:buClr>
                <a:buFont typeface="Wingdings" pitchFamily="2" charset="2"/>
                <a:buChar char="q"/>
              </a:pPr>
              <a:r>
                <a:rPr lang="en-US" sz="2400" dirty="0">
                  <a:solidFill>
                    <a:schemeClr val="accent1"/>
                  </a:solidFill>
                </a:rPr>
                <a:t> </a:t>
              </a:r>
              <a:r>
                <a:rPr lang="en-US" sz="2400" dirty="0">
                  <a:solidFill>
                    <a:schemeClr val="accent1"/>
                  </a:solidFill>
                  <a:latin typeface="Calibri" pitchFamily="34" charset="0"/>
                  <a:cs typeface="Calibri" pitchFamily="34" charset="0"/>
                </a:rPr>
                <a:t>Mr. Bjorn Oloffson</a:t>
              </a:r>
            </a:p>
          </p:txBody>
        </p:sp>
        <p:sp>
          <p:nvSpPr>
            <p:cNvPr id="44042" name="Rectangle 6"/>
            <p:cNvSpPr>
              <a:spLocks noChangeArrowheads="1"/>
            </p:cNvSpPr>
            <p:nvPr/>
          </p:nvSpPr>
          <p:spPr bwMode="auto">
            <a:xfrm>
              <a:off x="597345" y="1993900"/>
              <a:ext cx="23433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Clr>
                  <a:schemeClr val="accent2"/>
                </a:buClr>
                <a:buFont typeface="Wingdings" pitchFamily="2" charset="2"/>
                <a:buChar char="q"/>
              </a:pPr>
              <a:r>
                <a:rPr lang="en-US" sz="2400" dirty="0">
                  <a:solidFill>
                    <a:schemeClr val="accent1"/>
                  </a:solidFill>
                </a:rPr>
                <a:t> </a:t>
              </a:r>
              <a:r>
                <a:rPr lang="en-US" sz="2400" dirty="0">
                  <a:solidFill>
                    <a:schemeClr val="accent1"/>
                  </a:solidFill>
                  <a:latin typeface="Calibri" pitchFamily="34" charset="0"/>
                  <a:cs typeface="Calibri" pitchFamily="34" charset="0"/>
                </a:rPr>
                <a:t>Dr. Chris Liner</a:t>
              </a:r>
            </a:p>
          </p:txBody>
        </p:sp>
        <p:sp>
          <p:nvSpPr>
            <p:cNvPr id="44044" name="Rectangle 8"/>
            <p:cNvSpPr>
              <a:spLocks noChangeArrowheads="1"/>
            </p:cNvSpPr>
            <p:nvPr/>
          </p:nvSpPr>
          <p:spPr bwMode="auto">
            <a:xfrm>
              <a:off x="597345" y="2933699"/>
              <a:ext cx="24200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Clr>
                  <a:schemeClr val="accent2"/>
                </a:buClr>
                <a:buFont typeface="Wingdings" pitchFamily="2" charset="2"/>
                <a:buChar char="q"/>
              </a:pPr>
              <a:r>
                <a:rPr lang="en-US" sz="2400" dirty="0">
                  <a:solidFill>
                    <a:schemeClr val="accent1"/>
                  </a:solidFill>
                </a:rPr>
                <a:t> </a:t>
              </a:r>
              <a:r>
                <a:rPr lang="en-US" sz="2400" dirty="0">
                  <a:solidFill>
                    <a:schemeClr val="accent1"/>
                  </a:solidFill>
                  <a:latin typeface="Calibri" pitchFamily="34" charset="0"/>
                  <a:cs typeface="Calibri" pitchFamily="34" charset="0"/>
                </a:rPr>
                <a:t>Dr. Edip Baysal</a:t>
              </a:r>
            </a:p>
          </p:txBody>
        </p:sp>
        <p:sp>
          <p:nvSpPr>
            <p:cNvPr id="44045" name="Rectangle 8"/>
            <p:cNvSpPr>
              <a:spLocks noChangeArrowheads="1"/>
            </p:cNvSpPr>
            <p:nvPr/>
          </p:nvSpPr>
          <p:spPr bwMode="auto">
            <a:xfrm>
              <a:off x="597345" y="3403599"/>
              <a:ext cx="26800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Clr>
                  <a:schemeClr val="accent2"/>
                </a:buClr>
                <a:buFont typeface="Wingdings" pitchFamily="2" charset="2"/>
                <a:buChar char="q"/>
              </a:pPr>
              <a:r>
                <a:rPr lang="en-US" sz="2400" dirty="0">
                  <a:solidFill>
                    <a:schemeClr val="accent1"/>
                  </a:solidFill>
                </a:rPr>
                <a:t> </a:t>
              </a:r>
              <a:r>
                <a:rPr lang="en-US" sz="2400" dirty="0">
                  <a:solidFill>
                    <a:schemeClr val="accent1"/>
                  </a:solidFill>
                  <a:latin typeface="Calibri" pitchFamily="34" charset="0"/>
                  <a:cs typeface="Calibri" pitchFamily="34" charset="0"/>
                </a:rPr>
                <a:t>Dr. Orhan Yilmaz</a:t>
              </a:r>
            </a:p>
          </p:txBody>
        </p:sp>
      </p:grpSp>
    </p:spTree>
    <p:extLst>
      <p:ext uri="{BB962C8B-B14F-4D97-AF65-F5344CB8AC3E}">
        <p14:creationId xmlns:p14="http://schemas.microsoft.com/office/powerpoint/2010/main" val="74702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p:cNvSpPr>
          <p:nvPr/>
        </p:nvSpPr>
        <p:spPr bwMode="auto">
          <a:xfrm>
            <a:off x="685800" y="457200"/>
            <a:ext cx="74977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2800" u="sng" dirty="0">
                <a:solidFill>
                  <a:schemeClr val="accent1"/>
                </a:solidFill>
                <a:effectLst>
                  <a:outerShdw blurRad="38100" dist="38100" dir="2700000" algn="tl">
                    <a:srgbClr val="C0C0C0"/>
                  </a:outerShdw>
                </a:effectLst>
                <a:latin typeface="Segoe UI Semibold" pitchFamily="34" charset="0"/>
              </a:rPr>
              <a:t>Acknowledgement</a:t>
            </a:r>
          </a:p>
        </p:txBody>
      </p:sp>
      <p:sp>
        <p:nvSpPr>
          <p:cNvPr id="44038" name="Rectangle 9"/>
          <p:cNvSpPr>
            <a:spLocks noChangeArrowheads="1"/>
          </p:cNvSpPr>
          <p:nvPr/>
        </p:nvSpPr>
        <p:spPr bwMode="auto">
          <a:xfrm>
            <a:off x="533399" y="2133600"/>
            <a:ext cx="8298875"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Clr>
                <a:schemeClr val="accent2"/>
              </a:buClr>
              <a:buFont typeface="Wingdings" pitchFamily="2" charset="2"/>
              <a:buChar char="q"/>
            </a:pPr>
            <a:r>
              <a:rPr lang="en-US" sz="2400" dirty="0" smtClean="0">
                <a:solidFill>
                  <a:schemeClr val="accent1"/>
                </a:solidFill>
                <a:latin typeface="Calibri" pitchFamily="34" charset="0"/>
                <a:cs typeface="Calibri" pitchFamily="34" charset="0"/>
              </a:rPr>
              <a:t>FUGRO (for the OBN data)</a:t>
            </a:r>
          </a:p>
          <a:p>
            <a:pPr marL="342900" indent="-342900">
              <a:spcBef>
                <a:spcPct val="20000"/>
              </a:spcBef>
              <a:buClr>
                <a:schemeClr val="accent2"/>
              </a:buClr>
              <a:buFont typeface="Wingdings" pitchFamily="2" charset="2"/>
              <a:buChar char="q"/>
            </a:pPr>
            <a:r>
              <a:rPr lang="en-US" sz="2400" dirty="0" smtClean="0">
                <a:solidFill>
                  <a:schemeClr val="accent1"/>
                </a:solidFill>
                <a:latin typeface="Calibri" pitchFamily="34" charset="0"/>
                <a:cs typeface="Calibri" pitchFamily="34" charset="0"/>
              </a:rPr>
              <a:t>GEDCO  (for OMNI 3D and VISTA software packages)</a:t>
            </a:r>
          </a:p>
          <a:p>
            <a:pPr marL="342900" indent="-342900">
              <a:spcBef>
                <a:spcPct val="20000"/>
              </a:spcBef>
              <a:buClr>
                <a:schemeClr val="accent2"/>
              </a:buClr>
              <a:buFont typeface="Wingdings" pitchFamily="2" charset="2"/>
              <a:buChar char="q"/>
            </a:pPr>
            <a:r>
              <a:rPr lang="en-US" sz="2400" dirty="0" smtClean="0">
                <a:solidFill>
                  <a:schemeClr val="accent1"/>
                </a:solidFill>
                <a:latin typeface="Calibri" pitchFamily="34" charset="0"/>
                <a:cs typeface="Calibri" pitchFamily="34" charset="0"/>
              </a:rPr>
              <a:t>PARADIGM (for Echos</a:t>
            </a:r>
            <a:r>
              <a:rPr lang="en-US" sz="2400" dirty="0">
                <a:solidFill>
                  <a:schemeClr val="accent1"/>
                </a:solidFill>
                <a:latin typeface="Calibri" pitchFamily="34" charset="0"/>
                <a:cs typeface="Calibri" pitchFamily="34" charset="0"/>
              </a:rPr>
              <a:t>,</a:t>
            </a:r>
            <a:r>
              <a:rPr lang="en-US" sz="2400" dirty="0" smtClean="0">
                <a:solidFill>
                  <a:schemeClr val="accent1"/>
                </a:solidFill>
                <a:latin typeface="Calibri" pitchFamily="34" charset="0"/>
                <a:cs typeface="Calibri" pitchFamily="34" charset="0"/>
              </a:rPr>
              <a:t> GeoDepth and RTM software packages)</a:t>
            </a:r>
          </a:p>
          <a:p>
            <a:pPr marL="342900" indent="-342900">
              <a:spcBef>
                <a:spcPct val="20000"/>
              </a:spcBef>
              <a:buClr>
                <a:schemeClr val="accent2"/>
              </a:buClr>
              <a:buFont typeface="Wingdings" pitchFamily="2" charset="2"/>
              <a:buChar char="q"/>
            </a:pPr>
            <a:endParaRPr lang="en-US" sz="2400" dirty="0">
              <a:solidFill>
                <a:schemeClr val="accent1"/>
              </a:solidFill>
              <a:latin typeface="Calibri" pitchFamily="34" charset="0"/>
              <a:cs typeface="Calibri" pitchFamily="34" charset="0"/>
            </a:endParaRPr>
          </a:p>
        </p:txBody>
      </p:sp>
      <p:sp>
        <p:nvSpPr>
          <p:cNvPr id="44040" name="TextBox 3"/>
          <p:cNvSpPr txBox="1">
            <a:spLocks noChangeArrowheads="1"/>
          </p:cNvSpPr>
          <p:nvPr/>
        </p:nvSpPr>
        <p:spPr bwMode="auto">
          <a:xfrm>
            <a:off x="2541588" y="5638800"/>
            <a:ext cx="38592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accent1"/>
                </a:solidFill>
                <a:latin typeface="Calibri" pitchFamily="34" charset="0"/>
                <a:cs typeface="Calibri" pitchFamily="34" charset="0"/>
              </a:rPr>
              <a:t>   </a:t>
            </a:r>
            <a:r>
              <a:rPr lang="en-US" sz="4000" b="1" dirty="0">
                <a:solidFill>
                  <a:schemeClr val="accent1"/>
                </a:solidFill>
                <a:latin typeface="Bradley Hand ITC" pitchFamily="66" charset="0"/>
                <a:cs typeface="Calibri" pitchFamily="34" charset="0"/>
              </a:rPr>
              <a:t>THANK YOU </a:t>
            </a:r>
          </a:p>
        </p:txBody>
      </p:sp>
      <p:sp>
        <p:nvSpPr>
          <p:cNvPr id="44043"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9C38809-8D71-40B2-B638-3106B874FC8B}" type="slidenum">
              <a:rPr lang="en-US" sz="1200" smtClean="0">
                <a:solidFill>
                  <a:srgbClr val="FF0000"/>
                </a:solidFill>
              </a:rPr>
              <a:pPr eaLnBrk="1" hangingPunct="1"/>
              <a:t>18</a:t>
            </a:fld>
            <a:endParaRPr lang="en-US" sz="1200" smtClean="0">
              <a:solidFill>
                <a:srgbClr val="FF0000"/>
              </a:solidFill>
            </a:endParaRPr>
          </a:p>
        </p:txBody>
      </p:sp>
    </p:spTree>
    <p:extLst>
      <p:ext uri="{BB962C8B-B14F-4D97-AF65-F5344CB8AC3E}">
        <p14:creationId xmlns:p14="http://schemas.microsoft.com/office/powerpoint/2010/main" val="74702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7620000" cy="1216025"/>
          </a:xfrm>
          <a:prstGeom prst="rect">
            <a:avLst/>
          </a:prstGeom>
        </p:spPr>
        <p:txBody>
          <a:bodyPr vert="horz" lIns="91440" tIns="45720" rIns="91440" bIns="45720" rtlCol="0" anchor="ctr">
            <a:normAutofit/>
          </a:bodyPr>
          <a:lstStyle>
            <a:lvl1pPr algn="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mj-lt"/>
                <a:ea typeface="+mj-ea"/>
                <a:cs typeface="+mj-cs"/>
              </a:defRPr>
            </a:lvl1pPr>
            <a:lvl2pPr algn="r" rtl="0" eaLnBrk="0" fontAlgn="base" hangingPunct="0">
              <a:spcBef>
                <a:spcPct val="0"/>
              </a:spcBef>
              <a:spcAft>
                <a:spcPct val="0"/>
              </a:spcAft>
              <a:defRPr sz="4400">
                <a:solidFill>
                  <a:schemeClr val="tx1"/>
                </a:solidFill>
                <a:latin typeface="Rockwell" pitchFamily="18" charset="0"/>
              </a:defRPr>
            </a:lvl2pPr>
            <a:lvl3pPr algn="r" rtl="0" eaLnBrk="0" fontAlgn="base" hangingPunct="0">
              <a:spcBef>
                <a:spcPct val="0"/>
              </a:spcBef>
              <a:spcAft>
                <a:spcPct val="0"/>
              </a:spcAft>
              <a:defRPr sz="4400">
                <a:solidFill>
                  <a:schemeClr val="tx1"/>
                </a:solidFill>
                <a:latin typeface="Rockwell" pitchFamily="18" charset="0"/>
              </a:defRPr>
            </a:lvl3pPr>
            <a:lvl4pPr algn="r" rtl="0" eaLnBrk="0" fontAlgn="base" hangingPunct="0">
              <a:spcBef>
                <a:spcPct val="0"/>
              </a:spcBef>
              <a:spcAft>
                <a:spcPct val="0"/>
              </a:spcAft>
              <a:defRPr sz="4400">
                <a:solidFill>
                  <a:schemeClr val="tx1"/>
                </a:solidFill>
                <a:latin typeface="Rockwell" pitchFamily="18" charset="0"/>
              </a:defRPr>
            </a:lvl4pPr>
            <a:lvl5pPr algn="r" rtl="0" eaLnBrk="0" fontAlgn="base" hangingPunct="0">
              <a:spcBef>
                <a:spcPct val="0"/>
              </a:spcBef>
              <a:spcAft>
                <a:spcPct val="0"/>
              </a:spcAft>
              <a:defRPr sz="4400">
                <a:solidFill>
                  <a:schemeClr val="tx1"/>
                </a:solidFill>
                <a:latin typeface="Rockwell"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en-US" sz="3600" b="1" u="sng" dirty="0" smtClean="0">
                <a:solidFill>
                  <a:schemeClr val="accent1"/>
                </a:solidFill>
                <a:latin typeface="Calibri" pitchFamily="34" charset="0"/>
                <a:cs typeface="Calibri" pitchFamily="34" charset="0"/>
              </a:rPr>
              <a:t>Contents</a:t>
            </a:r>
          </a:p>
        </p:txBody>
      </p:sp>
      <p:sp>
        <p:nvSpPr>
          <p:cNvPr id="3" name="Content Placeholder 2"/>
          <p:cNvSpPr txBox="1">
            <a:spLocks/>
          </p:cNvSpPr>
          <p:nvPr/>
        </p:nvSpPr>
        <p:spPr>
          <a:xfrm>
            <a:off x="2362200" y="1401489"/>
            <a:ext cx="6477000" cy="4060825"/>
          </a:xfrm>
          <a:prstGeom prst="rect">
            <a:avLst/>
          </a:prstGeom>
        </p:spPr>
        <p:txBody>
          <a:bodyPr vert="horz" lIns="91440" tIns="45720" rIns="91440" bIns="45720" rtlCol="0">
            <a:normAutofit/>
          </a:bodyPr>
          <a:lstStyle>
            <a:lvl1pPr marL="365125" indent="-365125" algn="l" rtl="0" eaLnBrk="0" fontAlgn="base" hangingPunct="0">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0250" indent="-365125" algn="l" rtl="0" eaLnBrk="0" fontAlgn="base" hangingPunct="0">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6963" indent="-319088" algn="l" rtl="0" eaLnBrk="0" fontAlgn="base" hangingPunct="0">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3050" algn="l" rtl="0" eaLnBrk="0" fontAlgn="base" hangingPunct="0">
              <a:spcBef>
                <a:spcPct val="20000"/>
              </a:spcBef>
              <a:spcAft>
                <a:spcPts val="600"/>
              </a:spcAft>
              <a:buSzPct val="160000"/>
              <a:buFont typeface="Wingdings" pitchFamily="2" charset="2"/>
              <a:buChar char=""/>
              <a:defRPr kern="1200">
                <a:solidFill>
                  <a:schemeClr val="tx1"/>
                </a:solidFill>
                <a:effectLst>
                  <a:outerShdw blurRad="38100" dist="38100" dir="2700000" algn="tl">
                    <a:srgbClr val="000000">
                      <a:alpha val="43137"/>
                    </a:srgbClr>
                  </a:outerShdw>
                </a:effectLst>
                <a:latin typeface="+mn-lt"/>
                <a:ea typeface="+mn-ea"/>
                <a:cs typeface="+mn-cs"/>
              </a:defRPr>
            </a:lvl4pPr>
            <a:lvl5pPr marL="1644650" indent="-273050" algn="l" rtl="0" eaLnBrk="0" fontAlgn="base" hangingPunct="0">
              <a:spcBef>
                <a:spcPct val="20000"/>
              </a:spcBef>
              <a:spcAft>
                <a:spcPts val="600"/>
              </a:spcAft>
              <a:buSzPct val="160000"/>
              <a:buFont typeface="Wingdings" pitchFamily="2" charset="2"/>
              <a:buChar char=""/>
              <a:defRPr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731520" lvl="1" indent="-365760" eaLnBrk="1" fontAlgn="auto" hangingPunct="1">
              <a:lnSpc>
                <a:spcPct val="150000"/>
              </a:lnSpc>
              <a:buFont typeface="Arial" pitchFamily="34" charset="0"/>
              <a:buChar char="•"/>
              <a:defRPr/>
            </a:pPr>
            <a:r>
              <a:rPr lang="en-US" sz="2200" dirty="0" smtClean="0">
                <a:solidFill>
                  <a:schemeClr val="accent1"/>
                </a:solidFill>
                <a:latin typeface="Calibri" pitchFamily="34" charset="0"/>
                <a:cs typeface="Calibri" pitchFamily="34" charset="0"/>
              </a:rPr>
              <a:t>Ocean-Bottom Nodes (OBN) </a:t>
            </a:r>
          </a:p>
          <a:p>
            <a:pPr marL="731520" lvl="1" indent="-365760" eaLnBrk="1" fontAlgn="auto" hangingPunct="1">
              <a:lnSpc>
                <a:spcPct val="150000"/>
              </a:lnSpc>
              <a:buFont typeface="Arial" pitchFamily="34" charset="0"/>
              <a:buChar char="•"/>
              <a:defRPr/>
            </a:pPr>
            <a:r>
              <a:rPr lang="en-US" sz="2200" dirty="0" smtClean="0">
                <a:solidFill>
                  <a:schemeClr val="accent1"/>
                </a:solidFill>
                <a:latin typeface="Calibri" pitchFamily="34" charset="0"/>
                <a:cs typeface="Calibri" pitchFamily="34" charset="0"/>
              </a:rPr>
              <a:t>Processing of OBN data</a:t>
            </a:r>
            <a:r>
              <a:rPr lang="en-US" sz="2200" dirty="0" smtClean="0">
                <a:solidFill>
                  <a:schemeClr val="accent1"/>
                </a:solidFill>
                <a:latin typeface="Calibri" pitchFamily="34" charset="0"/>
                <a:cs typeface="Calibri" pitchFamily="34" charset="0"/>
              </a:rPr>
              <a:t> </a:t>
            </a:r>
            <a:endParaRPr lang="en-US" sz="2200" dirty="0" smtClean="0">
              <a:solidFill>
                <a:schemeClr val="accent1"/>
              </a:solidFill>
              <a:latin typeface="Calibri" pitchFamily="34" charset="0"/>
              <a:cs typeface="Calibri" pitchFamily="34" charset="0"/>
            </a:endParaRPr>
          </a:p>
          <a:p>
            <a:pPr marL="731520" lvl="1" indent="-365760" eaLnBrk="1" fontAlgn="auto" hangingPunct="1">
              <a:lnSpc>
                <a:spcPct val="150000"/>
              </a:lnSpc>
              <a:buFont typeface="Arial" pitchFamily="34" charset="0"/>
              <a:buChar char="•"/>
              <a:defRPr/>
            </a:pPr>
            <a:r>
              <a:rPr lang="en-US" sz="2200" dirty="0" err="1" smtClean="0">
                <a:solidFill>
                  <a:schemeClr val="accent1"/>
                </a:solidFill>
                <a:latin typeface="Calibri" pitchFamily="34" charset="0"/>
                <a:cs typeface="Calibri" pitchFamily="34" charset="0"/>
              </a:rPr>
              <a:t>Fugro</a:t>
            </a:r>
            <a:r>
              <a:rPr lang="en-US" sz="2200" dirty="0" smtClean="0">
                <a:solidFill>
                  <a:schemeClr val="accent1"/>
                </a:solidFill>
                <a:latin typeface="Calibri" pitchFamily="34" charset="0"/>
                <a:cs typeface="Calibri" pitchFamily="34" charset="0"/>
              </a:rPr>
              <a:t> Atlantis 3D-4C OBN dataset</a:t>
            </a:r>
          </a:p>
          <a:p>
            <a:pPr marL="731520" lvl="1" indent="-365760" eaLnBrk="1" fontAlgn="auto" hangingPunct="1">
              <a:lnSpc>
                <a:spcPct val="150000"/>
              </a:lnSpc>
              <a:buFont typeface="Arial" pitchFamily="34" charset="0"/>
              <a:buChar char="•"/>
              <a:defRPr/>
            </a:pPr>
            <a:r>
              <a:rPr lang="en-US" sz="2200" dirty="0" smtClean="0">
                <a:solidFill>
                  <a:schemeClr val="accent1"/>
                </a:solidFill>
                <a:latin typeface="Calibri" pitchFamily="34" charset="0"/>
                <a:cs typeface="Calibri" pitchFamily="34" charset="0"/>
              </a:rPr>
              <a:t>Mirror Migration Technique</a:t>
            </a:r>
          </a:p>
          <a:p>
            <a:pPr marL="731520" lvl="1" indent="-365760" eaLnBrk="1" fontAlgn="auto" hangingPunct="1">
              <a:lnSpc>
                <a:spcPct val="150000"/>
              </a:lnSpc>
              <a:buFont typeface="Arial" pitchFamily="34" charset="0"/>
              <a:buChar char="•"/>
              <a:defRPr/>
            </a:pPr>
            <a:r>
              <a:rPr lang="en-US" sz="2200" dirty="0" smtClean="0">
                <a:solidFill>
                  <a:schemeClr val="accent1"/>
                </a:solidFill>
                <a:latin typeface="Calibri" pitchFamily="34" charset="0"/>
                <a:cs typeface="Calibri" pitchFamily="34" charset="0"/>
              </a:rPr>
              <a:t>Conclusion </a:t>
            </a:r>
            <a:endParaRPr lang="en-US" dirty="0" smtClean="0">
              <a:solidFill>
                <a:schemeClr val="accent1"/>
              </a:solidFill>
            </a:endParaRPr>
          </a:p>
        </p:txBody>
      </p:sp>
      <p:sp>
        <p:nvSpPr>
          <p:cNvPr id="4"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05677DB-5832-4627-97A3-B41BFC7074E3}" type="slidenum">
              <a:rPr lang="en-US" sz="1200" smtClean="0">
                <a:solidFill>
                  <a:srgbClr val="FF0000"/>
                </a:solidFill>
              </a:rPr>
              <a:pPr eaLnBrk="1" hangingPunct="1"/>
              <a:t>2</a:t>
            </a:fld>
            <a:endParaRPr lang="en-US" sz="1200" dirty="0" smtClean="0">
              <a:solidFill>
                <a:srgbClr val="FF0000"/>
              </a:solidFill>
            </a:endParaRPr>
          </a:p>
        </p:txBody>
      </p:sp>
    </p:spTree>
    <p:extLst>
      <p:ext uri="{BB962C8B-B14F-4D97-AF65-F5344CB8AC3E}">
        <p14:creationId xmlns:p14="http://schemas.microsoft.com/office/powerpoint/2010/main" val="119277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14400" y="0"/>
            <a:ext cx="7162800" cy="12160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u="sng" dirty="0" smtClean="0">
                <a:solidFill>
                  <a:schemeClr val="accent1"/>
                </a:solidFill>
                <a:latin typeface="Calibri" pitchFamily="34" charset="0"/>
                <a:cs typeface="Calibri" pitchFamily="34" charset="0"/>
              </a:rPr>
              <a:t>Ocean-Bottom Nodes (OBN)</a:t>
            </a:r>
          </a:p>
        </p:txBody>
      </p:sp>
      <p:pic>
        <p:nvPicPr>
          <p:cNvPr id="15363" name="Picture 2" descr="C:\Users\Emrah PACAL\Desktop\No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5435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txBox="1">
            <a:spLocks/>
          </p:cNvSpPr>
          <p:nvPr/>
        </p:nvSpPr>
        <p:spPr>
          <a:xfrm>
            <a:off x="7162800" y="6553200"/>
            <a:ext cx="1371600" cy="457200"/>
          </a:xfrm>
          <a:prstGeom prst="rect">
            <a:avLst/>
          </a:prstGeom>
        </p:spPr>
        <p:txBody>
          <a:bodyPr tIns="0">
            <a:normAutofit/>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defRPr/>
            </a:pPr>
            <a:r>
              <a:rPr lang="en-US" sz="1200" dirty="0" smtClean="0">
                <a:solidFill>
                  <a:schemeClr val="accent1"/>
                </a:solidFill>
                <a:effectLst/>
                <a:latin typeface="Calibri" pitchFamily="34" charset="0"/>
                <a:cs typeface="Calibri" pitchFamily="34" charset="0"/>
              </a:rPr>
              <a:t>Maxwell, 2007</a:t>
            </a:r>
            <a:endParaRPr lang="en-US" sz="1200" b="1" dirty="0" smtClean="0">
              <a:solidFill>
                <a:schemeClr val="accent1"/>
              </a:solidFill>
              <a:effectLst/>
              <a:latin typeface="Calibri" pitchFamily="34" charset="0"/>
              <a:cs typeface="Calibri" pitchFamily="34" charset="0"/>
            </a:endParaRPr>
          </a:p>
        </p:txBody>
      </p:sp>
      <p:pic>
        <p:nvPicPr>
          <p:cNvPr id="34819" name="Picture 3" descr="C:\Users\Emrah PACAL\Desktop\No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581275"/>
            <a:ext cx="1790700" cy="1457325"/>
          </a:xfrm>
          <a:prstGeom prst="rect">
            <a:avLst/>
          </a:prstGeom>
          <a:ln w="9525">
            <a:solidFill>
              <a:schemeClr val="accent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4820" name="Picture 4" descr="C:\Users\Emrah PACAL\Desktop\Nod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305300"/>
            <a:ext cx="1784350" cy="1485900"/>
          </a:xfrm>
          <a:prstGeom prst="rect">
            <a:avLst/>
          </a:prstGeom>
          <a:ln w="9525">
            <a:solidFill>
              <a:schemeClr val="accent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5367" name="TextBox 2"/>
          <p:cNvSpPr txBox="1">
            <a:spLocks noChangeArrowheads="1"/>
          </p:cNvSpPr>
          <p:nvPr/>
        </p:nvSpPr>
        <p:spPr bwMode="auto">
          <a:xfrm>
            <a:off x="125413" y="6096000"/>
            <a:ext cx="7075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latin typeface="Calibri" pitchFamily="34" charset="0"/>
                <a:cs typeface="Calibri" pitchFamily="34" charset="0"/>
              </a:rPr>
              <a:t>Schematic illustration of an OBN node arrays. Image courtesy of Fairfield Industries.</a:t>
            </a:r>
          </a:p>
        </p:txBody>
      </p:sp>
      <p:sp>
        <p:nvSpPr>
          <p:cNvPr id="5" name="Rectangle 4"/>
          <p:cNvSpPr>
            <a:spLocks noChangeArrowheads="1"/>
          </p:cNvSpPr>
          <p:nvPr/>
        </p:nvSpPr>
        <p:spPr bwMode="auto">
          <a:xfrm>
            <a:off x="6172200" y="1531938"/>
            <a:ext cx="2895600" cy="8302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GB" sz="1600" dirty="0">
                <a:solidFill>
                  <a:schemeClr val="accent1"/>
                </a:solidFill>
                <a:latin typeface="Calibri" pitchFamily="34" charset="0"/>
                <a:cs typeface="Calibri" pitchFamily="34" charset="0"/>
              </a:rPr>
              <a:t>4 component seismic sensor:</a:t>
            </a:r>
          </a:p>
          <a:p>
            <a:r>
              <a:rPr lang="en-GB" sz="1600" dirty="0">
                <a:solidFill>
                  <a:schemeClr val="accent1"/>
                </a:solidFill>
                <a:latin typeface="Calibri" pitchFamily="34" charset="0"/>
                <a:cs typeface="Calibri" pitchFamily="34" charset="0"/>
              </a:rPr>
              <a:t>3 geophones (XYZ)  </a:t>
            </a:r>
          </a:p>
          <a:p>
            <a:r>
              <a:rPr lang="en-GB" sz="1600" dirty="0">
                <a:solidFill>
                  <a:schemeClr val="accent1"/>
                </a:solidFill>
                <a:latin typeface="Calibri" pitchFamily="34" charset="0"/>
                <a:cs typeface="Calibri" pitchFamily="34" charset="0"/>
              </a:rPr>
              <a:t>1 hydrophone (P)</a:t>
            </a:r>
          </a:p>
        </p:txBody>
      </p:sp>
      <p:sp>
        <p:nvSpPr>
          <p:cNvPr id="9" name="Rectangle 8"/>
          <p:cNvSpPr/>
          <p:nvPr/>
        </p:nvSpPr>
        <p:spPr>
          <a:xfrm>
            <a:off x="4572000" y="3200400"/>
            <a:ext cx="381000" cy="304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Connector 12"/>
          <p:cNvCxnSpPr/>
          <p:nvPr/>
        </p:nvCxnSpPr>
        <p:spPr>
          <a:xfrm flipV="1">
            <a:off x="4953000" y="2581275"/>
            <a:ext cx="1219200" cy="619125"/>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4953000" y="3505200"/>
            <a:ext cx="1219200" cy="5334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953000" y="3505200"/>
            <a:ext cx="1219200" cy="8001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4572000" y="3505200"/>
            <a:ext cx="1600200" cy="2286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5374"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05677DB-5832-4627-97A3-B41BFC7074E3}" type="slidenum">
              <a:rPr lang="en-US" sz="1200" smtClean="0">
                <a:solidFill>
                  <a:srgbClr val="FF0000"/>
                </a:solidFill>
              </a:rPr>
              <a:pPr eaLnBrk="1" hangingPunct="1"/>
              <a:t>3</a:t>
            </a:fld>
            <a:endParaRPr lang="en-US" sz="1200" dirty="0" smtClean="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820"/>
                                        </p:tgtEl>
                                        <p:attrNameLst>
                                          <p:attrName>style.visibility</p:attrName>
                                        </p:attrNameLst>
                                      </p:cBhvr>
                                      <p:to>
                                        <p:strVal val="visible"/>
                                      </p:to>
                                    </p:set>
                                    <p:animEffect transition="in" filter="fade">
                                      <p:cBhvr>
                                        <p:cTn id="32" dur="1000"/>
                                        <p:tgtEl>
                                          <p:spTgt spid="34820"/>
                                        </p:tgtEl>
                                      </p:cBhvr>
                                    </p:animEffect>
                                    <p:anim calcmode="lin" valueType="num">
                                      <p:cBhvr>
                                        <p:cTn id="33" dur="1000" fill="hold"/>
                                        <p:tgtEl>
                                          <p:spTgt spid="34820"/>
                                        </p:tgtEl>
                                        <p:attrNameLst>
                                          <p:attrName>ppt_x</p:attrName>
                                        </p:attrNameLst>
                                      </p:cBhvr>
                                      <p:tavLst>
                                        <p:tav tm="0">
                                          <p:val>
                                            <p:strVal val="#ppt_x"/>
                                          </p:val>
                                        </p:tav>
                                        <p:tav tm="100000">
                                          <p:val>
                                            <p:strVal val="#ppt_x"/>
                                          </p:val>
                                        </p:tav>
                                      </p:tavLst>
                                    </p:anim>
                                    <p:anim calcmode="lin" valueType="num">
                                      <p:cBhvr>
                                        <p:cTn id="34" dur="1000" fill="hold"/>
                                        <p:tgtEl>
                                          <p:spTgt spid="348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4819"/>
                                        </p:tgtEl>
                                        <p:attrNameLst>
                                          <p:attrName>style.visibility</p:attrName>
                                        </p:attrNameLst>
                                      </p:cBhvr>
                                      <p:to>
                                        <p:strVal val="visible"/>
                                      </p:to>
                                    </p:set>
                                    <p:animEffect transition="in" filter="fade">
                                      <p:cBhvr>
                                        <p:cTn id="37" dur="1000"/>
                                        <p:tgtEl>
                                          <p:spTgt spid="34819"/>
                                        </p:tgtEl>
                                      </p:cBhvr>
                                    </p:animEffect>
                                    <p:anim calcmode="lin" valueType="num">
                                      <p:cBhvr>
                                        <p:cTn id="38" dur="1000" fill="hold"/>
                                        <p:tgtEl>
                                          <p:spTgt spid="34819"/>
                                        </p:tgtEl>
                                        <p:attrNameLst>
                                          <p:attrName>ppt_x</p:attrName>
                                        </p:attrNameLst>
                                      </p:cBhvr>
                                      <p:tavLst>
                                        <p:tav tm="0">
                                          <p:val>
                                            <p:strVal val="#ppt_x"/>
                                          </p:val>
                                        </p:tav>
                                        <p:tav tm="100000">
                                          <p:val>
                                            <p:strVal val="#ppt_x"/>
                                          </p:val>
                                        </p:tav>
                                      </p:tavLst>
                                    </p:anim>
                                    <p:anim calcmode="lin" valueType="num">
                                      <p:cBhvr>
                                        <p:cTn id="39" dur="1000" fill="hold"/>
                                        <p:tgtEl>
                                          <p:spTgt spid="348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0" y="0"/>
            <a:ext cx="48006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accent1"/>
                </a:solidFill>
                <a:latin typeface="Calibri" pitchFamily="34" charset="0"/>
                <a:cs typeface="Calibri" pitchFamily="34" charset="0"/>
              </a:rPr>
              <a:t>Processing of OBN dataset</a:t>
            </a:r>
          </a:p>
        </p:txBody>
      </p:sp>
      <p:sp>
        <p:nvSpPr>
          <p:cNvPr id="19459"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201BA9D-50F9-4F63-8B15-C36450895EF4}" type="slidenum">
              <a:rPr lang="en-US" sz="1200" smtClean="0">
                <a:solidFill>
                  <a:srgbClr val="FF0000"/>
                </a:solidFill>
              </a:rPr>
              <a:pPr eaLnBrk="1" hangingPunct="1"/>
              <a:t>4</a:t>
            </a:fld>
            <a:endParaRPr lang="en-US" sz="1200" smtClean="0">
              <a:solidFill>
                <a:srgbClr val="FF0000"/>
              </a:solidFill>
            </a:endParaRPr>
          </a:p>
        </p:txBody>
      </p:sp>
      <p:sp>
        <p:nvSpPr>
          <p:cNvPr id="19460" name="TextBox 1"/>
          <p:cNvSpPr txBox="1">
            <a:spLocks noChangeArrowheads="1"/>
          </p:cNvSpPr>
          <p:nvPr/>
        </p:nvSpPr>
        <p:spPr bwMode="auto">
          <a:xfrm>
            <a:off x="1066800" y="1524000"/>
            <a:ext cx="74676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dirty="0">
                <a:solidFill>
                  <a:schemeClr val="accent1"/>
                </a:solidFill>
              </a:rPr>
              <a:t>A main challenge with the ocean-bottom nodes is now processing and imaging of the data.</a:t>
            </a:r>
          </a:p>
          <a:p>
            <a:pPr eaLnBrk="1" hangingPunct="1">
              <a:buFont typeface="Arial" charset="0"/>
              <a:buChar char="•"/>
            </a:pPr>
            <a:endParaRPr lang="en-US" dirty="0">
              <a:solidFill>
                <a:schemeClr val="accent1"/>
              </a:solidFill>
            </a:endParaRPr>
          </a:p>
          <a:p>
            <a:pPr eaLnBrk="1" hangingPunct="1">
              <a:buFont typeface="Arial" charset="0"/>
              <a:buChar char="•"/>
            </a:pPr>
            <a:r>
              <a:rPr lang="en-US" dirty="0">
                <a:solidFill>
                  <a:schemeClr val="accent1"/>
                </a:solidFill>
              </a:rPr>
              <a:t>Acquiring the data on the sea floor from deep water, with a large distance between nodes makes the conventional processing steps difficult to apply for OBN data.</a:t>
            </a:r>
          </a:p>
          <a:p>
            <a:pPr eaLnBrk="1" hangingPunct="1">
              <a:buFont typeface="Arial" charset="0"/>
              <a:buChar char="•"/>
            </a:pPr>
            <a:endParaRPr lang="en-US" dirty="0">
              <a:solidFill>
                <a:schemeClr val="accent1"/>
              </a:solidFill>
            </a:endParaRPr>
          </a:p>
          <a:p>
            <a:pPr eaLnBrk="1" hangingPunct="1">
              <a:buFont typeface="Arial" charset="0"/>
              <a:buChar char="•"/>
            </a:pPr>
            <a:r>
              <a:rPr lang="en-US" dirty="0">
                <a:solidFill>
                  <a:schemeClr val="accent1"/>
                </a:solidFill>
              </a:rPr>
              <a:t>OBN survey with sparse receiver intervals also provides poor illumination at shallow subsurface.</a:t>
            </a:r>
          </a:p>
          <a:p>
            <a:pPr eaLnBrk="1" hangingPunct="1">
              <a:buFont typeface="Arial" charset="0"/>
              <a:buChar char="•"/>
            </a:pPr>
            <a:endParaRPr lang="en-US" dirty="0">
              <a:solidFill>
                <a:schemeClr val="accent1"/>
              </a:solidFill>
            </a:endParaRPr>
          </a:p>
          <a:p>
            <a:pPr eaLnBrk="1" hangingPunct="1">
              <a:buFont typeface="Arial" charset="0"/>
              <a:buChar char="•"/>
            </a:pPr>
            <a:r>
              <a:rPr lang="en-US" dirty="0">
                <a:solidFill>
                  <a:schemeClr val="accent1"/>
                </a:solidFill>
              </a:rPr>
              <a:t>The mirror migration technique is an effective solution for this challenge by separation of the hydrophone (P) and geophone (Z) data into up-going and down-going waves.</a:t>
            </a:r>
          </a:p>
          <a:p>
            <a:pPr eaLnBrk="1" hangingPunct="1">
              <a:buFont typeface="Arial" charset="0"/>
              <a:buChar char="•"/>
            </a:pPr>
            <a:endParaRPr lang="en-US" dirty="0">
              <a:solidFill>
                <a:schemeClr val="accent1"/>
              </a:solidFill>
            </a:endParaRPr>
          </a:p>
          <a:p>
            <a:pPr eaLnBrk="1" hangingPunct="1">
              <a:buFont typeface="Arial" charset="0"/>
              <a:buChar char="•"/>
            </a:pPr>
            <a:endParaRPr lang="en-US" dirty="0">
              <a:solidFill>
                <a:schemeClr val="accent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488" y="1450975"/>
            <a:ext cx="38766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447800"/>
            <a:ext cx="3736975"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9"/>
          <p:cNvSpPr txBox="1">
            <a:spLocks noChangeArrowheads="1"/>
          </p:cNvSpPr>
          <p:nvPr/>
        </p:nvSpPr>
        <p:spPr bwMode="auto">
          <a:xfrm>
            <a:off x="5029200" y="5410200"/>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The image produced by mirror migrating of the </a:t>
            </a:r>
          </a:p>
          <a:p>
            <a:pPr eaLnBrk="1" hangingPunct="1"/>
            <a:r>
              <a:rPr lang="en-US" sz="1400" dirty="0">
                <a:solidFill>
                  <a:schemeClr val="accent1"/>
                </a:solidFill>
                <a:latin typeface="Calibri" pitchFamily="34" charset="0"/>
                <a:cs typeface="Calibri" pitchFamily="34" charset="0"/>
              </a:rPr>
              <a:t>down-going waves</a:t>
            </a:r>
          </a:p>
        </p:txBody>
      </p:sp>
      <p:sp>
        <p:nvSpPr>
          <p:cNvPr id="9" name="TextBox 29"/>
          <p:cNvSpPr txBox="1">
            <a:spLocks noChangeArrowheads="1"/>
          </p:cNvSpPr>
          <p:nvPr/>
        </p:nvSpPr>
        <p:spPr bwMode="auto">
          <a:xfrm>
            <a:off x="598488" y="5419725"/>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The image produced by conventional migration (up-going imaging)</a:t>
            </a:r>
          </a:p>
        </p:txBody>
      </p:sp>
      <p:sp>
        <p:nvSpPr>
          <p:cNvPr id="10" name="TextBox 29"/>
          <p:cNvSpPr txBox="1">
            <a:spLocks noChangeArrowheads="1"/>
          </p:cNvSpPr>
          <p:nvPr/>
        </p:nvSpPr>
        <p:spPr bwMode="auto">
          <a:xfrm>
            <a:off x="7391400" y="6550025"/>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Ronen, 2005</a:t>
            </a:r>
          </a:p>
        </p:txBody>
      </p:sp>
      <p:sp>
        <p:nvSpPr>
          <p:cNvPr id="2" name="Oval 1"/>
          <p:cNvSpPr/>
          <p:nvPr/>
        </p:nvSpPr>
        <p:spPr>
          <a:xfrm>
            <a:off x="1066800" y="1524000"/>
            <a:ext cx="3048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57800" y="1524000"/>
            <a:ext cx="3048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xit" presetSubtype="0" fill="hold" grpId="0" nodeType="withEffect">
                                  <p:stCondLst>
                                    <p:cond delay="0"/>
                                  </p:stCondLst>
                                  <p:childTnLst>
                                    <p:animEffect transition="out" filter="fade">
                                      <p:cBhvr>
                                        <p:cTn id="18" dur="500"/>
                                        <p:tgtEl>
                                          <p:spTgt spid="19460"/>
                                        </p:tgtEl>
                                      </p:cBhvr>
                                    </p:animEffect>
                                    <p:set>
                                      <p:cBhvr>
                                        <p:cTn id="19" dur="1" fill="hold">
                                          <p:stCondLst>
                                            <p:cond delay="499"/>
                                          </p:stCondLst>
                                        </p:cTn>
                                        <p:tgtEl>
                                          <p:spTgt spid="1946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8" grpId="0"/>
      <p:bldP spid="9" grpId="0"/>
      <p:bldP spid="10" grpId="0"/>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Emrah PACAL\Desktop\SeaBird(Atlantis)\images\survey_over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16"/>
          <a:stretch/>
        </p:blipFill>
        <p:spPr bwMode="auto">
          <a:xfrm>
            <a:off x="609600" y="1600200"/>
            <a:ext cx="53340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609600" y="59436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chemeClr val="accent1"/>
                </a:solidFill>
                <a:latin typeface="Calibri" pitchFamily="34" charset="0"/>
                <a:cs typeface="Calibri" pitchFamily="34" charset="0"/>
              </a:rPr>
              <a:t>The Seatrial 4C OBN survey is a test survey that was acquired by </a:t>
            </a:r>
            <a:r>
              <a:rPr lang="en-US" dirty="0" err="1" smtClean="0">
                <a:solidFill>
                  <a:schemeClr val="accent1"/>
                </a:solidFill>
                <a:latin typeface="Calibri" pitchFamily="34" charset="0"/>
                <a:cs typeface="Calibri" pitchFamily="34" charset="0"/>
              </a:rPr>
              <a:t>Fugro</a:t>
            </a:r>
            <a:r>
              <a:rPr lang="en-US" dirty="0" smtClean="0">
                <a:solidFill>
                  <a:schemeClr val="accent1"/>
                </a:solidFill>
                <a:latin typeface="Calibri" pitchFamily="34" charset="0"/>
                <a:cs typeface="Calibri" pitchFamily="34" charset="0"/>
              </a:rPr>
              <a:t> in </a:t>
            </a:r>
            <a:r>
              <a:rPr lang="en-US" dirty="0">
                <a:solidFill>
                  <a:schemeClr val="accent1"/>
                </a:solidFill>
                <a:latin typeface="Calibri" pitchFamily="34" charset="0"/>
                <a:cs typeface="Calibri" pitchFamily="34" charset="0"/>
              </a:rPr>
              <a:t>2009 at the West of the </a:t>
            </a:r>
            <a:r>
              <a:rPr lang="en-US" dirty="0" err="1">
                <a:solidFill>
                  <a:schemeClr val="accent1"/>
                </a:solidFill>
                <a:latin typeface="Calibri" pitchFamily="34" charset="0"/>
                <a:cs typeface="Calibri" pitchFamily="34" charset="0"/>
              </a:rPr>
              <a:t>GoM</a:t>
            </a:r>
            <a:r>
              <a:rPr lang="en-US" dirty="0">
                <a:solidFill>
                  <a:schemeClr val="accent1"/>
                </a:solidFill>
                <a:latin typeface="Calibri" pitchFamily="34" charset="0"/>
                <a:cs typeface="Calibri" pitchFamily="34" charset="0"/>
              </a:rPr>
              <a:t> Atlantis field.</a:t>
            </a:r>
          </a:p>
        </p:txBody>
      </p:sp>
      <p:sp>
        <p:nvSpPr>
          <p:cNvPr id="8" name="Title 1"/>
          <p:cNvSpPr txBox="1">
            <a:spLocks/>
          </p:cNvSpPr>
          <p:nvPr/>
        </p:nvSpPr>
        <p:spPr>
          <a:xfrm>
            <a:off x="1371600" y="0"/>
            <a:ext cx="57150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err="1" smtClean="0">
                <a:solidFill>
                  <a:schemeClr val="accent1"/>
                </a:solidFill>
                <a:latin typeface="Calibri" pitchFamily="34" charset="0"/>
                <a:cs typeface="Calibri" pitchFamily="34" charset="0"/>
              </a:rPr>
              <a:t>Fugro</a:t>
            </a:r>
            <a:r>
              <a:rPr lang="en-US" sz="3200" b="1" u="sng" dirty="0" smtClean="0">
                <a:solidFill>
                  <a:schemeClr val="accent1"/>
                </a:solidFill>
                <a:latin typeface="Calibri" pitchFamily="34" charset="0"/>
                <a:cs typeface="Calibri" pitchFamily="34" charset="0"/>
              </a:rPr>
              <a:t> Seatrial 4C OBN Data</a:t>
            </a:r>
          </a:p>
        </p:txBody>
      </p:sp>
      <p:sp>
        <p:nvSpPr>
          <p:cNvPr id="21509"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44A626B-8E31-4CB6-86D5-B372BAC33061}" type="slidenum">
              <a:rPr lang="en-US" sz="1200" smtClean="0">
                <a:solidFill>
                  <a:srgbClr val="FF0000"/>
                </a:solidFill>
              </a:rPr>
              <a:pPr eaLnBrk="1" hangingPunct="1"/>
              <a:t>5</a:t>
            </a:fld>
            <a:endParaRPr lang="en-US" sz="1200" smtClean="0">
              <a:solidFill>
                <a:srgbClr val="FF0000"/>
              </a:solidFill>
            </a:endParaRPr>
          </a:p>
        </p:txBody>
      </p:sp>
      <p:pic>
        <p:nvPicPr>
          <p:cNvPr id="2151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0613" y="3810000"/>
            <a:ext cx="26035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0613" y="1600200"/>
            <a:ext cx="2597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162800" y="1600200"/>
            <a:ext cx="228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28"/>
          <p:cNvSpPr txBox="1">
            <a:spLocks noChangeArrowheads="1"/>
          </p:cNvSpPr>
          <p:nvPr/>
        </p:nvSpPr>
        <p:spPr bwMode="auto">
          <a:xfrm>
            <a:off x="533400" y="1293813"/>
            <a:ext cx="81803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a:buFont typeface="Arial" pitchFamily="34" charset="0"/>
              <a:buChar char="•"/>
              <a:defRPr/>
            </a:pPr>
            <a:r>
              <a:rPr lang="en-US" dirty="0" smtClean="0">
                <a:solidFill>
                  <a:schemeClr val="accent1"/>
                </a:solidFill>
              </a:rPr>
              <a:t>Migration of the OBN data by using multiples (down-going receiver ghosts) is called mirror </a:t>
            </a:r>
            <a:r>
              <a:rPr lang="en-US" dirty="0">
                <a:solidFill>
                  <a:schemeClr val="accent1"/>
                </a:solidFill>
              </a:rPr>
              <a:t>m</a:t>
            </a:r>
            <a:r>
              <a:rPr lang="en-US" dirty="0" smtClean="0">
                <a:solidFill>
                  <a:schemeClr val="accent1"/>
                </a:solidFill>
              </a:rPr>
              <a:t>igration because the sea surface takes the role as a mirror which reflects the image of subsurface structure</a:t>
            </a:r>
          </a:p>
          <a:p>
            <a:pPr marL="285750" indent="-285750" eaLnBrk="1" hangingPunct="1">
              <a:buFont typeface="Arial" pitchFamily="34" charset="0"/>
              <a:buChar char="•"/>
              <a:defRPr/>
            </a:pPr>
            <a:endParaRPr lang="en-US" dirty="0" smtClean="0"/>
          </a:p>
          <a:p>
            <a:pPr eaLnBrk="1" hangingPunct="1">
              <a:defRPr/>
            </a:pPr>
            <a:endParaRPr lang="en-US" dirty="0" smtClean="0">
              <a:latin typeface="Calibri" pitchFamily="34" charset="0"/>
              <a:cs typeface="Calibri" pitchFamily="34" charset="0"/>
            </a:endParaRPr>
          </a:p>
          <a:p>
            <a:pPr eaLnBrk="1" hangingPunct="1">
              <a:defRPr/>
            </a:pPr>
            <a:endParaRPr lang="en-US" dirty="0" smtClean="0">
              <a:latin typeface="Calibri" pitchFamily="34" charset="0"/>
              <a:cs typeface="Calibri" pitchFamily="34" charset="0"/>
            </a:endParaRPr>
          </a:p>
        </p:txBody>
      </p:sp>
      <p:sp>
        <p:nvSpPr>
          <p:cNvPr id="28675" name="TextBox 29"/>
          <p:cNvSpPr txBox="1">
            <a:spLocks noChangeArrowheads="1"/>
          </p:cNvSpPr>
          <p:nvPr/>
        </p:nvSpPr>
        <p:spPr bwMode="auto">
          <a:xfrm>
            <a:off x="7218363" y="6550025"/>
            <a:ext cx="1849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accent1"/>
                </a:solidFill>
                <a:latin typeface="Calibri" pitchFamily="34" charset="0"/>
                <a:cs typeface="Calibri" pitchFamily="34" charset="0"/>
              </a:rPr>
              <a:t>Ronen, 2005</a:t>
            </a:r>
          </a:p>
        </p:txBody>
      </p:sp>
      <p:sp>
        <p:nvSpPr>
          <p:cNvPr id="8" name="Title 1"/>
          <p:cNvSpPr txBox="1">
            <a:spLocks/>
          </p:cNvSpPr>
          <p:nvPr/>
        </p:nvSpPr>
        <p:spPr>
          <a:xfrm>
            <a:off x="2798763" y="0"/>
            <a:ext cx="3221037"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accent1"/>
                </a:solidFill>
                <a:latin typeface="Calibri" pitchFamily="34" charset="0"/>
                <a:cs typeface="Calibri" pitchFamily="34" charset="0"/>
              </a:rPr>
              <a:t>Mirror Migration</a:t>
            </a:r>
          </a:p>
        </p:txBody>
      </p:sp>
      <p:sp>
        <p:nvSpPr>
          <p:cNvPr id="28677"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A3E73A6-2C19-4CC6-A1EB-5BB7FE62C384}" type="slidenum">
              <a:rPr lang="en-US" sz="1200" smtClean="0">
                <a:solidFill>
                  <a:srgbClr val="FF0000"/>
                </a:solidFill>
              </a:rPr>
              <a:pPr eaLnBrk="1" hangingPunct="1"/>
              <a:t>6</a:t>
            </a:fld>
            <a:endParaRPr lang="en-US" sz="1200" smtClean="0">
              <a:solidFill>
                <a:srgbClr val="FF0000"/>
              </a:solidFill>
            </a:endParaRPr>
          </a:p>
        </p:txBody>
      </p:sp>
      <p:sp>
        <p:nvSpPr>
          <p:cNvPr id="28678" name="TextBox 2"/>
          <p:cNvSpPr txBox="1">
            <a:spLocks noChangeArrowheads="1"/>
          </p:cNvSpPr>
          <p:nvPr/>
        </p:nvSpPr>
        <p:spPr bwMode="auto">
          <a:xfrm>
            <a:off x="1295400" y="2557463"/>
            <a:ext cx="1073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Up-going </a:t>
            </a:r>
          </a:p>
        </p:txBody>
      </p:sp>
      <p:sp>
        <p:nvSpPr>
          <p:cNvPr id="28679" name="TextBox 10"/>
          <p:cNvSpPr txBox="1">
            <a:spLocks noChangeArrowheads="1"/>
          </p:cNvSpPr>
          <p:nvPr/>
        </p:nvSpPr>
        <p:spPr bwMode="auto">
          <a:xfrm>
            <a:off x="4076700" y="2557463"/>
            <a:ext cx="1333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Down-going </a:t>
            </a:r>
          </a:p>
        </p:txBody>
      </p:sp>
      <p:sp>
        <p:nvSpPr>
          <p:cNvPr id="28680" name="TextBox 11"/>
          <p:cNvSpPr txBox="1">
            <a:spLocks noChangeArrowheads="1"/>
          </p:cNvSpPr>
          <p:nvPr/>
        </p:nvSpPr>
        <p:spPr bwMode="auto">
          <a:xfrm>
            <a:off x="6559550" y="2557463"/>
            <a:ext cx="2051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Down-going imaging</a:t>
            </a:r>
          </a:p>
        </p:txBody>
      </p:sp>
      <p:pic>
        <p:nvPicPr>
          <p:cNvPr id="28681" name="Picture 11" descr="C:\Users\Emrah PACAL\Desktop\jpegs\Upgoing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0"/>
            <a:ext cx="243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2" descr="C:\Users\Emrah PACAL\Desktop\jpegs\Mirr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797300"/>
            <a:ext cx="23526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3" descr="C:\Users\Emrah PACAL\Desktop\jpegs\Mirror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738" y="3238500"/>
            <a:ext cx="23526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28"/>
          <p:cNvSpPr txBox="1">
            <a:spLocks noChangeArrowheads="1"/>
          </p:cNvSpPr>
          <p:nvPr/>
        </p:nvSpPr>
        <p:spPr bwMode="auto">
          <a:xfrm>
            <a:off x="533400" y="1293813"/>
            <a:ext cx="8180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a:buFont typeface="Arial" pitchFamily="34" charset="0"/>
              <a:buChar char="•"/>
              <a:defRPr/>
            </a:pPr>
            <a:r>
              <a:rPr lang="en-US" dirty="0" smtClean="0">
                <a:solidFill>
                  <a:schemeClr val="accent1"/>
                </a:solidFill>
              </a:rPr>
              <a:t>Imaging of down-going </a:t>
            </a:r>
            <a:r>
              <a:rPr lang="en-US" dirty="0" err="1" smtClean="0">
                <a:solidFill>
                  <a:schemeClr val="accent1"/>
                </a:solidFill>
              </a:rPr>
              <a:t>wavefield</a:t>
            </a:r>
            <a:r>
              <a:rPr lang="en-US" dirty="0" smtClean="0">
                <a:solidFill>
                  <a:schemeClr val="accent1"/>
                </a:solidFill>
              </a:rPr>
              <a:t> provides better and extended illumination of subsurface reflectors than imaging of primaries.</a:t>
            </a:r>
          </a:p>
          <a:p>
            <a:pPr eaLnBrk="1" hangingPunct="1">
              <a:defRPr/>
            </a:pPr>
            <a:endParaRPr lang="en-US" dirty="0" smtClean="0">
              <a:latin typeface="Calibri" pitchFamily="34" charset="0"/>
              <a:cs typeface="Calibri" pitchFamily="34" charset="0"/>
            </a:endParaRPr>
          </a:p>
          <a:p>
            <a:pPr eaLnBrk="1" hangingPunct="1">
              <a:defRPr/>
            </a:pPr>
            <a:endParaRPr lang="en-US" dirty="0" smtClean="0">
              <a:latin typeface="Calibri" pitchFamily="34" charset="0"/>
              <a:cs typeface="Calibri" pitchFamily="34" charset="0"/>
            </a:endParaRPr>
          </a:p>
        </p:txBody>
      </p:sp>
      <p:sp>
        <p:nvSpPr>
          <p:cNvPr id="29699" name="TextBox 29"/>
          <p:cNvSpPr txBox="1">
            <a:spLocks noChangeArrowheads="1"/>
          </p:cNvSpPr>
          <p:nvPr/>
        </p:nvSpPr>
        <p:spPr bwMode="auto">
          <a:xfrm>
            <a:off x="7370763" y="6581775"/>
            <a:ext cx="184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dirty="0">
                <a:solidFill>
                  <a:schemeClr val="accent1"/>
                </a:solidFill>
              </a:rPr>
              <a:t>Liu et al. 2011</a:t>
            </a:r>
            <a:endParaRPr lang="en-US" sz="1200" dirty="0">
              <a:solidFill>
                <a:schemeClr val="accent1"/>
              </a:solidFill>
              <a:latin typeface="Calibri" pitchFamily="34" charset="0"/>
              <a:cs typeface="Calibri" pitchFamily="34" charset="0"/>
            </a:endParaRPr>
          </a:p>
        </p:txBody>
      </p:sp>
      <p:sp>
        <p:nvSpPr>
          <p:cNvPr id="8" name="Title 1"/>
          <p:cNvSpPr txBox="1">
            <a:spLocks/>
          </p:cNvSpPr>
          <p:nvPr/>
        </p:nvSpPr>
        <p:spPr>
          <a:xfrm>
            <a:off x="2798763" y="0"/>
            <a:ext cx="3221037"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accent1"/>
                </a:solidFill>
                <a:latin typeface="Calibri" pitchFamily="34" charset="0"/>
                <a:cs typeface="Calibri" pitchFamily="34" charset="0"/>
              </a:rPr>
              <a:t>Mirror Migration</a:t>
            </a:r>
          </a:p>
        </p:txBody>
      </p:sp>
      <p:sp>
        <p:nvSpPr>
          <p:cNvPr id="29701"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09E202A-C272-4A69-915F-AE33501C4305}" type="slidenum">
              <a:rPr lang="en-US" sz="1200" smtClean="0">
                <a:solidFill>
                  <a:srgbClr val="FF0000"/>
                </a:solidFill>
              </a:rPr>
              <a:pPr eaLnBrk="1" hangingPunct="1"/>
              <a:t>7</a:t>
            </a:fld>
            <a:endParaRPr lang="en-US" sz="1200" smtClean="0">
              <a:solidFill>
                <a:srgbClr val="FF0000"/>
              </a:solidFill>
            </a:endParaRPr>
          </a:p>
        </p:txBody>
      </p:sp>
      <p:pic>
        <p:nvPicPr>
          <p:cNvPr id="29702" name="Picture 14" descr="C:\Users\Emrah PACAL\Desktop\jpegs\upgoin_ill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962400"/>
            <a:ext cx="25908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5" descr="C:\Users\Emrah PACAL\Desktop\jpegs\mirror_ill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00400"/>
            <a:ext cx="2681288"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
          <p:cNvSpPr txBox="1">
            <a:spLocks noChangeArrowheads="1"/>
          </p:cNvSpPr>
          <p:nvPr/>
        </p:nvSpPr>
        <p:spPr bwMode="auto">
          <a:xfrm>
            <a:off x="1371600" y="2438400"/>
            <a:ext cx="241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accent1"/>
                </a:solidFill>
              </a:rPr>
              <a:t>Conventional Imaging</a:t>
            </a:r>
          </a:p>
        </p:txBody>
      </p:sp>
      <p:sp>
        <p:nvSpPr>
          <p:cNvPr id="29705" name="TextBox 16"/>
          <p:cNvSpPr txBox="1">
            <a:spLocks noChangeArrowheads="1"/>
          </p:cNvSpPr>
          <p:nvPr/>
        </p:nvSpPr>
        <p:spPr bwMode="auto">
          <a:xfrm>
            <a:off x="5730875" y="2482850"/>
            <a:ext cx="173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accent1"/>
                </a:solidFill>
              </a:rPr>
              <a:t>Mirror Imaging</a:t>
            </a:r>
          </a:p>
        </p:txBody>
      </p:sp>
      <p:cxnSp>
        <p:nvCxnSpPr>
          <p:cNvPr id="3" name="Straight Connector 2"/>
          <p:cNvCxnSpPr/>
          <p:nvPr/>
        </p:nvCxnSpPr>
        <p:spPr>
          <a:xfrm>
            <a:off x="3048000" y="5638800"/>
            <a:ext cx="548640" cy="38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5638800"/>
            <a:ext cx="822960" cy="38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14400" y="0"/>
            <a:ext cx="57150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err="1" smtClean="0">
                <a:solidFill>
                  <a:schemeClr val="accent1"/>
                </a:solidFill>
                <a:latin typeface="Calibri" pitchFamily="34" charset="0"/>
                <a:cs typeface="Calibri" pitchFamily="34" charset="0"/>
              </a:rPr>
              <a:t>Wavefield</a:t>
            </a:r>
            <a:r>
              <a:rPr lang="en-US" sz="3200" b="1" u="sng" dirty="0" smtClean="0">
                <a:solidFill>
                  <a:schemeClr val="accent1"/>
                </a:solidFill>
                <a:latin typeface="Calibri" pitchFamily="34" charset="0"/>
                <a:cs typeface="Calibri" pitchFamily="34" charset="0"/>
              </a:rPr>
              <a:t> </a:t>
            </a:r>
            <a:r>
              <a:rPr lang="en-US" sz="3200" b="1" u="sng" dirty="0" err="1" smtClean="0">
                <a:solidFill>
                  <a:schemeClr val="accent1"/>
                </a:solidFill>
                <a:latin typeface="Calibri" pitchFamily="34" charset="0"/>
                <a:cs typeface="Calibri" pitchFamily="34" charset="0"/>
              </a:rPr>
              <a:t>Separetion</a:t>
            </a:r>
            <a:r>
              <a:rPr lang="en-US" sz="3200" b="1" u="sng" dirty="0" smtClean="0">
                <a:solidFill>
                  <a:schemeClr val="accent1"/>
                </a:solidFill>
                <a:latin typeface="Calibri" pitchFamily="34" charset="0"/>
                <a:cs typeface="Calibri" pitchFamily="34" charset="0"/>
              </a:rPr>
              <a:t> </a:t>
            </a:r>
          </a:p>
        </p:txBody>
      </p:sp>
      <p:sp>
        <p:nvSpPr>
          <p:cNvPr id="23555"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C5E25C6-1A41-4477-B8E1-8335ED00D237}" type="slidenum">
              <a:rPr lang="en-US" sz="1200" smtClean="0">
                <a:solidFill>
                  <a:srgbClr val="FF0000"/>
                </a:solidFill>
              </a:rPr>
              <a:pPr eaLnBrk="1" hangingPunct="1"/>
              <a:t>8</a:t>
            </a:fld>
            <a:endParaRPr lang="en-US" sz="1200" smtClean="0">
              <a:solidFill>
                <a:srgbClr val="FF0000"/>
              </a:solidFill>
            </a:endParaRPr>
          </a:p>
        </p:txBody>
      </p:sp>
      <p:pic>
        <p:nvPicPr>
          <p:cNvPr id="23556" name="Picture 20" descr="C:\Users\Emrah PACAL\Desktop\jpegs\4.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0013"/>
            <a:ext cx="37338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1" descr="C:\Users\Emrah PACAL\Desktop\jpegs\4.2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370013"/>
            <a:ext cx="35814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2"/>
          <p:cNvSpPr txBox="1">
            <a:spLocks noChangeArrowheads="1"/>
          </p:cNvSpPr>
          <p:nvPr/>
        </p:nvSpPr>
        <p:spPr bwMode="auto">
          <a:xfrm>
            <a:off x="1414463" y="4430713"/>
            <a:ext cx="227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accent1"/>
                </a:solidFill>
              </a:rPr>
              <a:t>Source-side multiple</a:t>
            </a:r>
          </a:p>
        </p:txBody>
      </p:sp>
      <p:sp>
        <p:nvSpPr>
          <p:cNvPr id="23559" name="TextBox 23"/>
          <p:cNvSpPr txBox="1">
            <a:spLocks noChangeArrowheads="1"/>
          </p:cNvSpPr>
          <p:nvPr/>
        </p:nvSpPr>
        <p:spPr bwMode="auto">
          <a:xfrm>
            <a:off x="5410200" y="4443413"/>
            <a:ext cx="245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accent1"/>
                </a:solidFill>
              </a:rPr>
              <a:t>Receiver-side multiple</a:t>
            </a:r>
          </a:p>
        </p:txBody>
      </p:sp>
      <p:pic>
        <p:nvPicPr>
          <p:cNvPr id="25" name="Picture 24" descr="C:\Users\Emrah PACAL\Desktop\Thesis Defence\Figures\up-down_neew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71600"/>
            <a:ext cx="8153400" cy="3705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Rectangle 18"/>
          <p:cNvSpPr>
            <a:spLocks noChangeArrowheads="1"/>
          </p:cNvSpPr>
          <p:nvPr/>
        </p:nvSpPr>
        <p:spPr bwMode="auto">
          <a:xfrm>
            <a:off x="7489825" y="6581775"/>
            <a:ext cx="96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chemeClr val="accent1"/>
                </a:solidFill>
              </a:rPr>
              <a:t>Dash, 2009</a:t>
            </a:r>
          </a:p>
        </p:txBody>
      </p:sp>
      <mc:AlternateContent xmlns:mc="http://schemas.openxmlformats.org/markup-compatibility/2006" xmlns:a14="http://schemas.microsoft.com/office/drawing/2010/main">
        <mc:Choice Requires="a14">
          <p:sp>
            <p:nvSpPr>
              <p:cNvPr id="2" name="TextBox 1"/>
              <p:cNvSpPr txBox="1"/>
              <p:nvPr/>
            </p:nvSpPr>
            <p:spPr>
              <a:xfrm>
                <a:off x="1450016" y="5401682"/>
                <a:ext cx="2321884" cy="618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1"/>
                          </a:solidFill>
                          <a:latin typeface="Cambria Math"/>
                        </a:rPr>
                        <m:t>𝑼</m:t>
                      </m:r>
                      <m:r>
                        <a:rPr lang="en-US" b="1" i="1" smtClean="0">
                          <a:solidFill>
                            <a:schemeClr val="accent1"/>
                          </a:solidFill>
                          <a:latin typeface="Cambria Math"/>
                        </a:rPr>
                        <m:t>= </m:t>
                      </m:r>
                      <m:f>
                        <m:fPr>
                          <m:ctrlPr>
                            <a:rPr lang="en-US" b="1" i="1" smtClean="0">
                              <a:solidFill>
                                <a:schemeClr val="accent1"/>
                              </a:solidFill>
                              <a:latin typeface="Cambria Math"/>
                            </a:rPr>
                          </m:ctrlPr>
                        </m:fPr>
                        <m:num>
                          <m:r>
                            <a:rPr lang="en-US" b="1" i="1" smtClean="0">
                              <a:solidFill>
                                <a:schemeClr val="accent1"/>
                              </a:solidFill>
                              <a:latin typeface="Cambria Math"/>
                            </a:rPr>
                            <m:t>(</m:t>
                          </m:r>
                          <m:r>
                            <a:rPr lang="en-US" b="1" i="1" smtClean="0">
                              <a:solidFill>
                                <a:schemeClr val="accent1"/>
                              </a:solidFill>
                              <a:latin typeface="Cambria Math"/>
                            </a:rPr>
                            <m:t>𝑷</m:t>
                          </m:r>
                          <m:r>
                            <a:rPr lang="en-US" b="1" i="1" smtClean="0">
                              <a:solidFill>
                                <a:schemeClr val="accent1"/>
                              </a:solidFill>
                              <a:latin typeface="Cambria Math"/>
                            </a:rPr>
                            <m:t>+</m:t>
                          </m:r>
                          <m:r>
                            <a:rPr lang="en-US" b="1" i="1" smtClean="0">
                              <a:solidFill>
                                <a:schemeClr val="accent1"/>
                              </a:solidFill>
                              <a:latin typeface="Cambria Math"/>
                              <a:ea typeface="Cambria Math"/>
                            </a:rPr>
                            <m:t>𝝆</m:t>
                          </m:r>
                          <m:r>
                            <a:rPr lang="en-US" b="1" i="1" smtClean="0">
                              <a:solidFill>
                                <a:schemeClr val="accent1"/>
                              </a:solidFill>
                              <a:latin typeface="Cambria Math"/>
                              <a:ea typeface="Cambria Math"/>
                            </a:rPr>
                            <m:t>𝒄𝒁</m:t>
                          </m:r>
                          <m:r>
                            <a:rPr lang="en-US" b="1" i="1" smtClean="0">
                              <a:solidFill>
                                <a:schemeClr val="accent1"/>
                              </a:solidFill>
                              <a:latin typeface="Cambria Math"/>
                              <a:ea typeface="Cambria Math"/>
                            </a:rPr>
                            <m:t>)</m:t>
                          </m:r>
                        </m:num>
                        <m:den>
                          <m:r>
                            <a:rPr lang="en-US" b="1" i="1" smtClean="0">
                              <a:solidFill>
                                <a:schemeClr val="accent1"/>
                              </a:solidFill>
                              <a:latin typeface="Cambria Math"/>
                            </a:rPr>
                            <m:t>𝟐</m:t>
                          </m:r>
                        </m:den>
                      </m:f>
                    </m:oMath>
                  </m:oMathPara>
                </a14:m>
                <a:endParaRPr lang="en-US" b="1" dirty="0">
                  <a:solidFill>
                    <a:schemeClr val="accent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450016" y="5401682"/>
                <a:ext cx="2321884" cy="618118"/>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029200" y="5334000"/>
                <a:ext cx="2322576" cy="618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1"/>
                          </a:solidFill>
                          <a:latin typeface="Cambria Math"/>
                        </a:rPr>
                        <m:t>𝑫</m:t>
                      </m:r>
                      <m:r>
                        <a:rPr lang="en-US" b="1" i="1" smtClean="0">
                          <a:solidFill>
                            <a:schemeClr val="accent1"/>
                          </a:solidFill>
                          <a:latin typeface="Cambria Math"/>
                        </a:rPr>
                        <m:t>= </m:t>
                      </m:r>
                      <m:f>
                        <m:fPr>
                          <m:ctrlPr>
                            <a:rPr lang="en-US" b="1" i="1" smtClean="0">
                              <a:solidFill>
                                <a:schemeClr val="accent1"/>
                              </a:solidFill>
                              <a:latin typeface="Cambria Math"/>
                            </a:rPr>
                          </m:ctrlPr>
                        </m:fPr>
                        <m:num>
                          <m:r>
                            <a:rPr lang="en-US" b="1" i="1" smtClean="0">
                              <a:solidFill>
                                <a:schemeClr val="accent1"/>
                              </a:solidFill>
                              <a:latin typeface="Cambria Math"/>
                            </a:rPr>
                            <m:t>(</m:t>
                          </m:r>
                          <m:r>
                            <a:rPr lang="en-US" b="1" i="1" smtClean="0">
                              <a:solidFill>
                                <a:schemeClr val="accent1"/>
                              </a:solidFill>
                              <a:latin typeface="Cambria Math"/>
                            </a:rPr>
                            <m:t>𝑷</m:t>
                          </m:r>
                          <m:r>
                            <a:rPr lang="en-US" b="1" i="1" smtClean="0">
                              <a:solidFill>
                                <a:schemeClr val="accent1"/>
                              </a:solidFill>
                              <a:latin typeface="Cambria Math"/>
                            </a:rPr>
                            <m:t>−</m:t>
                          </m:r>
                          <m:r>
                            <a:rPr lang="en-US" b="1" i="1" smtClean="0">
                              <a:solidFill>
                                <a:schemeClr val="accent1"/>
                              </a:solidFill>
                              <a:latin typeface="Cambria Math"/>
                              <a:ea typeface="Cambria Math"/>
                            </a:rPr>
                            <m:t>𝝆</m:t>
                          </m:r>
                          <m:r>
                            <a:rPr lang="en-US" b="1" i="1" smtClean="0">
                              <a:solidFill>
                                <a:schemeClr val="accent1"/>
                              </a:solidFill>
                              <a:latin typeface="Cambria Math"/>
                              <a:ea typeface="Cambria Math"/>
                            </a:rPr>
                            <m:t>𝒄𝒁</m:t>
                          </m:r>
                          <m:r>
                            <a:rPr lang="en-US" b="1" i="1" smtClean="0">
                              <a:solidFill>
                                <a:schemeClr val="accent1"/>
                              </a:solidFill>
                              <a:latin typeface="Cambria Math"/>
                              <a:ea typeface="Cambria Math"/>
                            </a:rPr>
                            <m:t>)</m:t>
                          </m:r>
                        </m:num>
                        <m:den>
                          <m:r>
                            <a:rPr lang="en-US" b="1" i="1" smtClean="0">
                              <a:solidFill>
                                <a:schemeClr val="accent1"/>
                              </a:solidFill>
                              <a:latin typeface="Cambria Math"/>
                            </a:rPr>
                            <m:t>𝟐</m:t>
                          </m:r>
                        </m:den>
                      </m:f>
                    </m:oMath>
                  </m:oMathPara>
                </a14:m>
                <a:endParaRPr lang="en-US" b="1" dirty="0">
                  <a:solidFill>
                    <a:schemeClr val="accent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029200" y="5334000"/>
                <a:ext cx="2322576" cy="618118"/>
              </a:xfrm>
              <a:prstGeom prst="rect">
                <a:avLst/>
              </a:prstGeom>
              <a:blipFill rotWithShape="1">
                <a:blip r:embed="rId7"/>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381000" y="0"/>
            <a:ext cx="7315200" cy="1063625"/>
          </a:xfrm>
          <a:prstGeom prst="rect">
            <a:avLst/>
          </a:prstGeom>
        </p:spPr>
        <p:txBody>
          <a:bodyPr anchor="ctr">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u="sng" dirty="0" smtClean="0">
                <a:solidFill>
                  <a:schemeClr val="accent1"/>
                </a:solidFill>
                <a:latin typeface="Calibri" pitchFamily="34" charset="0"/>
                <a:cs typeface="Calibri" pitchFamily="34" charset="0"/>
              </a:rPr>
              <a:t>Application to Atlantis OBN dataset</a:t>
            </a:r>
          </a:p>
        </p:txBody>
      </p:sp>
      <p:sp>
        <p:nvSpPr>
          <p:cNvPr id="26627" name="Slide Number Placeholder 2"/>
          <p:cNvSpPr>
            <a:spLocks noGrp="1"/>
          </p:cNvSpPr>
          <p:nvPr>
            <p:ph type="sldNum" sz="quarter" idx="12"/>
          </p:nvPr>
        </p:nvSpPr>
        <p:spPr bwMode="auto">
          <a:xfrm>
            <a:off x="8686800" y="6562725"/>
            <a:ext cx="38100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6A310F6-7827-4D47-8738-62C30A27A077}" type="slidenum">
              <a:rPr lang="en-US" sz="1200" smtClean="0">
                <a:solidFill>
                  <a:srgbClr val="FF0000"/>
                </a:solidFill>
              </a:rPr>
              <a:pPr eaLnBrk="1" hangingPunct="1"/>
              <a:t>9</a:t>
            </a:fld>
            <a:endParaRPr lang="en-US" sz="1200" smtClean="0">
              <a:solidFill>
                <a:srgbClr val="FF0000"/>
              </a:solidFill>
            </a:endParaRPr>
          </a:p>
        </p:txBody>
      </p:sp>
      <p:pic>
        <p:nvPicPr>
          <p:cNvPr id="26628" name="Picture 37" descr="C:\Users\Emrah PACAL\Desktop\Thesis Defence\Figures\Deghost_wshape_Up_Down.PNG"/>
          <p:cNvPicPr>
            <a:picLocks noChangeAspect="1" noChangeArrowheads="1"/>
          </p:cNvPicPr>
          <p:nvPr/>
        </p:nvPicPr>
        <p:blipFill>
          <a:blip r:embed="rId3">
            <a:extLst>
              <a:ext uri="{28A0092B-C50C-407E-A947-70E740481C1C}">
                <a14:useLocalDpi xmlns:a14="http://schemas.microsoft.com/office/drawing/2010/main" val="0"/>
              </a:ext>
            </a:extLst>
          </a:blip>
          <a:srcRect t="3291"/>
          <a:stretch>
            <a:fillRect/>
          </a:stretch>
        </p:blipFill>
        <p:spPr bwMode="auto">
          <a:xfrm>
            <a:off x="344488" y="14478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10"/>
          <p:cNvSpPr txBox="1">
            <a:spLocks noChangeArrowheads="1"/>
          </p:cNvSpPr>
          <p:nvPr/>
        </p:nvSpPr>
        <p:spPr bwMode="auto">
          <a:xfrm>
            <a:off x="1219200" y="1054100"/>
            <a:ext cx="865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P Data </a:t>
            </a:r>
          </a:p>
        </p:txBody>
      </p:sp>
      <p:sp>
        <p:nvSpPr>
          <p:cNvPr id="26630" name="TextBox 38"/>
          <p:cNvSpPr txBox="1">
            <a:spLocks noChangeArrowheads="1"/>
          </p:cNvSpPr>
          <p:nvPr/>
        </p:nvSpPr>
        <p:spPr bwMode="auto">
          <a:xfrm>
            <a:off x="3046413" y="1066800"/>
            <a:ext cx="14493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Scaled Z data</a:t>
            </a:r>
          </a:p>
        </p:txBody>
      </p:sp>
      <p:sp>
        <p:nvSpPr>
          <p:cNvPr id="26631" name="TextBox 39"/>
          <p:cNvSpPr txBox="1">
            <a:spLocks noChangeArrowheads="1"/>
          </p:cNvSpPr>
          <p:nvPr/>
        </p:nvSpPr>
        <p:spPr bwMode="auto">
          <a:xfrm>
            <a:off x="4876800" y="1066800"/>
            <a:ext cx="1733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Down-going data</a:t>
            </a:r>
          </a:p>
        </p:txBody>
      </p:sp>
      <p:sp>
        <p:nvSpPr>
          <p:cNvPr id="26632" name="TextBox 40"/>
          <p:cNvSpPr txBox="1">
            <a:spLocks noChangeArrowheads="1"/>
          </p:cNvSpPr>
          <p:nvPr/>
        </p:nvSpPr>
        <p:spPr bwMode="auto">
          <a:xfrm>
            <a:off x="7138988" y="1066800"/>
            <a:ext cx="1471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Up-going data</a:t>
            </a:r>
          </a:p>
        </p:txBody>
      </p:sp>
      <p:pic>
        <p:nvPicPr>
          <p:cNvPr id="42" name="Picture 41" descr="C:\Users\Emrah PACAL\Desktop\Thesis Defence\Figures\direct_hydr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690688"/>
            <a:ext cx="9144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C:\Users\Emrah PACAL\Desktop\Thesis Defence\Figures\ref_hydr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3013" y="1676400"/>
            <a:ext cx="9398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3"/>
          <p:cNvGrpSpPr>
            <a:grpSpLocks/>
          </p:cNvGrpSpPr>
          <p:nvPr/>
        </p:nvGrpSpPr>
        <p:grpSpPr bwMode="auto">
          <a:xfrm>
            <a:off x="1674813" y="1298575"/>
            <a:ext cx="5827712" cy="5353050"/>
            <a:chOff x="344129" y="1407438"/>
            <a:chExt cx="5828071" cy="5221961"/>
          </a:xfrm>
        </p:grpSpPr>
        <p:pic>
          <p:nvPicPr>
            <p:cNvPr id="12" name="Picture 32" descr="C:\Users\Emrah PACAL\Desktop\Thesis Defence\Figures\Up_Down_New_2.jpg"/>
            <p:cNvPicPr>
              <a:picLocks noChangeAspect="1" noChangeArrowheads="1"/>
            </p:cNvPicPr>
            <p:nvPr/>
          </p:nvPicPr>
          <p:blipFill>
            <a:blip r:embed="rId6">
              <a:extLst>
                <a:ext uri="{28A0092B-C50C-407E-A947-70E740481C1C}">
                  <a14:useLocalDpi xmlns:a14="http://schemas.microsoft.com/office/drawing/2010/main" val="0"/>
                </a:ext>
              </a:extLst>
            </a:blip>
            <a:srcRect l="803" t="9146" r="2084" b="2161"/>
            <a:stretch>
              <a:fillRect/>
            </a:stretch>
          </p:blipFill>
          <p:spPr bwMode="auto">
            <a:xfrm>
              <a:off x="344129" y="1494941"/>
              <a:ext cx="5828071" cy="513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3" descr="C:\Users\Emrah PACAL\Downloads\Synt_up_Z.jpg"/>
            <p:cNvPicPr>
              <a:picLocks noChangeAspect="1" noChangeArrowheads="1"/>
            </p:cNvPicPr>
            <p:nvPr/>
          </p:nvPicPr>
          <p:blipFill>
            <a:blip r:embed="rId7">
              <a:extLst>
                <a:ext uri="{28A0092B-C50C-407E-A947-70E740481C1C}">
                  <a14:useLocalDpi xmlns:a14="http://schemas.microsoft.com/office/drawing/2010/main" val="0"/>
                </a:ext>
              </a:extLst>
            </a:blip>
            <a:srcRect l="803" t="8005" r="2884" b="88203"/>
            <a:stretch>
              <a:fillRect/>
            </a:stretch>
          </p:blipFill>
          <p:spPr bwMode="auto">
            <a:xfrm>
              <a:off x="344129" y="1407438"/>
              <a:ext cx="5828071" cy="2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2159000" y="3276600"/>
            <a:ext cx="5156200" cy="2973388"/>
            <a:chOff x="762000" y="3276600"/>
            <a:chExt cx="5156365" cy="2973662"/>
          </a:xfrm>
        </p:grpSpPr>
        <p:sp>
          <p:nvSpPr>
            <p:cNvPr id="15" name="Oval 14"/>
            <p:cNvSpPr>
              <a:spLocks/>
            </p:cNvSpPr>
            <p:nvPr/>
          </p:nvSpPr>
          <p:spPr>
            <a:xfrm>
              <a:off x="821340" y="4699424"/>
              <a:ext cx="1066111" cy="945042"/>
            </a:xfrm>
            <a:prstGeom prst="ellipse">
              <a:avLst/>
            </a:prstGeom>
            <a:noFill/>
            <a:ln>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defRPr/>
              </a:pPr>
              <a:endParaRPr lang="en-US"/>
            </a:p>
          </p:txBody>
        </p:sp>
        <p:sp>
          <p:nvSpPr>
            <p:cNvPr id="17" name="Oval 16"/>
            <p:cNvSpPr>
              <a:spLocks/>
            </p:cNvSpPr>
            <p:nvPr/>
          </p:nvSpPr>
          <p:spPr>
            <a:xfrm>
              <a:off x="2131133" y="5305220"/>
              <a:ext cx="1066111" cy="945042"/>
            </a:xfrm>
            <a:prstGeom prst="ellipse">
              <a:avLst/>
            </a:prstGeom>
            <a:noFill/>
            <a:ln>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defRPr/>
              </a:pPr>
              <a:endParaRPr lang="en-US"/>
            </a:p>
          </p:txBody>
        </p:sp>
        <p:sp>
          <p:nvSpPr>
            <p:cNvPr id="18" name="Oval 17"/>
            <p:cNvSpPr>
              <a:spLocks/>
            </p:cNvSpPr>
            <p:nvPr/>
          </p:nvSpPr>
          <p:spPr>
            <a:xfrm>
              <a:off x="762000" y="3276600"/>
              <a:ext cx="2376564" cy="1324097"/>
            </a:xfrm>
            <a:prstGeom prst="ellipse">
              <a:avLst/>
            </a:prstGeom>
            <a:noFill/>
            <a:ln w="9525">
              <a:solidFill>
                <a:srgbClr val="002060"/>
              </a:solidFill>
            </a:ln>
          </p:spPr>
          <p:style>
            <a:lnRef idx="2">
              <a:schemeClr val="accent5"/>
            </a:lnRef>
            <a:fillRef idx="1">
              <a:schemeClr val="lt1"/>
            </a:fillRef>
            <a:effectRef idx="0">
              <a:schemeClr val="accent5"/>
            </a:effectRef>
            <a:fontRef idx="minor">
              <a:schemeClr val="dk1"/>
            </a:fontRef>
          </p:style>
          <p:txBody>
            <a:bodyPr anchor="ctr"/>
            <a:lstStyle/>
            <a:p>
              <a:pPr>
                <a:defRPr/>
              </a:pPr>
              <a:endParaRPr lang="en-US"/>
            </a:p>
          </p:txBody>
        </p:sp>
        <p:sp>
          <p:nvSpPr>
            <p:cNvPr id="19" name="Oval 18"/>
            <p:cNvSpPr>
              <a:spLocks/>
            </p:cNvSpPr>
            <p:nvPr/>
          </p:nvSpPr>
          <p:spPr>
            <a:xfrm>
              <a:off x="3505288" y="3309941"/>
              <a:ext cx="2376564" cy="1325684"/>
            </a:xfrm>
            <a:prstGeom prst="ellipse">
              <a:avLst/>
            </a:prstGeom>
            <a:noFill/>
            <a:ln w="9525">
              <a:solidFill>
                <a:srgbClr val="002060"/>
              </a:solidFill>
            </a:ln>
          </p:spPr>
          <p:style>
            <a:lnRef idx="2">
              <a:schemeClr val="accent5"/>
            </a:lnRef>
            <a:fillRef idx="1">
              <a:schemeClr val="lt1"/>
            </a:fillRef>
            <a:effectRef idx="0">
              <a:schemeClr val="accent5"/>
            </a:effectRef>
            <a:fontRef idx="minor">
              <a:schemeClr val="dk1"/>
            </a:fontRef>
          </p:style>
          <p:txBody>
            <a:bodyPr anchor="ctr"/>
            <a:lstStyle/>
            <a:p>
              <a:pPr>
                <a:defRPr/>
              </a:pPr>
              <a:endParaRPr lang="en-US"/>
            </a:p>
          </p:txBody>
        </p:sp>
        <p:sp>
          <p:nvSpPr>
            <p:cNvPr id="20" name="Oval 19"/>
            <p:cNvSpPr>
              <a:spLocks/>
            </p:cNvSpPr>
            <p:nvPr/>
          </p:nvSpPr>
          <p:spPr>
            <a:xfrm>
              <a:off x="3542461" y="4699424"/>
              <a:ext cx="1066111" cy="945042"/>
            </a:xfrm>
            <a:prstGeom prst="ellipse">
              <a:avLst/>
            </a:prstGeom>
            <a:noFill/>
            <a:ln>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defRPr/>
              </a:pPr>
              <a:endParaRPr lang="en-US"/>
            </a:p>
          </p:txBody>
        </p:sp>
        <p:sp>
          <p:nvSpPr>
            <p:cNvPr id="21" name="Oval 20"/>
            <p:cNvSpPr>
              <a:spLocks/>
            </p:cNvSpPr>
            <p:nvPr/>
          </p:nvSpPr>
          <p:spPr>
            <a:xfrm>
              <a:off x="4852254" y="5305220"/>
              <a:ext cx="1066111" cy="945042"/>
            </a:xfrm>
            <a:prstGeom prst="ellipse">
              <a:avLst/>
            </a:prstGeom>
            <a:noFill/>
            <a:ln>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defRPr/>
              </a:pPr>
              <a:endParaRPr lang="en-US"/>
            </a:p>
          </p:txBody>
        </p:sp>
        <p:sp>
          <p:nvSpPr>
            <p:cNvPr id="22" name="Oval 21"/>
            <p:cNvSpPr>
              <a:spLocks/>
            </p:cNvSpPr>
            <p:nvPr/>
          </p:nvSpPr>
          <p:spPr>
            <a:xfrm>
              <a:off x="2192054" y="4699424"/>
              <a:ext cx="832582" cy="476560"/>
            </a:xfrm>
            <a:prstGeom prst="ellipse">
              <a:avLst/>
            </a:prstGeom>
            <a:noFill/>
            <a:ln>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defRPr/>
              </a:pPr>
              <a:endParaRPr lang="en-US"/>
            </a:p>
          </p:txBody>
        </p:sp>
        <p:sp>
          <p:nvSpPr>
            <p:cNvPr id="23" name="Oval 22"/>
            <p:cNvSpPr>
              <a:spLocks/>
            </p:cNvSpPr>
            <p:nvPr/>
          </p:nvSpPr>
          <p:spPr>
            <a:xfrm>
              <a:off x="4953788" y="4715578"/>
              <a:ext cx="832582" cy="476560"/>
            </a:xfrm>
            <a:prstGeom prst="ellipse">
              <a:avLst/>
            </a:prstGeom>
            <a:noFill/>
            <a:ln>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defRPr/>
              </a:pPr>
              <a:endParaRPr lang="en-US"/>
            </a:p>
          </p:txBody>
        </p:sp>
      </p:grpSp>
      <p:sp>
        <p:nvSpPr>
          <p:cNvPr id="24" name="TextBox 43"/>
          <p:cNvSpPr txBox="1">
            <a:spLocks noChangeArrowheads="1"/>
          </p:cNvSpPr>
          <p:nvPr/>
        </p:nvSpPr>
        <p:spPr bwMode="auto">
          <a:xfrm>
            <a:off x="2514600" y="838200"/>
            <a:ext cx="1733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Down-going data</a:t>
            </a:r>
          </a:p>
        </p:txBody>
      </p:sp>
      <p:sp>
        <p:nvSpPr>
          <p:cNvPr id="25" name="TextBox 44"/>
          <p:cNvSpPr txBox="1">
            <a:spLocks noChangeArrowheads="1"/>
          </p:cNvSpPr>
          <p:nvPr/>
        </p:nvSpPr>
        <p:spPr bwMode="auto">
          <a:xfrm>
            <a:off x="5257800" y="838200"/>
            <a:ext cx="1471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accent1"/>
                </a:solidFill>
              </a:rPr>
              <a:t>Up-going data</a:t>
            </a:r>
          </a:p>
        </p:txBody>
      </p:sp>
      <p:sp>
        <p:nvSpPr>
          <p:cNvPr id="26" name="Oval 25"/>
          <p:cNvSpPr/>
          <p:nvPr/>
        </p:nvSpPr>
        <p:spPr>
          <a:xfrm>
            <a:off x="6091238" y="2057400"/>
            <a:ext cx="919162" cy="1143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3348038" y="1981200"/>
            <a:ext cx="919162" cy="1143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628"/>
                                        </p:tgtEl>
                                      </p:cBhvr>
                                    </p:animEffect>
                                    <p:set>
                                      <p:cBhvr>
                                        <p:cTn id="7" dur="1" fill="hold">
                                          <p:stCondLst>
                                            <p:cond delay="499"/>
                                          </p:stCondLst>
                                        </p:cTn>
                                        <p:tgtEl>
                                          <p:spTgt spid="2662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629"/>
                                        </p:tgtEl>
                                      </p:cBhvr>
                                    </p:animEffect>
                                    <p:set>
                                      <p:cBhvr>
                                        <p:cTn id="10" dur="1" fill="hold">
                                          <p:stCondLst>
                                            <p:cond delay="499"/>
                                          </p:stCondLst>
                                        </p:cTn>
                                        <p:tgtEl>
                                          <p:spTgt spid="2662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6630"/>
                                        </p:tgtEl>
                                      </p:cBhvr>
                                    </p:animEffect>
                                    <p:set>
                                      <p:cBhvr>
                                        <p:cTn id="13" dur="1" fill="hold">
                                          <p:stCondLst>
                                            <p:cond delay="499"/>
                                          </p:stCondLst>
                                        </p:cTn>
                                        <p:tgtEl>
                                          <p:spTgt spid="2663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631"/>
                                        </p:tgtEl>
                                      </p:cBhvr>
                                    </p:animEffect>
                                    <p:set>
                                      <p:cBhvr>
                                        <p:cTn id="16" dur="1" fill="hold">
                                          <p:stCondLst>
                                            <p:cond delay="499"/>
                                          </p:stCondLst>
                                        </p:cTn>
                                        <p:tgtEl>
                                          <p:spTgt spid="2663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6632"/>
                                        </p:tgtEl>
                                      </p:cBhvr>
                                    </p:animEffect>
                                    <p:set>
                                      <p:cBhvr>
                                        <p:cTn id="19" dur="1" fill="hold">
                                          <p:stCondLst>
                                            <p:cond delay="499"/>
                                          </p:stCondLst>
                                        </p:cTn>
                                        <p:tgtEl>
                                          <p:spTgt spid="2663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P spid="26631" grpId="0"/>
      <p:bldP spid="26632" grpId="0"/>
      <p:bldP spid="24" grpId="0"/>
      <p:bldP spid="25" grpId="0"/>
      <p:bldP spid="26" grpId="0" animBg="1"/>
      <p:bldP spid="2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9014</TotalTime>
  <Words>1232</Words>
  <Application>Microsoft Office PowerPoint</Application>
  <PresentationFormat>On-screen Show (4:3)</PresentationFormat>
  <Paragraphs>165</Paragraphs>
  <Slides>18</Slides>
  <Notes>12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Hardcover</vt:lpstr>
      <vt:lpstr>Mirror migration of ocean-bottom node data:  Atlantis, Gulf of Mexico  Department of Earth And Atmospheric Sciences University of Houston     Emin Emrah Pacal Advisor: Dr. Robert Stewart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Locating Subsurface Voids by Gravity</dc:title>
  <dc:creator>Ery</dc:creator>
  <cp:lastModifiedBy>Emrah PACAL</cp:lastModifiedBy>
  <cp:revision>325</cp:revision>
  <dcterms:created xsi:type="dcterms:W3CDTF">2010-04-04T18:01:19Z</dcterms:created>
  <dcterms:modified xsi:type="dcterms:W3CDTF">2012-05-02T06:13:30Z</dcterms:modified>
</cp:coreProperties>
</file>