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7" r:id="rId2"/>
    <p:sldId id="335" r:id="rId3"/>
    <p:sldId id="338" r:id="rId4"/>
    <p:sldId id="337" r:id="rId5"/>
    <p:sldId id="336" r:id="rId6"/>
    <p:sldId id="259" r:id="rId7"/>
    <p:sldId id="339" r:id="rId8"/>
    <p:sldId id="343" r:id="rId9"/>
    <p:sldId id="341" r:id="rId10"/>
    <p:sldId id="306" r:id="rId11"/>
    <p:sldId id="345" r:id="rId12"/>
    <p:sldId id="293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3333FF"/>
    <a:srgbClr val="009900"/>
    <a:srgbClr val="CCECFF"/>
    <a:srgbClr val="D1B2E8"/>
    <a:srgbClr val="FFE5FF"/>
    <a:srgbClr val="FFCCFF"/>
    <a:srgbClr val="FFCC99"/>
    <a:srgbClr val="33CC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6138A0F-6FA9-4D88-A2E7-4078CE4FA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45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A5CC32-3156-4F2D-BA77-083C035ACFF8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1741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19" tIns="45710" rIns="91419" bIns="45710"/>
          <a:lstStyle/>
          <a:p>
            <a:pPr eaLnBrk="1" hangingPunct="1"/>
            <a:endParaRPr lang="en-CA" smtClean="0">
              <a:latin typeface="Arial" charset="0"/>
            </a:endParaRPr>
          </a:p>
        </p:txBody>
      </p:sp>
      <p:sp>
        <p:nvSpPr>
          <p:cNvPr id="1741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10" rIns="91419" bIns="45710" anchor="b"/>
          <a:lstStyle/>
          <a:p>
            <a:pPr algn="r" eaLnBrk="1" hangingPunct="1"/>
            <a:fld id="{518B35DA-262C-4742-937C-E33F054E5734}" type="slidenum">
              <a:rPr lang="en-US" sz="1200">
                <a:latin typeface="Corbel" pitchFamily="34" charset="0"/>
                <a:cs typeface="Arial" charset="0"/>
              </a:rPr>
              <a:pPr algn="r" eaLnBrk="1" hangingPunct="1"/>
              <a:t>3</a:t>
            </a:fld>
            <a:endParaRPr lang="en-US" sz="1200">
              <a:latin typeface="Corbel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88F5D3-7701-4841-8419-D1F562E4CEC2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184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19" tIns="45710" rIns="91419" bIns="45710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600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10" rIns="91419" bIns="45710" anchor="b"/>
          <a:lstStyle/>
          <a:p>
            <a:pPr algn="r" eaLnBrk="1" hangingPunct="1">
              <a:defRPr/>
            </a:pPr>
            <a:fld id="{01F7E4B4-6D1F-4E6E-8512-83D4F395649B}" type="slidenum">
              <a:rPr lang="en-US" sz="1200">
                <a:latin typeface="+mn-lt"/>
                <a:cs typeface="Arial" charset="0"/>
              </a:rPr>
              <a:pPr algn="r" eaLnBrk="1" hangingPunct="1">
                <a:defRPr/>
              </a:pPr>
              <a:t>4</a:t>
            </a:fld>
            <a:endParaRPr lang="en-US" sz="1200">
              <a:latin typeface="+mn-lt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D2A51-71FE-4DCA-94BB-1B100A73D15F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1945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6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19" tIns="45710" rIns="91419" bIns="45710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26009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10" rIns="91419" bIns="45710" anchor="b"/>
          <a:lstStyle/>
          <a:p>
            <a:pPr algn="r" eaLnBrk="1" hangingPunct="1">
              <a:defRPr/>
            </a:pPr>
            <a:fld id="{FAA46C09-4B94-4DB6-A87A-53A1F0E432FB}" type="slidenum">
              <a:rPr lang="en-US" sz="1200">
                <a:latin typeface="+mn-lt"/>
                <a:cs typeface="Arial" charset="0"/>
              </a:rPr>
              <a:pPr algn="r" eaLnBrk="1" hangingPunct="1">
                <a:defRPr/>
              </a:pPr>
              <a:t>5</a:t>
            </a:fld>
            <a:endParaRPr lang="en-US" sz="1200">
              <a:latin typeface="+mn-lt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2B0CB7-7157-4285-8439-A317024D3BF3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F7FC58-6D65-4E98-9ACC-160F0BDEDE7F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CE449B04-3F88-431F-B7F3-DA6B8B356EA9}" type="slidenum">
              <a:rPr lang="en-US" sz="1200">
                <a:latin typeface="Corbel" pitchFamily="34" charset="0"/>
                <a:cs typeface="Arial" charset="0"/>
              </a:rPr>
              <a:pPr algn="r" eaLnBrk="1" hangingPunct="1"/>
              <a:t>12</a:t>
            </a:fld>
            <a:endParaRPr lang="en-US" sz="1200">
              <a:latin typeface="Corbel" pitchFamily="34" charset="0"/>
              <a:cs typeface="Arial" charset="0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ECA1F-6729-48EB-8150-843A1B06B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BF98C-7B0E-4847-B048-10E9B2090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839A9-ED66-430B-9537-4D9CE6850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D458B-F83C-44BB-8F7B-6CD4538CA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37C0A-DEDA-44C7-B9F0-BFA83C0A0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9285F-612F-4D8E-9F29-84CF905D9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899AF-4915-426D-A016-F8C2D81AF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9C6C7-816B-49F3-9054-31920A970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AD6BC-E020-4068-95D5-BD8E26407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EFD42-27CC-43BF-B58A-CCAAB7E9F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A4C87-C571-4918-AB71-8EB1314FF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2C7D1170-6820-4B16-87D6-A9813A534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5" Type="http://schemas.openxmlformats.org/officeDocument/2006/relationships/image" Target="../media/image20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9" descr="LM2_1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343400"/>
            <a:ext cx="2514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0" y="2438400"/>
            <a:ext cx="3429000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Britannic Bold" pitchFamily="34" charset="0"/>
              </a:rPr>
              <a:t>Robert R. Stewart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>
                <a:latin typeface="Britannic Bold" pitchFamily="34" charset="0"/>
              </a:rPr>
              <a:t>Director, AGL</a:t>
            </a:r>
          </a:p>
          <a:p>
            <a:pPr eaLnBrk="1" hangingPunct="1">
              <a:lnSpc>
                <a:spcPct val="80000"/>
              </a:lnSpc>
            </a:pPr>
            <a:endParaRPr lang="en-US" sz="2800" smtClean="0">
              <a:latin typeface="Britannic Bold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800" smtClean="0">
              <a:latin typeface="Britannic Bold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800" smtClean="0">
              <a:latin typeface="Britannic Bold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800" smtClean="0">
              <a:latin typeface="Britannic Bold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800" smtClean="0">
              <a:latin typeface="Britannic Bold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0" y="152400"/>
            <a:ext cx="914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600">
                <a:solidFill>
                  <a:schemeClr val="accent2"/>
                </a:solidFill>
                <a:latin typeface="Britannic Bold" pitchFamily="34" charset="0"/>
                <a:ea typeface="Arial Unicode MS" pitchFamily="34" charset="-128"/>
                <a:cs typeface="Arial Unicode MS" pitchFamily="34" charset="-128"/>
              </a:rPr>
              <a:t>Applied Geophysics: U. of Houston</a:t>
            </a:r>
          </a:p>
        </p:txBody>
      </p:sp>
      <p:pic>
        <p:nvPicPr>
          <p:cNvPr id="2053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990600"/>
            <a:ext cx="31988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3" descr="AGL-UH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505200"/>
            <a:ext cx="24447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UH Campus Skyline"/>
          <p:cNvPicPr>
            <a:picLocks noChangeAspect="1" noChangeArrowheads="1"/>
          </p:cNvPicPr>
          <p:nvPr/>
        </p:nvPicPr>
        <p:blipFill>
          <a:blip r:embed="rId5" cstate="print">
            <a:lum contrast="18000"/>
          </a:blip>
          <a:srcRect/>
          <a:stretch>
            <a:fillRect/>
          </a:stretch>
        </p:blipFill>
        <p:spPr bwMode="auto">
          <a:xfrm>
            <a:off x="304800" y="1981200"/>
            <a:ext cx="2438400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0" descr="photo2.JPG"/>
          <p:cNvPicPr>
            <a:picLocks noChangeAspect="1"/>
          </p:cNvPicPr>
          <p:nvPr/>
        </p:nvPicPr>
        <p:blipFill>
          <a:blip r:embed="rId6" cstate="print">
            <a:lum bright="-10000"/>
          </a:blip>
          <a:srcRect/>
          <a:stretch>
            <a:fillRect/>
          </a:stretch>
        </p:blipFill>
        <p:spPr bwMode="auto">
          <a:xfrm>
            <a:off x="3048000" y="3200400"/>
            <a:ext cx="2894013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667000" y="5791200"/>
            <a:ext cx="6400800" cy="8683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kern="0" dirty="0">
                <a:solidFill>
                  <a:srgbClr val="000000"/>
                </a:solidFill>
                <a:latin typeface="Britannic Bold" pitchFamily="34" charset="0"/>
              </a:rPr>
              <a:t>AGL Update Meeting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kern="0" dirty="0">
                <a:solidFill>
                  <a:srgbClr val="000000"/>
                </a:solidFill>
                <a:latin typeface="Britannic Bold" pitchFamily="34" charset="0"/>
              </a:rPr>
              <a:t>Houston   May 2nd,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8537" y="155448"/>
            <a:ext cx="7043628" cy="1252728"/>
          </a:xfrm>
        </p:spPr>
        <p:txBody>
          <a:bodyPr rIns="45720"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CA" sz="4500" b="1" kern="1200" dirty="0">
                <a:solidFill>
                  <a:schemeClr val="accent2">
                    <a:lumMod val="75000"/>
                  </a:schemeClr>
                </a:solidFill>
              </a:rPr>
              <a:t>Summary</a:t>
            </a:r>
          </a:p>
        </p:txBody>
      </p:sp>
      <p:sp>
        <p:nvSpPr>
          <p:cNvPr id="10243" name="Content Placeholder 3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4724400"/>
          </a:xfrm>
        </p:spPr>
        <p:txBody>
          <a:bodyPr lIns="54864" tIns="91440"/>
          <a:lstStyle/>
          <a:p>
            <a:pPr marL="438150" indent="-319088" eaLnBrk="1" hangingPunct="1">
              <a:lnSpc>
                <a:spcPct val="80000"/>
              </a:lnSpc>
              <a:buFontTx/>
              <a:buNone/>
            </a:pPr>
            <a:endParaRPr lang="en-CA" sz="2800" smtClean="0"/>
          </a:p>
          <a:p>
            <a:pPr marL="438150" indent="-319088" eaLnBrk="1" hangingPunct="1">
              <a:lnSpc>
                <a:spcPct val="80000"/>
              </a:lnSpc>
            </a:pPr>
            <a:r>
              <a:rPr lang="en-CA" sz="2800" smtClean="0"/>
              <a:t>Pressing needs for better subsurface imaging &amp; assessment plus education &amp; personnel development</a:t>
            </a:r>
          </a:p>
          <a:p>
            <a:pPr marL="438150" indent="-319088" eaLnBrk="1" hangingPunct="1">
              <a:lnSpc>
                <a:spcPct val="80000"/>
              </a:lnSpc>
              <a:buFontTx/>
              <a:buNone/>
            </a:pPr>
            <a:endParaRPr lang="en-CA" sz="2800" smtClean="0"/>
          </a:p>
          <a:p>
            <a:pPr marL="438150" indent="-319088" eaLnBrk="1" hangingPunct="1">
              <a:lnSpc>
                <a:spcPct val="80000"/>
              </a:lnSpc>
            </a:pPr>
            <a:r>
              <a:rPr lang="en-CA" sz="2800" smtClean="0"/>
              <a:t>Remarkable team of geophysical researchers and students assembled in the Allied Geophysical Lab</a:t>
            </a:r>
          </a:p>
          <a:p>
            <a:pPr marL="438150" indent="-319088" eaLnBrk="1" hangingPunct="1">
              <a:lnSpc>
                <a:spcPct val="80000"/>
              </a:lnSpc>
              <a:buFontTx/>
              <a:buNone/>
            </a:pPr>
            <a:endParaRPr lang="en-CA" sz="2800" smtClean="0"/>
          </a:p>
          <a:p>
            <a:pPr marL="438150" indent="-319088" eaLnBrk="1" hangingPunct="1">
              <a:lnSpc>
                <a:spcPct val="80000"/>
              </a:lnSpc>
            </a:pPr>
            <a:r>
              <a:rPr lang="en-CA" sz="2800" smtClean="0"/>
              <a:t>Lots of exciting developments in land &amp; marine acquisition and imaging – research needed</a:t>
            </a:r>
          </a:p>
          <a:p>
            <a:pPr marL="438150" indent="-319088" eaLnBrk="1" hangingPunct="1">
              <a:lnSpc>
                <a:spcPct val="80000"/>
              </a:lnSpc>
            </a:pPr>
            <a:endParaRPr lang="en-CA" sz="2800" smtClean="0"/>
          </a:p>
          <a:p>
            <a:pPr marL="438150" indent="-319088" eaLnBrk="1" hangingPunct="1">
              <a:lnSpc>
                <a:spcPct val="80000"/>
              </a:lnSpc>
            </a:pPr>
            <a:r>
              <a:rPr lang="en-CA" sz="2800" smtClean="0"/>
              <a:t>AGL is looking to create further collaborations and projects with you (’all)!</a:t>
            </a:r>
          </a:p>
        </p:txBody>
      </p:sp>
      <p:pic>
        <p:nvPicPr>
          <p:cNvPr id="10244" name="Picture 3" descr="AGL-UH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8288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5" name="Group 5"/>
          <p:cNvGrpSpPr>
            <a:grpSpLocks/>
          </p:cNvGrpSpPr>
          <p:nvPr/>
        </p:nvGrpSpPr>
        <p:grpSpPr bwMode="auto">
          <a:xfrm>
            <a:off x="5867400" y="5391150"/>
            <a:ext cx="2657475" cy="1335088"/>
            <a:chOff x="3888" y="3216"/>
            <a:chExt cx="1722" cy="993"/>
          </a:xfrm>
        </p:grpSpPr>
        <p:pic>
          <p:nvPicPr>
            <p:cNvPr id="10246" name="Picture 3" descr="G:\vertica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88" y="3294"/>
              <a:ext cx="810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7" name="Picture 2" descr="G:\radial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00" y="3294"/>
              <a:ext cx="810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8" name="Text Box 8"/>
            <p:cNvSpPr txBox="1">
              <a:spLocks noChangeArrowheads="1"/>
            </p:cNvSpPr>
            <p:nvPr/>
          </p:nvSpPr>
          <p:spPr bwMode="auto">
            <a:xfrm>
              <a:off x="3888" y="3216"/>
              <a:ext cx="1722" cy="273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Bakken shale (Hess &amp; AGL)</a:t>
              </a:r>
            </a:p>
          </p:txBody>
        </p:sp>
        <p:sp>
          <p:nvSpPr>
            <p:cNvPr id="10249" name="Text Box 9"/>
            <p:cNvSpPr txBox="1">
              <a:spLocks noChangeArrowheads="1"/>
            </p:cNvSpPr>
            <p:nvPr/>
          </p:nvSpPr>
          <p:spPr bwMode="auto">
            <a:xfrm>
              <a:off x="4224" y="3936"/>
              <a:ext cx="272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PP</a:t>
              </a:r>
            </a:p>
          </p:txBody>
        </p:sp>
        <p:sp>
          <p:nvSpPr>
            <p:cNvPr id="10250" name="Text Box 10"/>
            <p:cNvSpPr txBox="1">
              <a:spLocks noChangeArrowheads="1"/>
            </p:cNvSpPr>
            <p:nvPr/>
          </p:nvSpPr>
          <p:spPr bwMode="auto">
            <a:xfrm>
              <a:off x="5136" y="3936"/>
              <a:ext cx="263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457200"/>
            <a:ext cx="4267200" cy="533400"/>
          </a:xfrm>
        </p:spPr>
        <p:txBody>
          <a:bodyPr/>
          <a:lstStyle/>
          <a:p>
            <a:r>
              <a:rPr lang="en-US" sz="2400" dirty="0" smtClean="0">
                <a:solidFill>
                  <a:srgbClr val="663300"/>
                </a:solidFill>
                <a:latin typeface="Comic Sans MS" pitchFamily="66" charset="0"/>
              </a:rPr>
              <a:t>… we hope that you enjoy the rest of the day</a:t>
            </a:r>
            <a:endParaRPr lang="en-US" sz="2400" dirty="0" smtClean="0">
              <a:solidFill>
                <a:srgbClr val="663300"/>
              </a:solidFill>
            </a:endParaRPr>
          </a:p>
        </p:txBody>
      </p:sp>
      <p:pic>
        <p:nvPicPr>
          <p:cNvPr id="15363" name="Picture 8" descr="kang-look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609600"/>
            <a:ext cx="4221163" cy="5562600"/>
          </a:xfrm>
        </p:spPr>
      </p:pic>
      <p:pic>
        <p:nvPicPr>
          <p:cNvPr id="15364" name="Picture 14" descr="roos-away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29175" y="1219200"/>
            <a:ext cx="4087813" cy="4953000"/>
          </a:xfrm>
        </p:spPr>
      </p:pic>
      <p:sp>
        <p:nvSpPr>
          <p:cNvPr id="15365" name="Text Box 16"/>
          <p:cNvSpPr txBox="1">
            <a:spLocks noChangeArrowheads="1"/>
          </p:cNvSpPr>
          <p:nvPr/>
        </p:nvSpPr>
        <p:spPr bwMode="auto">
          <a:xfrm>
            <a:off x="228600" y="152400"/>
            <a:ext cx="4343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>
                <a:solidFill>
                  <a:srgbClr val="663300"/>
                </a:solidFill>
                <a:latin typeface="Comic Sans MS" pitchFamily="66" charset="0"/>
              </a:rPr>
              <a:t>Thank you for your </a:t>
            </a:r>
            <a:r>
              <a:rPr lang="en-US" sz="2200" dirty="0" smtClean="0">
                <a:solidFill>
                  <a:srgbClr val="663300"/>
                </a:solidFill>
                <a:latin typeface="Comic Sans MS" pitchFamily="66" charset="0"/>
              </a:rPr>
              <a:t>attention …</a:t>
            </a:r>
            <a:endParaRPr lang="en-US" sz="2200" dirty="0">
              <a:solidFill>
                <a:srgbClr val="6633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324600"/>
            <a:ext cx="85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Special appreciation to our arrangement staff: Penny Maher, </a:t>
            </a:r>
            <a:r>
              <a:rPr lang="en-US" sz="1600" dirty="0" err="1" smtClean="0"/>
              <a:t>Anoop</a:t>
            </a:r>
            <a:r>
              <a:rPr lang="en-US" sz="1600" dirty="0" smtClean="0"/>
              <a:t> William, </a:t>
            </a:r>
            <a:r>
              <a:rPr lang="en-US" sz="1600" dirty="0" err="1" smtClean="0"/>
              <a:t>Ady</a:t>
            </a:r>
            <a:r>
              <a:rPr lang="en-US" sz="1600" dirty="0" smtClean="0"/>
              <a:t> </a:t>
            </a:r>
            <a:r>
              <a:rPr lang="en-US" sz="1600" dirty="0" err="1" smtClean="0"/>
              <a:t>Geda</a:t>
            </a:r>
            <a:r>
              <a:rPr lang="en-US" sz="1600" dirty="0" smtClean="0"/>
              <a:t>, </a:t>
            </a:r>
            <a:r>
              <a:rPr lang="en-US" sz="1600" smtClean="0"/>
              <a:t>&amp; </a:t>
            </a:r>
            <a:r>
              <a:rPr lang="en-US" sz="1600" smtClean="0"/>
              <a:t>Laura Bell</a:t>
            </a:r>
            <a:r>
              <a:rPr lang="en-US" sz="1600" smtClean="0"/>
              <a:t>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44"/>
          <p:cNvSpPr>
            <a:spLocks noChangeShapeType="1"/>
          </p:cNvSpPr>
          <p:nvPr/>
        </p:nvSpPr>
        <p:spPr bwMode="auto">
          <a:xfrm flipV="1">
            <a:off x="3776663" y="2079625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6521450" y="3749675"/>
            <a:ext cx="12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6534150" y="3228975"/>
            <a:ext cx="12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9221" name="AutoShape 6"/>
          <p:cNvCxnSpPr>
            <a:cxnSpLocks noChangeShapeType="1"/>
            <a:endCxn id="9252" idx="0"/>
          </p:cNvCxnSpPr>
          <p:nvPr/>
        </p:nvCxnSpPr>
        <p:spPr bwMode="auto">
          <a:xfrm flipH="1">
            <a:off x="254000" y="2366963"/>
            <a:ext cx="11113" cy="33797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9222" name="Line 7"/>
          <p:cNvSpPr>
            <a:spLocks noChangeShapeType="1"/>
          </p:cNvSpPr>
          <p:nvPr/>
        </p:nvSpPr>
        <p:spPr bwMode="auto">
          <a:xfrm>
            <a:off x="261938" y="5106988"/>
            <a:ext cx="12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3" name="Line 8"/>
          <p:cNvSpPr>
            <a:spLocks noChangeShapeType="1"/>
          </p:cNvSpPr>
          <p:nvPr/>
        </p:nvSpPr>
        <p:spPr bwMode="auto">
          <a:xfrm>
            <a:off x="261938" y="4568825"/>
            <a:ext cx="12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4" name="Line 9"/>
          <p:cNvSpPr>
            <a:spLocks noChangeShapeType="1"/>
          </p:cNvSpPr>
          <p:nvPr/>
        </p:nvSpPr>
        <p:spPr bwMode="auto">
          <a:xfrm>
            <a:off x="261938" y="3968750"/>
            <a:ext cx="12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9225" name="AutoShape 10"/>
          <p:cNvCxnSpPr>
            <a:cxnSpLocks noChangeShapeType="1"/>
            <a:endCxn id="9226" idx="0"/>
          </p:cNvCxnSpPr>
          <p:nvPr/>
        </p:nvCxnSpPr>
        <p:spPr bwMode="auto">
          <a:xfrm flipH="1">
            <a:off x="3768725" y="2720975"/>
            <a:ext cx="7938" cy="265906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9226" name="Line 11"/>
          <p:cNvSpPr>
            <a:spLocks noChangeShapeType="1"/>
          </p:cNvSpPr>
          <p:nvPr/>
        </p:nvSpPr>
        <p:spPr bwMode="auto">
          <a:xfrm>
            <a:off x="3768725" y="5389563"/>
            <a:ext cx="12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7" name="Line 12"/>
          <p:cNvSpPr>
            <a:spLocks noChangeShapeType="1"/>
          </p:cNvSpPr>
          <p:nvPr/>
        </p:nvSpPr>
        <p:spPr bwMode="auto">
          <a:xfrm>
            <a:off x="3768725" y="4621213"/>
            <a:ext cx="12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8" name="Line 13"/>
          <p:cNvSpPr>
            <a:spLocks noChangeShapeType="1"/>
          </p:cNvSpPr>
          <p:nvPr/>
        </p:nvSpPr>
        <p:spPr bwMode="auto">
          <a:xfrm>
            <a:off x="3768725" y="4027488"/>
            <a:ext cx="12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9" name="Line 14"/>
          <p:cNvSpPr>
            <a:spLocks noChangeShapeType="1"/>
          </p:cNvSpPr>
          <p:nvPr/>
        </p:nvSpPr>
        <p:spPr bwMode="auto">
          <a:xfrm>
            <a:off x="3759200" y="3340100"/>
            <a:ext cx="12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30" name="AutoShape 15"/>
          <p:cNvSpPr>
            <a:spLocks noChangeArrowheads="1"/>
          </p:cNvSpPr>
          <p:nvPr/>
        </p:nvSpPr>
        <p:spPr bwMode="auto">
          <a:xfrm>
            <a:off x="228600" y="2284413"/>
            <a:ext cx="1524000" cy="511175"/>
          </a:xfrm>
          <a:prstGeom prst="roundRect">
            <a:avLst>
              <a:gd name="adj" fmla="val 16667"/>
            </a:avLst>
          </a:prstGeom>
          <a:solidFill>
            <a:srgbClr val="A0C0B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  <a:cs typeface="Arial" charset="0"/>
              </a:rPr>
              <a:t>Research</a:t>
            </a:r>
          </a:p>
        </p:txBody>
      </p:sp>
      <p:sp>
        <p:nvSpPr>
          <p:cNvPr id="9231" name="AutoShape 16"/>
          <p:cNvSpPr>
            <a:spLocks noChangeArrowheads="1"/>
          </p:cNvSpPr>
          <p:nvPr/>
        </p:nvSpPr>
        <p:spPr bwMode="auto">
          <a:xfrm>
            <a:off x="5715000" y="2286000"/>
            <a:ext cx="3200400" cy="508000"/>
          </a:xfrm>
          <a:prstGeom prst="roundRect">
            <a:avLst>
              <a:gd name="adj" fmla="val 16667"/>
            </a:avLst>
          </a:prstGeom>
          <a:solidFill>
            <a:srgbClr val="B2C9D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  <a:cs typeface="Arial" charset="0"/>
              </a:rPr>
              <a:t>Collaborations &amp; Applications</a:t>
            </a:r>
          </a:p>
        </p:txBody>
      </p:sp>
      <p:sp>
        <p:nvSpPr>
          <p:cNvPr id="9232" name="AutoShape 17"/>
          <p:cNvSpPr>
            <a:spLocks noChangeArrowheads="1"/>
          </p:cNvSpPr>
          <p:nvPr/>
        </p:nvSpPr>
        <p:spPr bwMode="auto">
          <a:xfrm>
            <a:off x="3895725" y="2971800"/>
            <a:ext cx="2451100" cy="708025"/>
          </a:xfrm>
          <a:prstGeom prst="roundRect">
            <a:avLst>
              <a:gd name="adj" fmla="val 16667"/>
            </a:avLst>
          </a:prstGeom>
          <a:solidFill>
            <a:srgbClr val="E4E0B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eaLnBrk="1" fontAlgn="ctr" hangingPunct="1"/>
            <a:endParaRPr lang="en-US" sz="1400">
              <a:latin typeface="Arial" charset="0"/>
              <a:cs typeface="Arial" charset="0"/>
            </a:endParaRPr>
          </a:p>
          <a:p>
            <a:pPr marL="342900" indent="-342900" eaLnBrk="1" fontAlgn="ctr" hangingPunct="1"/>
            <a:r>
              <a:rPr lang="en-US" sz="1400">
                <a:latin typeface="Arial" charset="0"/>
                <a:cs typeface="Arial" charset="0"/>
              </a:rPr>
              <a:t>Undergraduate </a:t>
            </a:r>
            <a:r>
              <a:rPr lang="en-US">
                <a:latin typeface="Arial" charset="0"/>
                <a:cs typeface="Arial" charset="0"/>
              </a:rPr>
              <a:t>(</a:t>
            </a:r>
            <a:r>
              <a:rPr lang="en-US" sz="1400">
                <a:latin typeface="Arial" charset="0"/>
                <a:cs typeface="Arial" charset="0"/>
              </a:rPr>
              <a:t>B.S.)</a:t>
            </a:r>
            <a:r>
              <a:rPr lang="en-US">
                <a:latin typeface="Arial" charset="0"/>
                <a:cs typeface="Arial" charset="0"/>
              </a:rPr>
              <a:t>  </a:t>
            </a:r>
            <a:r>
              <a:rPr lang="en-US" sz="1400">
                <a:latin typeface="Arial" charset="0"/>
                <a:cs typeface="Arial" charset="0"/>
              </a:rPr>
              <a:t>and</a:t>
            </a:r>
            <a:r>
              <a:rPr lang="en-US">
                <a:latin typeface="Arial" charset="0"/>
                <a:cs typeface="Arial" charset="0"/>
              </a:rPr>
              <a:t> </a:t>
            </a:r>
          </a:p>
          <a:p>
            <a:pPr marL="342900" indent="-342900" eaLnBrk="1" fontAlgn="ctr" hangingPunct="1"/>
            <a:r>
              <a:rPr lang="en-US" sz="1400">
                <a:latin typeface="Arial" charset="0"/>
                <a:cs typeface="Arial" charset="0"/>
              </a:rPr>
              <a:t>Graduate (M.S., Ph.D.) Programs</a:t>
            </a:r>
          </a:p>
          <a:p>
            <a:pPr marL="342900" indent="-342900" eaLnBrk="1" fontAlgn="ctr" hangingPunct="1">
              <a:buFontTx/>
              <a:buChar char="•"/>
            </a:pPr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9233" name="AutoShape 18"/>
          <p:cNvSpPr>
            <a:spLocks noChangeArrowheads="1"/>
          </p:cNvSpPr>
          <p:nvPr/>
        </p:nvSpPr>
        <p:spPr bwMode="auto">
          <a:xfrm>
            <a:off x="3895725" y="3787775"/>
            <a:ext cx="2455863" cy="458788"/>
          </a:xfrm>
          <a:prstGeom prst="roundRect">
            <a:avLst>
              <a:gd name="adj" fmla="val 16667"/>
            </a:avLst>
          </a:prstGeom>
          <a:solidFill>
            <a:srgbClr val="E4E0B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>
                <a:latin typeface="Arial" charset="0"/>
                <a:cs typeface="Arial" charset="0"/>
              </a:rPr>
              <a:t>International Training</a:t>
            </a:r>
          </a:p>
        </p:txBody>
      </p:sp>
      <p:sp>
        <p:nvSpPr>
          <p:cNvPr id="9234" name="AutoShape 19"/>
          <p:cNvSpPr>
            <a:spLocks noChangeArrowheads="1"/>
          </p:cNvSpPr>
          <p:nvPr/>
        </p:nvSpPr>
        <p:spPr bwMode="auto">
          <a:xfrm>
            <a:off x="3895725" y="4378325"/>
            <a:ext cx="2463800" cy="490538"/>
          </a:xfrm>
          <a:prstGeom prst="roundRect">
            <a:avLst>
              <a:gd name="adj" fmla="val 16667"/>
            </a:avLst>
          </a:prstGeom>
          <a:solidFill>
            <a:srgbClr val="E4E0B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>
                <a:latin typeface="Arial" charset="0"/>
                <a:cs typeface="Arial" charset="0"/>
              </a:rPr>
              <a:t>Continuous Professional</a:t>
            </a:r>
          </a:p>
          <a:p>
            <a:pPr algn="ctr" eaLnBrk="1" hangingPunct="1"/>
            <a:r>
              <a:rPr lang="en-US" sz="1400">
                <a:latin typeface="Arial" charset="0"/>
                <a:cs typeface="Arial" charset="0"/>
              </a:rPr>
              <a:t>Learning</a:t>
            </a:r>
          </a:p>
        </p:txBody>
      </p:sp>
      <p:sp>
        <p:nvSpPr>
          <p:cNvPr id="9235" name="AutoShape 21"/>
          <p:cNvSpPr>
            <a:spLocks noChangeArrowheads="1"/>
          </p:cNvSpPr>
          <p:nvPr/>
        </p:nvSpPr>
        <p:spPr bwMode="auto">
          <a:xfrm>
            <a:off x="1066800" y="228600"/>
            <a:ext cx="7073900" cy="7572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b="1" i="1">
                <a:latin typeface="Arial" charset="0"/>
                <a:cs typeface="Arial" charset="0"/>
              </a:rPr>
              <a:t>Allied Geophysical Lab    </a:t>
            </a:r>
          </a:p>
        </p:txBody>
      </p:sp>
      <p:sp>
        <p:nvSpPr>
          <p:cNvPr id="9236" name="AutoShape 22"/>
          <p:cNvSpPr>
            <a:spLocks noChangeArrowheads="1"/>
          </p:cNvSpPr>
          <p:nvPr/>
        </p:nvSpPr>
        <p:spPr bwMode="auto">
          <a:xfrm>
            <a:off x="3895725" y="5000625"/>
            <a:ext cx="2457450" cy="715963"/>
          </a:xfrm>
          <a:prstGeom prst="roundRect">
            <a:avLst>
              <a:gd name="adj" fmla="val 16667"/>
            </a:avLst>
          </a:prstGeom>
          <a:solidFill>
            <a:srgbClr val="E4E0B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>
                <a:latin typeface="Arial" charset="0"/>
                <a:cs typeface="Arial" charset="0"/>
              </a:rPr>
              <a:t>Professional Accreditation</a:t>
            </a:r>
          </a:p>
        </p:txBody>
      </p:sp>
      <p:sp>
        <p:nvSpPr>
          <p:cNvPr id="9237" name="AutoShape 23"/>
          <p:cNvSpPr>
            <a:spLocks noChangeArrowheads="1"/>
          </p:cNvSpPr>
          <p:nvPr/>
        </p:nvSpPr>
        <p:spPr bwMode="auto">
          <a:xfrm>
            <a:off x="2667000" y="2284413"/>
            <a:ext cx="2514600" cy="511175"/>
          </a:xfrm>
          <a:prstGeom prst="roundRect">
            <a:avLst>
              <a:gd name="adj" fmla="val 16667"/>
            </a:avLst>
          </a:prstGeom>
          <a:solidFill>
            <a:srgbClr val="E4E0B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charset="0"/>
                <a:cs typeface="Arial" charset="0"/>
              </a:rPr>
              <a:t>Education and Training</a:t>
            </a:r>
          </a:p>
        </p:txBody>
      </p:sp>
      <p:sp>
        <p:nvSpPr>
          <p:cNvPr id="9238" name="AutoShape 24"/>
          <p:cNvSpPr>
            <a:spLocks noChangeArrowheads="1"/>
          </p:cNvSpPr>
          <p:nvPr/>
        </p:nvSpPr>
        <p:spPr bwMode="auto">
          <a:xfrm>
            <a:off x="396875" y="5492750"/>
            <a:ext cx="3030538" cy="403225"/>
          </a:xfrm>
          <a:prstGeom prst="roundRect">
            <a:avLst>
              <a:gd name="adj" fmla="val 16667"/>
            </a:avLst>
          </a:prstGeom>
          <a:solidFill>
            <a:srgbClr val="A0C0B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400">
                <a:latin typeface="Arial" charset="0"/>
                <a:cs typeface="Arial" charset="0"/>
              </a:rPr>
              <a:t>Well-logging, VSP, and Petrophysics</a:t>
            </a:r>
          </a:p>
        </p:txBody>
      </p:sp>
      <p:cxnSp>
        <p:nvCxnSpPr>
          <p:cNvPr id="9239" name="AutoShape 25"/>
          <p:cNvCxnSpPr>
            <a:cxnSpLocks noChangeShapeType="1"/>
          </p:cNvCxnSpPr>
          <p:nvPr/>
        </p:nvCxnSpPr>
        <p:spPr bwMode="auto">
          <a:xfrm flipH="1">
            <a:off x="6524625" y="2789238"/>
            <a:ext cx="14288" cy="17002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9240" name="Line 26"/>
          <p:cNvSpPr>
            <a:spLocks noChangeShapeType="1"/>
          </p:cNvSpPr>
          <p:nvPr/>
        </p:nvSpPr>
        <p:spPr bwMode="auto">
          <a:xfrm>
            <a:off x="6757988" y="4470400"/>
            <a:ext cx="12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1" name="Line 27"/>
          <p:cNvSpPr>
            <a:spLocks noChangeShapeType="1"/>
          </p:cNvSpPr>
          <p:nvPr/>
        </p:nvSpPr>
        <p:spPr bwMode="auto">
          <a:xfrm>
            <a:off x="6751638" y="3751263"/>
            <a:ext cx="12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2" name="Line 28"/>
          <p:cNvSpPr>
            <a:spLocks noChangeShapeType="1"/>
          </p:cNvSpPr>
          <p:nvPr/>
        </p:nvSpPr>
        <p:spPr bwMode="auto">
          <a:xfrm>
            <a:off x="6751638" y="3184525"/>
            <a:ext cx="12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3" name="AutoShape 29"/>
          <p:cNvSpPr>
            <a:spLocks noChangeArrowheads="1"/>
          </p:cNvSpPr>
          <p:nvPr/>
        </p:nvSpPr>
        <p:spPr bwMode="auto">
          <a:xfrm>
            <a:off x="6597650" y="3549650"/>
            <a:ext cx="2462213" cy="393700"/>
          </a:xfrm>
          <a:prstGeom prst="roundRect">
            <a:avLst>
              <a:gd name="adj" fmla="val 16667"/>
            </a:avLst>
          </a:prstGeom>
          <a:solidFill>
            <a:srgbClr val="B2C9D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>
                <a:latin typeface="Arial" charset="0"/>
                <a:cs typeface="Arial" charset="0"/>
              </a:rPr>
              <a:t>Sponsored-research Transfer</a:t>
            </a:r>
          </a:p>
        </p:txBody>
      </p:sp>
      <p:sp>
        <p:nvSpPr>
          <p:cNvPr id="9244" name="AutoShape 30"/>
          <p:cNvSpPr>
            <a:spLocks noChangeArrowheads="1"/>
          </p:cNvSpPr>
          <p:nvPr/>
        </p:nvSpPr>
        <p:spPr bwMode="auto">
          <a:xfrm>
            <a:off x="6597650" y="2992438"/>
            <a:ext cx="2451100" cy="444500"/>
          </a:xfrm>
          <a:prstGeom prst="roundRect">
            <a:avLst>
              <a:gd name="adj" fmla="val 16667"/>
            </a:avLst>
          </a:prstGeom>
          <a:solidFill>
            <a:srgbClr val="B2C9D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 algn="ctr" eaLnBrk="1" fontAlgn="ctr" hangingPunct="1"/>
            <a:r>
              <a:rPr lang="en-US" sz="1400">
                <a:latin typeface="Arial" charset="0"/>
                <a:cs typeface="Arial" charset="0"/>
              </a:rPr>
              <a:t>Joint Projects/</a:t>
            </a:r>
          </a:p>
          <a:p>
            <a:pPr marL="342900" indent="-342900" algn="ctr" eaLnBrk="1" fontAlgn="ctr" hangingPunct="1"/>
            <a:r>
              <a:rPr lang="en-US" sz="1400">
                <a:latin typeface="Arial" charset="0"/>
                <a:cs typeface="Arial" charset="0"/>
              </a:rPr>
              <a:t>Group Surveys</a:t>
            </a:r>
            <a:endParaRPr lang="en-US" sz="1200">
              <a:latin typeface="Arial" charset="0"/>
              <a:cs typeface="Arial" charset="0"/>
            </a:endParaRPr>
          </a:p>
        </p:txBody>
      </p:sp>
      <p:cxnSp>
        <p:nvCxnSpPr>
          <p:cNvPr id="9245" name="AutoShape 31"/>
          <p:cNvCxnSpPr>
            <a:cxnSpLocks noChangeShapeType="1"/>
            <a:stCxn id="9235" idx="2"/>
            <a:endCxn id="9230" idx="0"/>
          </p:cNvCxnSpPr>
          <p:nvPr/>
        </p:nvCxnSpPr>
        <p:spPr bwMode="auto">
          <a:xfrm rot="5400000">
            <a:off x="2147887" y="-171449"/>
            <a:ext cx="1298575" cy="3613150"/>
          </a:xfrm>
          <a:prstGeom prst="bentConnector3">
            <a:avLst>
              <a:gd name="adj1" fmla="val 4988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9246" name="AutoShape 32"/>
          <p:cNvCxnSpPr>
            <a:cxnSpLocks noChangeShapeType="1"/>
          </p:cNvCxnSpPr>
          <p:nvPr/>
        </p:nvCxnSpPr>
        <p:spPr bwMode="auto">
          <a:xfrm rot="5400000" flipH="1">
            <a:off x="5745163" y="765175"/>
            <a:ext cx="377825" cy="2657475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9247" name="Line 33"/>
          <p:cNvSpPr>
            <a:spLocks noChangeShapeType="1"/>
          </p:cNvSpPr>
          <p:nvPr/>
        </p:nvSpPr>
        <p:spPr bwMode="auto">
          <a:xfrm>
            <a:off x="6532563" y="4484688"/>
            <a:ext cx="12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8" name="AutoShape 34"/>
          <p:cNvSpPr>
            <a:spLocks noChangeArrowheads="1"/>
          </p:cNvSpPr>
          <p:nvPr/>
        </p:nvSpPr>
        <p:spPr bwMode="auto">
          <a:xfrm>
            <a:off x="6588125" y="4160838"/>
            <a:ext cx="2486025" cy="566737"/>
          </a:xfrm>
          <a:prstGeom prst="roundRect">
            <a:avLst>
              <a:gd name="adj" fmla="val 16667"/>
            </a:avLst>
          </a:prstGeom>
          <a:solidFill>
            <a:srgbClr val="B2C9D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>
                <a:latin typeface="Arial" charset="0"/>
                <a:cs typeface="Arial" charset="0"/>
              </a:rPr>
              <a:t>Other Institutions, Agencies,</a:t>
            </a:r>
          </a:p>
          <a:p>
            <a:pPr algn="ctr" eaLnBrk="1" hangingPunct="1"/>
            <a:r>
              <a:rPr lang="en-US" sz="1400">
                <a:latin typeface="Arial" charset="0"/>
                <a:cs typeface="Arial" charset="0"/>
              </a:rPr>
              <a:t>and Companies</a:t>
            </a:r>
          </a:p>
        </p:txBody>
      </p:sp>
      <p:sp>
        <p:nvSpPr>
          <p:cNvPr id="9249" name="AutoShape 35"/>
          <p:cNvSpPr>
            <a:spLocks noChangeArrowheads="1"/>
          </p:cNvSpPr>
          <p:nvPr/>
        </p:nvSpPr>
        <p:spPr bwMode="auto">
          <a:xfrm>
            <a:off x="390525" y="3746500"/>
            <a:ext cx="3036888" cy="404813"/>
          </a:xfrm>
          <a:prstGeom prst="roundRect">
            <a:avLst>
              <a:gd name="adj" fmla="val 16667"/>
            </a:avLst>
          </a:prstGeom>
          <a:solidFill>
            <a:srgbClr val="A0C0B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400">
                <a:latin typeface="Arial" charset="0"/>
                <a:cs typeface="Arial" charset="0"/>
              </a:rPr>
              <a:t>Near-Surface Methods</a:t>
            </a:r>
          </a:p>
        </p:txBody>
      </p:sp>
      <p:sp>
        <p:nvSpPr>
          <p:cNvPr id="9250" name="AutoShape 36"/>
          <p:cNvSpPr>
            <a:spLocks noChangeArrowheads="1"/>
          </p:cNvSpPr>
          <p:nvPr/>
        </p:nvSpPr>
        <p:spPr bwMode="auto">
          <a:xfrm>
            <a:off x="390525" y="4341813"/>
            <a:ext cx="3036888" cy="458787"/>
          </a:xfrm>
          <a:prstGeom prst="roundRect">
            <a:avLst>
              <a:gd name="adj" fmla="val 16667"/>
            </a:avLst>
          </a:prstGeom>
          <a:solidFill>
            <a:srgbClr val="A0C0B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400">
                <a:latin typeface="Arial" charset="0"/>
                <a:cs typeface="Arial" charset="0"/>
              </a:rPr>
              <a:t>Signal Processing &amp; Imaging</a:t>
            </a:r>
          </a:p>
        </p:txBody>
      </p:sp>
      <p:sp>
        <p:nvSpPr>
          <p:cNvPr id="9251" name="AutoShape 37"/>
          <p:cNvSpPr>
            <a:spLocks noChangeArrowheads="1"/>
          </p:cNvSpPr>
          <p:nvPr/>
        </p:nvSpPr>
        <p:spPr bwMode="auto">
          <a:xfrm>
            <a:off x="390525" y="4929188"/>
            <a:ext cx="3036888" cy="458787"/>
          </a:xfrm>
          <a:prstGeom prst="roundRect">
            <a:avLst>
              <a:gd name="adj" fmla="val 16667"/>
            </a:avLst>
          </a:prstGeom>
          <a:solidFill>
            <a:srgbClr val="A0C0B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400">
                <a:latin typeface="Arial" charset="0"/>
                <a:cs typeface="Arial" charset="0"/>
              </a:rPr>
              <a:t>Multi-component Seismic Methods</a:t>
            </a:r>
          </a:p>
        </p:txBody>
      </p:sp>
      <p:sp>
        <p:nvSpPr>
          <p:cNvPr id="9252" name="Line 38"/>
          <p:cNvSpPr>
            <a:spLocks noChangeShapeType="1"/>
          </p:cNvSpPr>
          <p:nvPr/>
        </p:nvSpPr>
        <p:spPr bwMode="auto">
          <a:xfrm>
            <a:off x="254000" y="5756275"/>
            <a:ext cx="12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3" name="Line 39"/>
          <p:cNvSpPr>
            <a:spLocks noChangeShapeType="1"/>
          </p:cNvSpPr>
          <p:nvPr/>
        </p:nvSpPr>
        <p:spPr bwMode="auto">
          <a:xfrm>
            <a:off x="265113" y="3205163"/>
            <a:ext cx="12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54" name="AutoShape 40"/>
          <p:cNvSpPr>
            <a:spLocks noChangeArrowheads="1"/>
          </p:cNvSpPr>
          <p:nvPr/>
        </p:nvSpPr>
        <p:spPr bwMode="auto">
          <a:xfrm>
            <a:off x="390525" y="2962275"/>
            <a:ext cx="3036888" cy="684213"/>
          </a:xfrm>
          <a:prstGeom prst="roundRect">
            <a:avLst>
              <a:gd name="adj" fmla="val 16667"/>
            </a:avLst>
          </a:prstGeom>
          <a:solidFill>
            <a:srgbClr val="A0C0B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1400">
                <a:latin typeface="Arial" charset="0"/>
                <a:cs typeface="Arial" charset="0"/>
              </a:rPr>
              <a:t>Instrumentation, Robotic acquisition,</a:t>
            </a:r>
          </a:p>
          <a:p>
            <a:pPr eaLnBrk="1" hangingPunct="1"/>
            <a:r>
              <a:rPr lang="en-US" sz="1400">
                <a:latin typeface="Arial" charset="0"/>
                <a:cs typeface="Arial" charset="0"/>
              </a:rPr>
              <a:t>Field surveys</a:t>
            </a:r>
          </a:p>
        </p:txBody>
      </p:sp>
      <p:sp>
        <p:nvSpPr>
          <p:cNvPr id="9255" name="AutoShape 20"/>
          <p:cNvSpPr>
            <a:spLocks noChangeArrowheads="1"/>
          </p:cNvSpPr>
          <p:nvPr/>
        </p:nvSpPr>
        <p:spPr bwMode="auto">
          <a:xfrm>
            <a:off x="1295400" y="1219200"/>
            <a:ext cx="66294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>
                <a:latin typeface="Arial" charset="0"/>
                <a:cs typeface="Arial" charset="0"/>
              </a:rPr>
              <a:t>Applied Geophysics Research, Education, and Application</a:t>
            </a:r>
          </a:p>
          <a:p>
            <a:pPr algn="ctr" eaLnBrk="1" hangingPunct="1"/>
            <a:r>
              <a:rPr lang="en-US" b="1">
                <a:latin typeface="Arial" charset="0"/>
                <a:cs typeface="Arial" charset="0"/>
              </a:rPr>
              <a:t>for Hydrocarbon Exploration</a:t>
            </a:r>
          </a:p>
        </p:txBody>
      </p:sp>
      <p:sp>
        <p:nvSpPr>
          <p:cNvPr id="9256" name="Line 45"/>
          <p:cNvSpPr>
            <a:spLocks noChangeShapeType="1"/>
          </p:cNvSpPr>
          <p:nvPr/>
        </p:nvSpPr>
        <p:spPr bwMode="auto">
          <a:xfrm flipH="1">
            <a:off x="3767138" y="2090738"/>
            <a:ext cx="8604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257" name="Content Placeholder 3" descr="seismic crew at Elk Basin oilfield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953000"/>
            <a:ext cx="22860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8" name="Picture 3" descr="AGL-UHlogo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7550" y="322263"/>
            <a:ext cx="914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  <a:solidFill>
            <a:srgbClr val="CCECFF"/>
          </a:solidFill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0066"/>
                </a:solidFill>
                <a:latin typeface="Tahoma" pitchFamily="34" charset="0"/>
              </a:rPr>
              <a:t>Welcome to UH and AGL!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2895600"/>
          </a:xfrm>
        </p:spPr>
        <p:txBody>
          <a:bodyPr/>
          <a:lstStyle/>
          <a:p>
            <a:pPr eaLnBrk="1" hangingPunct="1"/>
            <a:r>
              <a:rPr lang="en-US" b="1" smtClean="0"/>
              <a:t>Overview of the day</a:t>
            </a:r>
          </a:p>
          <a:p>
            <a:pPr lvl="1" eaLnBrk="1" hangingPunct="1">
              <a:buFontTx/>
              <a:buNone/>
            </a:pPr>
            <a:r>
              <a:rPr lang="en-US" smtClean="0">
                <a:cs typeface="Arial" charset="0"/>
              </a:rPr>
              <a:t>• </a:t>
            </a:r>
            <a:r>
              <a:rPr lang="en-US" smtClean="0"/>
              <a:t>9:00am – 10:30am Technical session 1; </a:t>
            </a:r>
            <a:r>
              <a:rPr lang="en-US" b="1" i="1" smtClean="0"/>
              <a:t>break</a:t>
            </a:r>
          </a:p>
          <a:p>
            <a:pPr lvl="1" eaLnBrk="1" hangingPunct="1">
              <a:buFontTx/>
              <a:buNone/>
            </a:pPr>
            <a:r>
              <a:rPr lang="en-US" smtClean="0">
                <a:cs typeface="Arial" charset="0"/>
              </a:rPr>
              <a:t>• </a:t>
            </a:r>
            <a:r>
              <a:rPr lang="en-US" smtClean="0"/>
              <a:t>10:45am – noon Session 2; </a:t>
            </a:r>
            <a:r>
              <a:rPr lang="en-US" b="1" i="1" smtClean="0"/>
              <a:t>lunch (provided)</a:t>
            </a:r>
          </a:p>
          <a:p>
            <a:pPr lvl="1" eaLnBrk="1" hangingPunct="1">
              <a:buFontTx/>
              <a:buNone/>
            </a:pPr>
            <a:r>
              <a:rPr lang="en-US" smtClean="0">
                <a:cs typeface="Arial" charset="0"/>
              </a:rPr>
              <a:t>• </a:t>
            </a:r>
            <a:r>
              <a:rPr lang="en-US" smtClean="0"/>
              <a:t>12:45pm – 2:30pm Session 3; </a:t>
            </a:r>
            <a:r>
              <a:rPr lang="en-US" b="1" i="1" smtClean="0"/>
              <a:t>break; posters</a:t>
            </a:r>
          </a:p>
          <a:p>
            <a:pPr lvl="1" eaLnBrk="1" hangingPunct="1">
              <a:buFontTx/>
              <a:buNone/>
            </a:pPr>
            <a:r>
              <a:rPr lang="en-US" smtClean="0">
                <a:cs typeface="Arial" charset="0"/>
              </a:rPr>
              <a:t>•</a:t>
            </a:r>
            <a:r>
              <a:rPr lang="en-US" b="1" i="1" smtClean="0"/>
              <a:t> </a:t>
            </a:r>
            <a:r>
              <a:rPr lang="en-US" smtClean="0"/>
              <a:t>3:00pm – 5:00pm Session 4; </a:t>
            </a:r>
            <a:r>
              <a:rPr lang="en-US" b="1" i="1" smtClean="0"/>
              <a:t>displays, lab </a:t>
            </a:r>
            <a:endParaRPr lang="en-US" smtClean="0"/>
          </a:p>
        </p:txBody>
      </p:sp>
      <p:pic>
        <p:nvPicPr>
          <p:cNvPr id="3076" name="Picture 5" descr="gedc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410200"/>
            <a:ext cx="12160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logo_slb_header"/>
          <p:cNvPicPr>
            <a:picLocks noChangeAspect="1" noChangeArrowheads="1"/>
          </p:cNvPicPr>
          <p:nvPr/>
        </p:nvPicPr>
        <p:blipFill>
          <a:blip r:embed="rId3" cstate="print"/>
          <a:srcRect l="7207" t="23338" r="6306" b="22205"/>
          <a:stretch>
            <a:fillRect/>
          </a:stretch>
        </p:blipFill>
        <p:spPr bwMode="auto">
          <a:xfrm>
            <a:off x="4008438" y="5680075"/>
            <a:ext cx="1828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5410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0" descr="nav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4724400"/>
            <a:ext cx="13716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2" descr="logo_cggverita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6172200"/>
            <a:ext cx="25781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4419600"/>
            <a:ext cx="2133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5" descr="geokinetic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0" y="4572000"/>
            <a:ext cx="12954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3" name="Text Box 16"/>
          <p:cNvSpPr txBox="1">
            <a:spLocks noChangeArrowheads="1"/>
          </p:cNvSpPr>
          <p:nvPr/>
        </p:nvSpPr>
        <p:spPr bwMode="auto">
          <a:xfrm>
            <a:off x="228600" y="4038600"/>
            <a:ext cx="525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Thank you so much to our AGL supporters:</a:t>
            </a:r>
          </a:p>
        </p:txBody>
      </p:sp>
      <p:pic>
        <p:nvPicPr>
          <p:cNvPr id="3084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71600" y="5194300"/>
            <a:ext cx="220980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4495800"/>
            <a:ext cx="287655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3600" y="5562600"/>
            <a:ext cx="1654175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76200" y="1828800"/>
            <a:ext cx="5867400" cy="4795838"/>
            <a:chOff x="816" y="912"/>
            <a:chExt cx="3840" cy="3213"/>
          </a:xfrm>
        </p:grpSpPr>
        <p:pic>
          <p:nvPicPr>
            <p:cNvPr id="5126" name="Picture 3" descr="MCj0309944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6" y="912"/>
              <a:ext cx="3840" cy="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7" name="Text Box 4"/>
            <p:cNvSpPr txBox="1">
              <a:spLocks noChangeArrowheads="1"/>
            </p:cNvSpPr>
            <p:nvPr/>
          </p:nvSpPr>
          <p:spPr bwMode="auto">
            <a:xfrm>
              <a:off x="1008" y="1440"/>
              <a:ext cx="905" cy="247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" charset="0"/>
                </a:rPr>
                <a:t>Universities</a:t>
              </a:r>
            </a:p>
          </p:txBody>
        </p:sp>
        <p:sp>
          <p:nvSpPr>
            <p:cNvPr id="5128" name="Text Box 5"/>
            <p:cNvSpPr txBox="1">
              <a:spLocks noChangeArrowheads="1"/>
            </p:cNvSpPr>
            <p:nvPr/>
          </p:nvSpPr>
          <p:spPr bwMode="auto">
            <a:xfrm>
              <a:off x="2960" y="2592"/>
              <a:ext cx="1646" cy="247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" charset="0"/>
                </a:rPr>
                <a:t>Professional Societies</a:t>
              </a:r>
            </a:p>
          </p:txBody>
        </p:sp>
        <p:sp>
          <p:nvSpPr>
            <p:cNvPr id="5129" name="Text Box 6"/>
            <p:cNvSpPr txBox="1">
              <a:spLocks noChangeArrowheads="1"/>
            </p:cNvSpPr>
            <p:nvPr/>
          </p:nvSpPr>
          <p:spPr bwMode="auto">
            <a:xfrm>
              <a:off x="2256" y="1488"/>
              <a:ext cx="2151" cy="247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" charset="0"/>
                </a:rPr>
                <a:t>Instrument &amp; service providers</a:t>
              </a:r>
            </a:p>
          </p:txBody>
        </p:sp>
        <p:sp>
          <p:nvSpPr>
            <p:cNvPr id="5130" name="Text Box 7"/>
            <p:cNvSpPr txBox="1">
              <a:spLocks noChangeArrowheads="1"/>
            </p:cNvSpPr>
            <p:nvPr/>
          </p:nvSpPr>
          <p:spPr bwMode="auto">
            <a:xfrm>
              <a:off x="3312" y="3456"/>
              <a:ext cx="746" cy="247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" charset="0"/>
                </a:rPr>
                <a:t>Agencies</a:t>
              </a:r>
            </a:p>
          </p:txBody>
        </p:sp>
        <p:sp>
          <p:nvSpPr>
            <p:cNvPr id="5131" name="Text Box 8"/>
            <p:cNvSpPr txBox="1">
              <a:spLocks noChangeArrowheads="1"/>
            </p:cNvSpPr>
            <p:nvPr/>
          </p:nvSpPr>
          <p:spPr bwMode="auto">
            <a:xfrm>
              <a:off x="1008" y="3216"/>
              <a:ext cx="1404" cy="247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" charset="0"/>
                </a:rPr>
                <a:t>Energy companies</a:t>
              </a:r>
            </a:p>
          </p:txBody>
        </p:sp>
      </p:grpSp>
      <p:sp>
        <p:nvSpPr>
          <p:cNvPr id="5123" name="Text Box 9"/>
          <p:cNvSpPr txBox="1">
            <a:spLocks noChangeArrowheads="1"/>
          </p:cNvSpPr>
          <p:nvPr/>
        </p:nvSpPr>
        <p:spPr bwMode="auto">
          <a:xfrm>
            <a:off x="6096000" y="2057400"/>
            <a:ext cx="2947988" cy="37385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>
                <a:solidFill>
                  <a:schemeClr val="bg1"/>
                </a:solidFill>
                <a:latin typeface="Arial" charset="0"/>
              </a:rPr>
              <a:t>University’s 4C mandate:</a:t>
            </a:r>
          </a:p>
          <a:p>
            <a:r>
              <a:rPr lang="en-CA">
                <a:solidFill>
                  <a:schemeClr val="bg1"/>
                </a:solidFill>
                <a:latin typeface="Arial" charset="0"/>
              </a:rPr>
              <a:t>Create</a:t>
            </a:r>
          </a:p>
          <a:p>
            <a:r>
              <a:rPr lang="en-CA">
                <a:solidFill>
                  <a:schemeClr val="bg1"/>
                </a:solidFill>
                <a:latin typeface="Arial" charset="0"/>
              </a:rPr>
              <a:t>Conserve</a:t>
            </a:r>
          </a:p>
          <a:p>
            <a:r>
              <a:rPr lang="en-CA">
                <a:solidFill>
                  <a:schemeClr val="bg1"/>
                </a:solidFill>
                <a:latin typeface="Arial" charset="0"/>
              </a:rPr>
              <a:t>Communicate, Commercialize</a:t>
            </a:r>
          </a:p>
          <a:p>
            <a:endParaRPr lang="en-CA">
              <a:solidFill>
                <a:schemeClr val="bg1"/>
              </a:solidFill>
              <a:latin typeface="Arial" charset="0"/>
            </a:endParaRPr>
          </a:p>
          <a:p>
            <a:endParaRPr lang="en-CA">
              <a:solidFill>
                <a:schemeClr val="bg1"/>
              </a:solidFill>
              <a:latin typeface="Arial" charset="0"/>
            </a:endParaRPr>
          </a:p>
          <a:p>
            <a:endParaRPr lang="en-CA">
              <a:solidFill>
                <a:schemeClr val="bg1"/>
              </a:solidFill>
              <a:latin typeface="Arial" charset="0"/>
            </a:endParaRPr>
          </a:p>
          <a:p>
            <a:endParaRPr lang="en-CA">
              <a:solidFill>
                <a:schemeClr val="bg1"/>
              </a:solidFill>
              <a:latin typeface="Arial" charset="0"/>
            </a:endParaRPr>
          </a:p>
          <a:p>
            <a:endParaRPr lang="en-CA">
              <a:solidFill>
                <a:schemeClr val="bg1"/>
              </a:solidFill>
              <a:latin typeface="Arial" charset="0"/>
            </a:endParaRPr>
          </a:p>
          <a:p>
            <a:endParaRPr lang="en-CA">
              <a:solidFill>
                <a:schemeClr val="bg1"/>
              </a:solidFill>
              <a:latin typeface="Arial" charset="0"/>
            </a:endParaRPr>
          </a:p>
          <a:p>
            <a:endParaRPr lang="en-CA">
              <a:solidFill>
                <a:schemeClr val="bg1"/>
              </a:solidFill>
              <a:latin typeface="Arial" charset="0"/>
            </a:endParaRPr>
          </a:p>
          <a:p>
            <a:endParaRPr lang="en-US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657600"/>
            <a:ext cx="25146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457200" y="501650"/>
            <a:ext cx="8305800" cy="64135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CC00"/>
                </a:solidFill>
                <a:latin typeface="Arial" charset="0"/>
              </a:rPr>
              <a:t>Interlocking geoscience partnerships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200">
                <a:latin typeface="Arial" charset="0"/>
                <a:cs typeface="Arial" charset="0"/>
              </a:rPr>
              <a:t>UH/AGL geophysics faculty &amp; their expertise</a:t>
            </a: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3" cstate="print">
            <a:lum bright="-6000" contrast="18000"/>
          </a:blip>
          <a:srcRect/>
          <a:stretch>
            <a:fillRect/>
          </a:stretch>
        </p:blipFill>
        <p:spPr bwMode="auto">
          <a:xfrm>
            <a:off x="76200" y="1165225"/>
            <a:ext cx="7543800" cy="538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934200" y="1143000"/>
            <a:ext cx="2105025" cy="5478463"/>
          </a:xfrm>
          <a:prstGeom prst="rect">
            <a:avLst/>
          </a:prstGeom>
          <a:solidFill>
            <a:srgbClr val="FFF0C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1400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sz="1400" b="1" i="1" dirty="0">
                <a:latin typeface="Arial" charset="0"/>
                <a:cs typeface="Arial" charset="0"/>
              </a:rPr>
              <a:t>Further geophysics faculty and their interests</a:t>
            </a:r>
          </a:p>
          <a:p>
            <a:pPr eaLnBrk="1" hangingPunct="1"/>
            <a:endParaRPr lang="en-US" sz="1400" b="1" i="1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sz="1400" b="1" dirty="0" err="1">
                <a:latin typeface="Arial" charset="0"/>
                <a:cs typeface="Arial" charset="0"/>
              </a:rPr>
              <a:t>Edip</a:t>
            </a:r>
            <a:r>
              <a:rPr lang="en-US" sz="1400" b="1" dirty="0">
                <a:latin typeface="Arial" charset="0"/>
                <a:cs typeface="Arial" charset="0"/>
              </a:rPr>
              <a:t> </a:t>
            </a:r>
            <a:r>
              <a:rPr lang="en-US" sz="1400" b="1" dirty="0" err="1">
                <a:latin typeface="Arial" charset="0"/>
                <a:cs typeface="Arial" charset="0"/>
              </a:rPr>
              <a:t>Baysal</a:t>
            </a:r>
            <a:r>
              <a:rPr lang="en-US" sz="1400" b="1" dirty="0">
                <a:latin typeface="Arial" charset="0"/>
                <a:cs typeface="Arial" charset="0"/>
              </a:rPr>
              <a:t> – seismic imaging</a:t>
            </a:r>
          </a:p>
          <a:p>
            <a:pPr eaLnBrk="1" hangingPunct="1"/>
            <a:endParaRPr lang="en-US" sz="1400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sz="1400" b="1" dirty="0">
                <a:latin typeface="Arial" charset="0"/>
                <a:cs typeface="Arial" charset="0"/>
              </a:rPr>
              <a:t>Stuart Hall – potential fields</a:t>
            </a:r>
          </a:p>
          <a:p>
            <a:pPr eaLnBrk="1" hangingPunct="1"/>
            <a:endParaRPr lang="en-US" sz="1400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sz="1400" b="1" dirty="0">
                <a:latin typeface="Arial" charset="0"/>
                <a:cs typeface="Arial" charset="0"/>
              </a:rPr>
              <a:t>Bob Sheriff – exploration geophysics</a:t>
            </a:r>
          </a:p>
          <a:p>
            <a:pPr eaLnBrk="1" hangingPunct="1"/>
            <a:endParaRPr lang="en-US" sz="1400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sz="1400" b="1" dirty="0" err="1">
                <a:latin typeface="Arial" charset="0"/>
                <a:cs typeface="Arial" charset="0"/>
              </a:rPr>
              <a:t>Jolante</a:t>
            </a:r>
            <a:r>
              <a:rPr lang="en-US" sz="1400" b="1" dirty="0">
                <a:latin typeface="Arial" charset="0"/>
                <a:cs typeface="Arial" charset="0"/>
              </a:rPr>
              <a:t> Van </a:t>
            </a:r>
            <a:r>
              <a:rPr lang="en-US" sz="1400" b="1" dirty="0" err="1">
                <a:latin typeface="Arial" charset="0"/>
                <a:cs typeface="Arial" charset="0"/>
              </a:rPr>
              <a:t>Wijk</a:t>
            </a:r>
            <a:r>
              <a:rPr lang="en-US" sz="1400" b="1" dirty="0">
                <a:latin typeface="Arial" charset="0"/>
                <a:cs typeface="Arial" charset="0"/>
              </a:rPr>
              <a:t> – tectonics</a:t>
            </a:r>
          </a:p>
          <a:p>
            <a:pPr eaLnBrk="1" hangingPunct="1"/>
            <a:endParaRPr lang="en-US" sz="1400" b="1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sz="1400" b="1" i="1" dirty="0">
                <a:solidFill>
                  <a:srgbClr val="000099"/>
                </a:solidFill>
                <a:latin typeface="Arial" charset="0"/>
                <a:cs typeface="Arial" charset="0"/>
              </a:rPr>
              <a:t>Three more geo-faculty joining us: Rock physics,</a:t>
            </a:r>
          </a:p>
          <a:p>
            <a:pPr eaLnBrk="1" hangingPunct="1"/>
            <a:r>
              <a:rPr lang="en-US" sz="1400" b="1" i="1" dirty="0">
                <a:solidFill>
                  <a:srgbClr val="000099"/>
                </a:solidFill>
                <a:latin typeface="Arial" charset="0"/>
                <a:cs typeface="Arial" charset="0"/>
              </a:rPr>
              <a:t>Marine geophysics,</a:t>
            </a:r>
          </a:p>
          <a:p>
            <a:pPr eaLnBrk="1" hangingPunct="1"/>
            <a:r>
              <a:rPr lang="en-US" sz="1400" b="1" i="1" dirty="0">
                <a:solidFill>
                  <a:srgbClr val="000099"/>
                </a:solidFill>
                <a:latin typeface="Arial" charset="0"/>
                <a:cs typeface="Arial" charset="0"/>
              </a:rPr>
              <a:t>&amp; Exploration geophysics</a:t>
            </a:r>
            <a:endParaRPr lang="en-US" sz="1400" b="1" dirty="0">
              <a:latin typeface="Arial" charset="0"/>
              <a:cs typeface="Arial" charset="0"/>
            </a:endParaRPr>
          </a:p>
          <a:p>
            <a:pPr eaLnBrk="1" hangingPunct="1"/>
            <a:endParaRPr lang="en-US" sz="14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76200" y="0"/>
            <a:ext cx="7086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5000">
                <a:solidFill>
                  <a:schemeClr val="accent2"/>
                </a:solidFill>
                <a:latin typeface="Britannic Bold" pitchFamily="34" charset="0"/>
                <a:ea typeface="Arial Unicode MS" pitchFamily="34" charset="-128"/>
                <a:cs typeface="Arial Unicode MS" pitchFamily="34" charset="-128"/>
              </a:rPr>
              <a:t>Geoscience at the</a:t>
            </a:r>
          </a:p>
          <a:p>
            <a:pPr eaLnBrk="1" hangingPunct="1"/>
            <a:r>
              <a:rPr lang="en-US" sz="5000">
                <a:solidFill>
                  <a:schemeClr val="accent2"/>
                </a:solidFill>
                <a:latin typeface="Britannic Bold" pitchFamily="34" charset="0"/>
                <a:ea typeface="Arial Unicode MS" pitchFamily="34" charset="-128"/>
                <a:cs typeface="Arial Unicode MS" pitchFamily="34" charset="-128"/>
              </a:rPr>
              <a:t>University of Houston</a:t>
            </a:r>
          </a:p>
        </p:txBody>
      </p:sp>
      <p:pic>
        <p:nvPicPr>
          <p:cNvPr id="8195" name="Content Placeholder 5" descr="IMG_354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743200"/>
            <a:ext cx="2565400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01613"/>
            <a:ext cx="1905000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1" descr="Sponsor_U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152400"/>
            <a:ext cx="8905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1676400"/>
            <a:ext cx="49403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 rot="-1068557">
            <a:off x="796925" y="2692400"/>
            <a:ext cx="6172200" cy="1322388"/>
          </a:xfrm>
          <a:prstGeom prst="rect">
            <a:avLst/>
          </a:prstGeom>
          <a:gradFill rotWithShape="1">
            <a:gsLst>
              <a:gs pos="0">
                <a:srgbClr val="6699FF">
                  <a:alpha val="84000"/>
                </a:srgbClr>
              </a:gs>
              <a:gs pos="100000">
                <a:srgbClr val="E9F1FF"/>
              </a:gs>
            </a:gsLst>
            <a:lin ang="5400000" scaled="1"/>
          </a:gra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Arial" charset="0"/>
                <a:cs typeface="Arial" charset="0"/>
              </a:rPr>
              <a:t>May, 2012 - 140 geophysics </a:t>
            </a:r>
            <a:r>
              <a:rPr lang="en-US" sz="2000" b="1">
                <a:latin typeface="Arial" charset="0"/>
              </a:rPr>
              <a:t>graduate students</a:t>
            </a:r>
          </a:p>
          <a:p>
            <a:r>
              <a:rPr lang="en-US" sz="2000" b="1">
                <a:latin typeface="Arial" charset="0"/>
              </a:rPr>
              <a:t>(100 MS, 40 PhD) and 40 more approved for Sept.</a:t>
            </a:r>
          </a:p>
          <a:p>
            <a:endParaRPr lang="en-US" sz="2000" b="1">
              <a:latin typeface="Arial" charset="0"/>
            </a:endParaRPr>
          </a:p>
          <a:p>
            <a:r>
              <a:rPr lang="en-US" sz="2000" b="1">
                <a:latin typeface="Arial" charset="0"/>
                <a:cs typeface="Arial" charset="0"/>
              </a:rPr>
              <a:t>~ 90</a:t>
            </a:r>
            <a:r>
              <a:rPr lang="en-US" sz="2000" b="1">
                <a:latin typeface="Arial" charset="0"/>
              </a:rPr>
              <a:t> geophysics undergraduate majors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0" y="1524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000099"/>
                </a:solidFill>
                <a:latin typeface="Tahoma" pitchFamily="34" charset="0"/>
              </a:rPr>
              <a:t>UH Graduate Geophysics Courses Fall 2012</a:t>
            </a:r>
          </a:p>
        </p:txBody>
      </p:sp>
      <p:graphicFrame>
        <p:nvGraphicFramePr>
          <p:cNvPr id="142320" name="Group 2032"/>
          <p:cNvGraphicFramePr>
            <a:graphicFrameLocks noGrp="1"/>
          </p:cNvGraphicFramePr>
          <p:nvPr/>
        </p:nvGraphicFramePr>
        <p:xfrm>
          <a:off x="533400" y="914400"/>
          <a:ext cx="7877175" cy="5168903"/>
        </p:xfrm>
        <a:graphic>
          <a:graphicData uri="http://schemas.openxmlformats.org/drawingml/2006/table">
            <a:tbl>
              <a:tblPr/>
              <a:tblGrid>
                <a:gridCol w="4678363"/>
                <a:gridCol w="3198812"/>
              </a:tblGrid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Computational Geophysics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Castagna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Borehole Geophysics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Stewart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Microseismic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Analysis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Chesnokov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Applied Geophysics Seminar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TBA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Seismic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Geomechanics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Sayer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GPS and Geodesy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Wang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Rock Physics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Castagna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Chesnokov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5FF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3-D Seismic Exploration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TBA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Seismic Wave &amp; Ray Theory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Li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Groundwater &amp; Engineering Geophysics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Wiley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Basin Analysis for Petroleum Exploration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Mann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6248400"/>
            <a:ext cx="8461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Professional Masters Program in Geophysics; Summer Courses in Exploration Geophysics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smtClean="0"/>
              <a:t>Allied Geophysical Lab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38800"/>
          </a:xfrm>
        </p:spPr>
        <p:txBody>
          <a:bodyPr/>
          <a:lstStyle/>
          <a:p>
            <a:r>
              <a:rPr lang="en-US" dirty="0" smtClean="0"/>
              <a:t>Physical (robotic) modeling</a:t>
            </a:r>
          </a:p>
          <a:p>
            <a:pPr lvl="1"/>
            <a:r>
              <a:rPr lang="en-US" sz="1800" dirty="0" smtClean="0"/>
              <a:t>New recording electronics, </a:t>
            </a:r>
            <a:r>
              <a:rPr lang="en-US" sz="1800" dirty="0" err="1" smtClean="0"/>
              <a:t>piezopins</a:t>
            </a:r>
            <a:r>
              <a:rPr lang="en-US" sz="1800" dirty="0" smtClean="0"/>
              <a:t> and films</a:t>
            </a:r>
          </a:p>
          <a:p>
            <a:pPr lvl="1"/>
            <a:r>
              <a:rPr lang="en-US" sz="1800" dirty="0" smtClean="0"/>
              <a:t>Laser-etched &amp; 3D printed models, anisotropy, 4D</a:t>
            </a:r>
            <a:endParaRPr lang="en-US" dirty="0" smtClean="0"/>
          </a:p>
          <a:p>
            <a:r>
              <a:rPr lang="en-US" dirty="0" smtClean="0"/>
              <a:t>Field acquisition</a:t>
            </a:r>
          </a:p>
          <a:p>
            <a:pPr lvl="1"/>
            <a:r>
              <a:rPr lang="en-US" sz="1800" dirty="0" smtClean="0"/>
              <a:t>Vibe truck (P &amp; S), 240-channel Geodes, VSP, </a:t>
            </a:r>
            <a:r>
              <a:rPr lang="en-US" sz="1800" dirty="0" err="1" smtClean="0"/>
              <a:t>downhole</a:t>
            </a:r>
            <a:r>
              <a:rPr lang="en-US" sz="1800" dirty="0" smtClean="0"/>
              <a:t> source, well logging</a:t>
            </a:r>
          </a:p>
          <a:p>
            <a:pPr lvl="1"/>
            <a:r>
              <a:rPr lang="en-US" sz="1800" dirty="0" smtClean="0"/>
              <a:t>CG-5 gravimeter, three GPR systems, </a:t>
            </a:r>
            <a:r>
              <a:rPr lang="en-US" sz="1800" dirty="0" err="1" smtClean="0"/>
              <a:t>Leica</a:t>
            </a:r>
            <a:r>
              <a:rPr lang="en-US" sz="1800" dirty="0" smtClean="0"/>
              <a:t> total station, </a:t>
            </a:r>
            <a:r>
              <a:rPr lang="en-US" sz="1800" dirty="0" err="1" smtClean="0"/>
              <a:t>MicroEel</a:t>
            </a:r>
            <a:r>
              <a:rPr lang="en-US" sz="1800" dirty="0" smtClean="0"/>
              <a:t> streamer</a:t>
            </a:r>
            <a:endParaRPr lang="en-US" dirty="0" smtClean="0"/>
          </a:p>
          <a:p>
            <a:r>
              <a:rPr lang="en-US" dirty="0" smtClean="0"/>
              <a:t>Data processing &amp; interpretation</a:t>
            </a:r>
          </a:p>
          <a:p>
            <a:pPr lvl="1"/>
            <a:r>
              <a:rPr lang="en-US" sz="1800" dirty="0" smtClean="0"/>
              <a:t>GEDCO VISTA, Paradigm, SU, MATLAB, </a:t>
            </a:r>
            <a:r>
              <a:rPr lang="en-US" sz="1800" dirty="0" err="1" smtClean="0"/>
              <a:t>Hampson</a:t>
            </a:r>
            <a:r>
              <a:rPr lang="en-US" sz="1800" dirty="0" smtClean="0"/>
              <a:t>-Russell, SMT, Petrel</a:t>
            </a:r>
            <a:endParaRPr lang="en-US" dirty="0" smtClean="0"/>
          </a:p>
          <a:p>
            <a:r>
              <a:rPr lang="en-US" dirty="0" smtClean="0"/>
              <a:t>Case histories</a:t>
            </a:r>
          </a:p>
          <a:p>
            <a:pPr lvl="1"/>
            <a:r>
              <a:rPr lang="en-US" sz="1600" dirty="0" smtClean="0">
                <a:solidFill>
                  <a:srgbClr val="C00000"/>
                </a:solidFill>
              </a:rPr>
              <a:t>Pierce Junc., </a:t>
            </a:r>
            <a:r>
              <a:rPr lang="en-US" sz="1600" dirty="0" err="1" smtClean="0">
                <a:solidFill>
                  <a:srgbClr val="C00000"/>
                </a:solidFill>
              </a:rPr>
              <a:t>LaMarque</a:t>
            </a:r>
            <a:r>
              <a:rPr lang="en-US" sz="1600" dirty="0" smtClean="0">
                <a:solidFill>
                  <a:srgbClr val="C00000"/>
                </a:solidFill>
              </a:rPr>
              <a:t>, ERP, Blue Lagoon, Hockley, TX</a:t>
            </a:r>
          </a:p>
          <a:p>
            <a:pPr lvl="1"/>
            <a:r>
              <a:rPr lang="en-US" sz="1600" dirty="0" smtClean="0">
                <a:solidFill>
                  <a:srgbClr val="C00000"/>
                </a:solidFill>
              </a:rPr>
              <a:t>Galveston, TX; Meteor Crater, AZ; Sacramento, CA;</a:t>
            </a:r>
          </a:p>
          <a:p>
            <a:pPr lvl="1"/>
            <a:r>
              <a:rPr lang="en-US" sz="1600" dirty="0" smtClean="0">
                <a:solidFill>
                  <a:srgbClr val="C00000"/>
                </a:solidFill>
              </a:rPr>
              <a:t>Jemez Pueblo, NM; Elk Basin, MT</a:t>
            </a:r>
          </a:p>
          <a:p>
            <a:pPr lvl="1"/>
            <a:r>
              <a:rPr lang="en-US" sz="1600" dirty="0" err="1" smtClean="0"/>
              <a:t>Dickman</a:t>
            </a:r>
            <a:r>
              <a:rPr lang="en-US" sz="1600" dirty="0" smtClean="0"/>
              <a:t>, OK; Barnett, TX; </a:t>
            </a:r>
            <a:r>
              <a:rPr lang="en-US" sz="1600" dirty="0" err="1" smtClean="0"/>
              <a:t>Bakken</a:t>
            </a:r>
            <a:r>
              <a:rPr lang="en-US" sz="1600" dirty="0" smtClean="0"/>
              <a:t>, ND; Marcellus, PA;</a:t>
            </a:r>
          </a:p>
          <a:p>
            <a:pPr lvl="1"/>
            <a:r>
              <a:rPr lang="en-US" sz="1600" dirty="0" err="1" smtClean="0"/>
              <a:t>GoMs</a:t>
            </a:r>
            <a:r>
              <a:rPr lang="en-US" sz="1600" dirty="0" smtClean="0"/>
              <a:t>; Tenerife, Colombia; Mexico</a:t>
            </a:r>
          </a:p>
        </p:txBody>
      </p:sp>
      <p:pic>
        <p:nvPicPr>
          <p:cNvPr id="11269" name="Picture 3" descr="Group after dinner at YBRA lod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589463"/>
            <a:ext cx="1981200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IMG_52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990600"/>
            <a:ext cx="25146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90600"/>
          </a:xfrm>
        </p:spPr>
        <p:txBody>
          <a:bodyPr/>
          <a:lstStyle/>
          <a:p>
            <a:r>
              <a:rPr lang="en-US" b="1" dirty="0" smtClean="0"/>
              <a:t>AGL Direction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4678363"/>
          </a:xfrm>
        </p:spPr>
        <p:txBody>
          <a:bodyPr/>
          <a:lstStyle/>
          <a:p>
            <a:r>
              <a:rPr lang="en-US" sz="2800" b="1" i="1" dirty="0" smtClean="0">
                <a:solidFill>
                  <a:srgbClr val="009900"/>
                </a:solidFill>
              </a:rPr>
              <a:t>Goal: </a:t>
            </a:r>
            <a:r>
              <a:rPr lang="en-US" sz="2800" b="1" dirty="0" smtClean="0">
                <a:solidFill>
                  <a:srgbClr val="009900"/>
                </a:solidFill>
              </a:rPr>
              <a:t>Ranked in the top three universities in the world doing exploration geophysics</a:t>
            </a:r>
          </a:p>
          <a:p>
            <a:pPr lvl="2"/>
            <a:r>
              <a:rPr lang="en-US" b="1" dirty="0" smtClean="0">
                <a:solidFill>
                  <a:srgbClr val="009900"/>
                </a:solidFill>
              </a:rPr>
              <a:t>Graduates, data, software, patents, papers, awards…</a:t>
            </a:r>
          </a:p>
          <a:p>
            <a:pPr lvl="2">
              <a:buNone/>
            </a:pPr>
            <a:endParaRPr lang="en-US" b="1" dirty="0" smtClean="0">
              <a:solidFill>
                <a:srgbClr val="009900"/>
              </a:solidFill>
            </a:endParaRPr>
          </a:p>
          <a:p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Science: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Fully understand &amp; use the complete seismic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wavefield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for improved subsurface assessment</a:t>
            </a:r>
          </a:p>
          <a:p>
            <a:pPr>
              <a:buNone/>
            </a:pP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i="1" dirty="0" smtClean="0">
                <a:solidFill>
                  <a:srgbClr val="C00000"/>
                </a:solidFill>
              </a:rPr>
              <a:t>Application: </a:t>
            </a:r>
            <a:r>
              <a:rPr lang="en-US" sz="2800" dirty="0" smtClean="0">
                <a:solidFill>
                  <a:srgbClr val="C00000"/>
                </a:solidFill>
              </a:rPr>
              <a:t>Help find and responsibly produce energy and other resources</a:t>
            </a:r>
          </a:p>
          <a:p>
            <a:pPr>
              <a:buNone/>
            </a:pPr>
            <a:endParaRPr lang="en-US" sz="2800" dirty="0" smtClean="0">
              <a:solidFill>
                <a:srgbClr val="C00000"/>
              </a:solidFill>
            </a:endParaRPr>
          </a:p>
          <a:p>
            <a:r>
              <a:rPr lang="en-US" sz="2800" i="1" dirty="0" smtClean="0"/>
              <a:t>Strategy</a:t>
            </a:r>
            <a:r>
              <a:rPr lang="en-US" sz="2800" dirty="0" smtClean="0"/>
              <a:t>: Experimental geophysics, industry collaboration, advanced analysis, &amp; full team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Your AGL folio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05800" cy="5334000"/>
          </a:xfrm>
        </p:spPr>
        <p:txBody>
          <a:bodyPr/>
          <a:lstStyle/>
          <a:p>
            <a:r>
              <a:rPr lang="en-US" dirty="0" smtClean="0"/>
              <a:t>Today’s agenda</a:t>
            </a:r>
          </a:p>
          <a:p>
            <a:r>
              <a:rPr lang="en-US" dirty="0" smtClean="0"/>
              <a:t>CD of twenty-three MS and PhD theses</a:t>
            </a:r>
          </a:p>
          <a:p>
            <a:pPr lvl="1"/>
            <a:r>
              <a:rPr lang="en-US" dirty="0" smtClean="0"/>
              <a:t>Nineteen research reports and abstracts</a:t>
            </a:r>
          </a:p>
          <a:p>
            <a:r>
              <a:rPr lang="en-US" dirty="0" smtClean="0"/>
              <a:t>AGL Membership agreement</a:t>
            </a:r>
          </a:p>
          <a:p>
            <a:r>
              <a:rPr lang="en-US" dirty="0" smtClean="0"/>
              <a:t>Department newsletter</a:t>
            </a:r>
          </a:p>
          <a:p>
            <a:r>
              <a:rPr lang="en-US" dirty="0" smtClean="0"/>
              <a:t>Data license template</a:t>
            </a:r>
          </a:p>
          <a:p>
            <a:r>
              <a:rPr lang="en-US" dirty="0" smtClean="0"/>
              <a:t>AGL Overview</a:t>
            </a:r>
          </a:p>
          <a:p>
            <a:r>
              <a:rPr lang="en-US" dirty="0" smtClean="0"/>
              <a:t>Questionnaire</a:t>
            </a:r>
          </a:p>
          <a:p>
            <a:pPr lvl="1"/>
            <a:r>
              <a:rPr lang="en-US" dirty="0" smtClean="0"/>
              <a:t>Express your interest! </a:t>
            </a:r>
          </a:p>
        </p:txBody>
      </p:sp>
      <p:pic>
        <p:nvPicPr>
          <p:cNvPr id="4" name="Picture 3" descr="IMG_1637[1]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3810000"/>
            <a:ext cx="3962400" cy="2806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</TotalTime>
  <Words>662</Words>
  <Application>Microsoft Office PowerPoint</Application>
  <PresentationFormat>On-screen Show (4:3)</PresentationFormat>
  <Paragraphs>159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Welcome to UH and AGL!</vt:lpstr>
      <vt:lpstr>PowerPoint Presentation</vt:lpstr>
      <vt:lpstr>PowerPoint Presentation</vt:lpstr>
      <vt:lpstr>PowerPoint Presentation</vt:lpstr>
      <vt:lpstr>PowerPoint Presentation</vt:lpstr>
      <vt:lpstr>Allied Geophysical Lab</vt:lpstr>
      <vt:lpstr>AGL Direction</vt:lpstr>
      <vt:lpstr>Your AGL folio</vt:lpstr>
      <vt:lpstr>Summary</vt:lpstr>
      <vt:lpstr>… we hope that you enjoy the rest of the day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Stewart</dc:creator>
  <cp:lastModifiedBy>AGL Field Laptop</cp:lastModifiedBy>
  <cp:revision>132</cp:revision>
  <cp:lastPrinted>1601-01-01T00:00:00Z</cp:lastPrinted>
  <dcterms:created xsi:type="dcterms:W3CDTF">1601-01-01T00:00:00Z</dcterms:created>
  <dcterms:modified xsi:type="dcterms:W3CDTF">2012-05-02T13:29:27Z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